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378"/>
  </p:notesMasterIdLst>
  <p:handoutMasterIdLst>
    <p:handoutMasterId r:id="rId382"/>
  </p:handoutMasterIdLst>
  <p:sldIdLst>
    <p:sldId id="1495" r:id="rId5"/>
    <p:sldId id="1496" r:id="rId6"/>
    <p:sldId id="274" r:id="rId7"/>
    <p:sldId id="258" r:id="rId8"/>
    <p:sldId id="8346" r:id="rId9"/>
    <p:sldId id="8429" r:id="rId10"/>
    <p:sldId id="8428" r:id="rId11"/>
    <p:sldId id="8427" r:id="rId12"/>
    <p:sldId id="8430" r:id="rId13"/>
    <p:sldId id="8431" r:id="rId14"/>
    <p:sldId id="8432" r:id="rId15"/>
    <p:sldId id="8433" r:id="rId16"/>
    <p:sldId id="8434" r:id="rId17"/>
    <p:sldId id="8435" r:id="rId18"/>
    <p:sldId id="8436" r:id="rId19"/>
    <p:sldId id="8533" r:id="rId20"/>
    <p:sldId id="8437" r:id="rId21"/>
    <p:sldId id="8438" r:id="rId22"/>
    <p:sldId id="8440" r:id="rId23"/>
    <p:sldId id="8441" r:id="rId24"/>
    <p:sldId id="8442" r:id="rId25"/>
    <p:sldId id="8443" r:id="rId26"/>
    <p:sldId id="8444" r:id="rId27"/>
    <p:sldId id="8448" r:id="rId28"/>
    <p:sldId id="8445" r:id="rId29"/>
    <p:sldId id="8449" r:id="rId30"/>
    <p:sldId id="8452" r:id="rId31"/>
    <p:sldId id="8345" r:id="rId32"/>
    <p:sldId id="8535" r:id="rId33"/>
    <p:sldId id="8534" r:id="rId34"/>
    <p:sldId id="8536" r:id="rId35"/>
    <p:sldId id="8537" r:id="rId36"/>
    <p:sldId id="8630" r:id="rId37"/>
    <p:sldId id="8631" r:id="rId38"/>
    <p:sldId id="8632" r:id="rId39"/>
    <p:sldId id="8633" r:id="rId40"/>
    <p:sldId id="8634" r:id="rId41"/>
    <p:sldId id="8636" r:id="rId42"/>
    <p:sldId id="8637" r:id="rId43"/>
    <p:sldId id="8638" r:id="rId44"/>
    <p:sldId id="8639" r:id="rId45"/>
    <p:sldId id="8641" r:id="rId46"/>
    <p:sldId id="8642" r:id="rId47"/>
    <p:sldId id="8328" r:id="rId48"/>
    <p:sldId id="9594" r:id="rId49"/>
    <p:sldId id="8349" r:id="rId50"/>
    <p:sldId id="8645" r:id="rId51"/>
    <p:sldId id="8646" r:id="rId52"/>
    <p:sldId id="8647" r:id="rId53"/>
    <p:sldId id="8648" r:id="rId54"/>
    <p:sldId id="8649" r:id="rId55"/>
    <p:sldId id="8650" r:id="rId56"/>
    <p:sldId id="8651" r:id="rId57"/>
    <p:sldId id="8652" r:id="rId58"/>
    <p:sldId id="8653" r:id="rId59"/>
    <p:sldId id="9595" r:id="rId60"/>
    <p:sldId id="9596" r:id="rId61"/>
    <p:sldId id="9597" r:id="rId62"/>
    <p:sldId id="8348" r:id="rId63"/>
    <p:sldId id="8654" r:id="rId64"/>
    <p:sldId id="8655" r:id="rId65"/>
    <p:sldId id="8656" r:id="rId66"/>
    <p:sldId id="8657" r:id="rId67"/>
    <p:sldId id="8660" r:id="rId68"/>
    <p:sldId id="8658" r:id="rId69"/>
    <p:sldId id="8659" r:id="rId70"/>
    <p:sldId id="8347" r:id="rId71"/>
    <p:sldId id="8661" r:id="rId72"/>
    <p:sldId id="8663" r:id="rId73"/>
    <p:sldId id="8662" r:id="rId74"/>
    <p:sldId id="8664" r:id="rId75"/>
    <p:sldId id="8665" r:id="rId76"/>
    <p:sldId id="8666" r:id="rId77"/>
    <p:sldId id="8667" r:id="rId78"/>
    <p:sldId id="8669" r:id="rId79"/>
    <p:sldId id="8670" r:id="rId80"/>
    <p:sldId id="8668" r:id="rId81"/>
    <p:sldId id="8671" r:id="rId82"/>
    <p:sldId id="8672" r:id="rId83"/>
    <p:sldId id="8327" r:id="rId84"/>
    <p:sldId id="8674" r:id="rId85"/>
    <p:sldId id="8675" r:id="rId86"/>
    <p:sldId id="8676" r:id="rId87"/>
    <p:sldId id="8677" r:id="rId88"/>
    <p:sldId id="8678" r:id="rId89"/>
    <p:sldId id="8679" r:id="rId90"/>
    <p:sldId id="8680" r:id="rId91"/>
    <p:sldId id="8681" r:id="rId92"/>
    <p:sldId id="8682" r:id="rId93"/>
    <p:sldId id="9598" r:id="rId94"/>
    <p:sldId id="8683" r:id="rId95"/>
    <p:sldId id="8684" r:id="rId96"/>
    <p:sldId id="8685" r:id="rId97"/>
    <p:sldId id="8686" r:id="rId98"/>
    <p:sldId id="8687" r:id="rId99"/>
    <p:sldId id="8688" r:id="rId100"/>
    <p:sldId id="8689" r:id="rId101"/>
    <p:sldId id="8690" r:id="rId102"/>
    <p:sldId id="8691" r:id="rId103"/>
    <p:sldId id="8692" r:id="rId104"/>
    <p:sldId id="4299" r:id="rId105"/>
    <p:sldId id="4538" r:id="rId106"/>
    <p:sldId id="8350" r:id="rId107"/>
    <p:sldId id="8694" r:id="rId108"/>
    <p:sldId id="8695" r:id="rId109"/>
    <p:sldId id="8696" r:id="rId110"/>
    <p:sldId id="9277" r:id="rId111"/>
    <p:sldId id="8351" r:id="rId112"/>
    <p:sldId id="8697" r:id="rId113"/>
    <p:sldId id="8698" r:id="rId114"/>
    <p:sldId id="8699" r:id="rId115"/>
    <p:sldId id="8700" r:id="rId116"/>
    <p:sldId id="8701" r:id="rId117"/>
    <p:sldId id="8702" r:id="rId118"/>
    <p:sldId id="8703" r:id="rId119"/>
    <p:sldId id="8706" r:id="rId120"/>
    <p:sldId id="8704" r:id="rId121"/>
    <p:sldId id="8707" r:id="rId122"/>
    <p:sldId id="8705" r:id="rId123"/>
    <p:sldId id="8352" r:id="rId124"/>
    <p:sldId id="8329" r:id="rId125"/>
    <p:sldId id="8785" r:id="rId126"/>
    <p:sldId id="8787" r:id="rId127"/>
    <p:sldId id="8788" r:id="rId128"/>
    <p:sldId id="8789" r:id="rId129"/>
    <p:sldId id="8790" r:id="rId130"/>
    <p:sldId id="8791" r:id="rId131"/>
    <p:sldId id="8784" r:id="rId132"/>
    <p:sldId id="8353" r:id="rId133"/>
    <p:sldId id="8792" r:id="rId134"/>
    <p:sldId id="8862" r:id="rId135"/>
    <p:sldId id="8864" r:id="rId136"/>
    <p:sldId id="8863" r:id="rId137"/>
    <p:sldId id="8866" r:id="rId138"/>
    <p:sldId id="8867" r:id="rId139"/>
    <p:sldId id="8868" r:id="rId140"/>
    <p:sldId id="8869" r:id="rId141"/>
    <p:sldId id="8354" r:id="rId142"/>
    <p:sldId id="8870" r:id="rId143"/>
    <p:sldId id="8871" r:id="rId144"/>
    <p:sldId id="8872" r:id="rId145"/>
    <p:sldId id="8873" r:id="rId146"/>
    <p:sldId id="8330" r:id="rId147"/>
    <p:sldId id="8355" r:id="rId148"/>
    <p:sldId id="8877" r:id="rId149"/>
    <p:sldId id="8356" r:id="rId150"/>
    <p:sldId id="8878" r:id="rId151"/>
    <p:sldId id="8879" r:id="rId152"/>
    <p:sldId id="8880" r:id="rId153"/>
    <p:sldId id="8881" r:id="rId154"/>
    <p:sldId id="8883" r:id="rId155"/>
    <p:sldId id="8884" r:id="rId156"/>
    <p:sldId id="8885" r:id="rId157"/>
    <p:sldId id="8886" r:id="rId158"/>
    <p:sldId id="8887" r:id="rId159"/>
    <p:sldId id="8888" r:id="rId160"/>
    <p:sldId id="8889" r:id="rId161"/>
    <p:sldId id="8890" r:id="rId162"/>
    <p:sldId id="8891" r:id="rId163"/>
    <p:sldId id="8892" r:id="rId164"/>
    <p:sldId id="8357" r:id="rId165"/>
    <p:sldId id="9919" r:id="rId166"/>
    <p:sldId id="9920" r:id="rId167"/>
    <p:sldId id="8959" r:id="rId168"/>
    <p:sldId id="8960" r:id="rId169"/>
    <p:sldId id="8961" r:id="rId170"/>
    <p:sldId id="8331" r:id="rId171"/>
    <p:sldId id="8358" r:id="rId172"/>
    <p:sldId id="8964" r:id="rId173"/>
    <p:sldId id="8965" r:id="rId174"/>
    <p:sldId id="8966" r:id="rId175"/>
    <p:sldId id="8967" r:id="rId176"/>
    <p:sldId id="8968" r:id="rId177"/>
    <p:sldId id="8969" r:id="rId178"/>
    <p:sldId id="8970" r:id="rId179"/>
    <p:sldId id="8971" r:id="rId180"/>
    <p:sldId id="8973" r:id="rId181"/>
    <p:sldId id="8974" r:id="rId182"/>
    <p:sldId id="8975" r:id="rId183"/>
    <p:sldId id="8976" r:id="rId184"/>
    <p:sldId id="8977" r:id="rId185"/>
    <p:sldId id="8978" r:id="rId186"/>
    <p:sldId id="8979" r:id="rId187"/>
    <p:sldId id="8359" r:id="rId188"/>
    <p:sldId id="9918" r:id="rId189"/>
    <p:sldId id="8981" r:id="rId190"/>
    <p:sldId id="8332" r:id="rId191"/>
    <p:sldId id="8983" r:id="rId192"/>
    <p:sldId id="8982" r:id="rId193"/>
    <p:sldId id="8984" r:id="rId194"/>
    <p:sldId id="8985" r:id="rId195"/>
    <p:sldId id="8986" r:id="rId196"/>
    <p:sldId id="8987" r:id="rId197"/>
    <p:sldId id="8989" r:id="rId198"/>
    <p:sldId id="8990" r:id="rId199"/>
    <p:sldId id="8360" r:id="rId200"/>
    <p:sldId id="9050" r:id="rId201"/>
    <p:sldId id="8361" r:id="rId202"/>
    <p:sldId id="9051" r:id="rId203"/>
    <p:sldId id="9052" r:id="rId204"/>
    <p:sldId id="9053" r:id="rId205"/>
    <p:sldId id="9054" r:id="rId206"/>
    <p:sldId id="9055" r:id="rId207"/>
    <p:sldId id="9056" r:id="rId208"/>
    <p:sldId id="9057" r:id="rId209"/>
    <p:sldId id="9058" r:id="rId210"/>
    <p:sldId id="9059" r:id="rId211"/>
    <p:sldId id="9060" r:id="rId212"/>
    <p:sldId id="9062" r:id="rId213"/>
    <p:sldId id="9063" r:id="rId214"/>
    <p:sldId id="9064" r:id="rId215"/>
    <p:sldId id="9065" r:id="rId216"/>
    <p:sldId id="8362" r:id="rId217"/>
    <p:sldId id="9921" r:id="rId218"/>
    <p:sldId id="9066" r:id="rId219"/>
    <p:sldId id="9067" r:id="rId220"/>
    <p:sldId id="9068" r:id="rId221"/>
    <p:sldId id="9069" r:id="rId222"/>
    <p:sldId id="9070" r:id="rId223"/>
    <p:sldId id="9071" r:id="rId224"/>
    <p:sldId id="9072" r:id="rId225"/>
    <p:sldId id="8333" r:id="rId226"/>
    <p:sldId id="8364" r:id="rId227"/>
    <p:sldId id="9073" r:id="rId228"/>
    <p:sldId id="9074" r:id="rId229"/>
    <p:sldId id="9075" r:id="rId230"/>
    <p:sldId id="8363" r:id="rId231"/>
    <p:sldId id="294" r:id="rId232"/>
    <p:sldId id="9131" r:id="rId233"/>
    <p:sldId id="9132" r:id="rId234"/>
    <p:sldId id="9133" r:id="rId235"/>
    <p:sldId id="9134" r:id="rId236"/>
    <p:sldId id="9135" r:id="rId237"/>
    <p:sldId id="9136" r:id="rId238"/>
    <p:sldId id="459" r:id="rId239"/>
    <p:sldId id="8377" r:id="rId240"/>
    <p:sldId id="9137" r:id="rId241"/>
    <p:sldId id="9138" r:id="rId242"/>
    <p:sldId id="9139" r:id="rId243"/>
    <p:sldId id="8378" r:id="rId244"/>
    <p:sldId id="9140" r:id="rId245"/>
    <p:sldId id="9141" r:id="rId246"/>
    <p:sldId id="9142" r:id="rId247"/>
    <p:sldId id="9143" r:id="rId248"/>
    <p:sldId id="9144" r:id="rId249"/>
    <p:sldId id="9145" r:id="rId250"/>
    <p:sldId id="9146" r:id="rId251"/>
    <p:sldId id="9147" r:id="rId252"/>
    <p:sldId id="9148" r:id="rId253"/>
    <p:sldId id="9149" r:id="rId254"/>
    <p:sldId id="9150" r:id="rId255"/>
    <p:sldId id="9152" r:id="rId256"/>
    <p:sldId id="9151" r:id="rId257"/>
    <p:sldId id="9153" r:id="rId258"/>
    <p:sldId id="9154" r:id="rId259"/>
    <p:sldId id="9155" r:id="rId260"/>
    <p:sldId id="9156" r:id="rId261"/>
    <p:sldId id="8379" r:id="rId262"/>
    <p:sldId id="9922" r:id="rId263"/>
    <p:sldId id="9157" r:id="rId264"/>
    <p:sldId id="9923" r:id="rId265"/>
    <p:sldId id="8334" r:id="rId266"/>
    <p:sldId id="9209" r:id="rId267"/>
    <p:sldId id="9211" r:id="rId268"/>
    <p:sldId id="9210" r:id="rId269"/>
    <p:sldId id="9212" r:id="rId270"/>
    <p:sldId id="9924" r:id="rId271"/>
    <p:sldId id="9925" r:id="rId272"/>
    <p:sldId id="9213" r:id="rId273"/>
    <p:sldId id="9208" r:id="rId274"/>
    <p:sldId id="8380" r:id="rId275"/>
    <p:sldId id="9214" r:id="rId276"/>
    <p:sldId id="8381" r:id="rId277"/>
    <p:sldId id="9215" r:id="rId278"/>
    <p:sldId id="9216" r:id="rId279"/>
    <p:sldId id="9217" r:id="rId280"/>
    <p:sldId id="9218" r:id="rId281"/>
    <p:sldId id="9219" r:id="rId282"/>
    <p:sldId id="9220" r:id="rId283"/>
    <p:sldId id="9221" r:id="rId284"/>
    <p:sldId id="9222" r:id="rId285"/>
    <p:sldId id="9223" r:id="rId286"/>
    <p:sldId id="9224" r:id="rId287"/>
    <p:sldId id="8382" r:id="rId288"/>
    <p:sldId id="9926" r:id="rId289"/>
    <p:sldId id="9927" r:id="rId290"/>
    <p:sldId id="8335" r:id="rId291"/>
    <p:sldId id="9273" r:id="rId292"/>
    <p:sldId id="9274" r:id="rId293"/>
    <p:sldId id="9275" r:id="rId294"/>
    <p:sldId id="9225" r:id="rId295"/>
    <p:sldId id="8374" r:id="rId296"/>
    <p:sldId id="9276" r:id="rId297"/>
    <p:sldId id="8375" r:id="rId298"/>
    <p:sldId id="9278" r:id="rId299"/>
    <p:sldId id="9279" r:id="rId300"/>
    <p:sldId id="9280" r:id="rId301"/>
    <p:sldId id="9281" r:id="rId302"/>
    <p:sldId id="9282" r:id="rId303"/>
    <p:sldId id="9283" r:id="rId304"/>
    <p:sldId id="9284" r:id="rId305"/>
    <p:sldId id="9285" r:id="rId306"/>
    <p:sldId id="9286" r:id="rId307"/>
    <p:sldId id="9287" r:id="rId308"/>
    <p:sldId id="9288" r:id="rId309"/>
    <p:sldId id="9289" r:id="rId310"/>
    <p:sldId id="9290" r:id="rId311"/>
    <p:sldId id="9291" r:id="rId312"/>
    <p:sldId id="9293" r:id="rId313"/>
    <p:sldId id="9294" r:id="rId314"/>
    <p:sldId id="9292" r:id="rId315"/>
    <p:sldId id="9295" r:id="rId316"/>
    <p:sldId id="9296" r:id="rId317"/>
    <p:sldId id="9297" r:id="rId318"/>
    <p:sldId id="8376" r:id="rId319"/>
    <p:sldId id="9298" r:id="rId320"/>
    <p:sldId id="9300" r:id="rId321"/>
    <p:sldId id="8336" r:id="rId322"/>
    <p:sldId id="9301" r:id="rId323"/>
    <p:sldId id="9299" r:id="rId324"/>
    <p:sldId id="8373" r:id="rId325"/>
    <p:sldId id="9302" r:id="rId326"/>
    <p:sldId id="8371" r:id="rId327"/>
    <p:sldId id="9303" r:id="rId328"/>
    <p:sldId id="9304" r:id="rId329"/>
    <p:sldId id="9305" r:id="rId330"/>
    <p:sldId id="9306" r:id="rId331"/>
    <p:sldId id="9307" r:id="rId332"/>
    <p:sldId id="9308" r:id="rId333"/>
    <p:sldId id="9309" r:id="rId334"/>
    <p:sldId id="9310" r:id="rId335"/>
    <p:sldId id="9311" r:id="rId336"/>
    <p:sldId id="8372" r:id="rId337"/>
    <p:sldId id="10134" r:id="rId338"/>
    <p:sldId id="9531" r:id="rId339"/>
    <p:sldId id="8337" r:id="rId340"/>
    <p:sldId id="8368" r:id="rId341"/>
    <p:sldId id="9532" r:id="rId342"/>
    <p:sldId id="9533" r:id="rId343"/>
    <p:sldId id="8369" r:id="rId344"/>
    <p:sldId id="9534" r:id="rId345"/>
    <p:sldId id="9535" r:id="rId346"/>
    <p:sldId id="9536" r:id="rId347"/>
    <p:sldId id="9537" r:id="rId348"/>
    <p:sldId id="9538" r:id="rId349"/>
    <p:sldId id="9539" r:id="rId350"/>
    <p:sldId id="9540" r:id="rId351"/>
    <p:sldId id="9541" r:id="rId352"/>
    <p:sldId id="9542" r:id="rId353"/>
    <p:sldId id="9543" r:id="rId354"/>
    <p:sldId id="9544" r:id="rId355"/>
    <p:sldId id="9545" r:id="rId356"/>
    <p:sldId id="9546" r:id="rId357"/>
    <p:sldId id="8370" r:id="rId358"/>
    <p:sldId id="9547" r:id="rId359"/>
    <p:sldId id="9548" r:id="rId360"/>
    <p:sldId id="8338" r:id="rId361"/>
    <p:sldId id="8366" r:id="rId362"/>
    <p:sldId id="9549" r:id="rId363"/>
    <p:sldId id="9550" r:id="rId364"/>
    <p:sldId id="8367" r:id="rId365"/>
    <p:sldId id="9551" r:id="rId366"/>
    <p:sldId id="9552" r:id="rId367"/>
    <p:sldId id="9553" r:id="rId368"/>
    <p:sldId id="9554" r:id="rId369"/>
    <p:sldId id="8365" r:id="rId370"/>
    <p:sldId id="9555" r:id="rId371"/>
    <p:sldId id="9556" r:id="rId372"/>
    <p:sldId id="9557" r:id="rId373"/>
    <p:sldId id="9558" r:id="rId374"/>
    <p:sldId id="9559" r:id="rId375"/>
    <p:sldId id="320" r:id="rId376"/>
    <p:sldId id="6037" r:id="rId377"/>
    <p:sldId id="8340" r:id="rId379"/>
    <p:sldId id="8342" r:id="rId380"/>
    <p:sldId id="8326" r:id="rId381"/>
  </p:sldIdLst>
  <p:sldSz cx="12192000" cy="6858000"/>
  <p:notesSz cx="6858000" cy="9144000"/>
  <p:custDataLst>
    <p:tags r:id="rId386"/>
  </p:custDataLst>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29"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chemeClr val="tx1"/>
    </p:penClr>
    <p:extLs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showGuides="1">
      <p:cViewPr varScale="1">
        <p:scale>
          <a:sx n="69" d="100"/>
          <a:sy n="69" d="100"/>
        </p:scale>
        <p:origin x="-138" y="-102"/>
      </p:cViewPr>
      <p:guideLst>
        <p:guide orient="horz" pos="2129"/>
        <p:guide pos="3840"/>
      </p:guideLst>
    </p:cSldViewPr>
  </p:slide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Master" Target="slideMasters/slideMaster3.xml"/><Relationship Id="rId39" Type="http://schemas.openxmlformats.org/officeDocument/2006/relationships/slide" Target="slides/slide35.xml"/><Relationship Id="rId386" Type="http://schemas.openxmlformats.org/officeDocument/2006/relationships/tags" Target="tags/tag37.xml"/><Relationship Id="rId385" Type="http://schemas.openxmlformats.org/officeDocument/2006/relationships/tableStyles" Target="tableStyles.xml"/><Relationship Id="rId384" Type="http://schemas.openxmlformats.org/officeDocument/2006/relationships/viewProps" Target="viewProps.xml"/><Relationship Id="rId383" Type="http://schemas.openxmlformats.org/officeDocument/2006/relationships/presProps" Target="presProps.xml"/><Relationship Id="rId382" Type="http://schemas.openxmlformats.org/officeDocument/2006/relationships/handoutMaster" Target="handoutMasters/handoutMaster1.xml"/><Relationship Id="rId381" Type="http://schemas.openxmlformats.org/officeDocument/2006/relationships/slide" Target="slides/slide376.xml"/><Relationship Id="rId380" Type="http://schemas.openxmlformats.org/officeDocument/2006/relationships/slide" Target="slides/slide375.xml"/><Relationship Id="rId38" Type="http://schemas.openxmlformats.org/officeDocument/2006/relationships/slide" Target="slides/slide34.xml"/><Relationship Id="rId379" Type="http://schemas.openxmlformats.org/officeDocument/2006/relationships/slide" Target="slides/slide374.xml"/><Relationship Id="rId378" Type="http://schemas.openxmlformats.org/officeDocument/2006/relationships/notesMaster" Target="notesMasters/notesMaster1.xml"/><Relationship Id="rId377" Type="http://schemas.openxmlformats.org/officeDocument/2006/relationships/slide" Target="slides/slide373.xml"/><Relationship Id="rId376" Type="http://schemas.openxmlformats.org/officeDocument/2006/relationships/slide" Target="slides/slide372.xml"/><Relationship Id="rId375" Type="http://schemas.openxmlformats.org/officeDocument/2006/relationships/slide" Target="slides/slide371.xml"/><Relationship Id="rId374" Type="http://schemas.openxmlformats.org/officeDocument/2006/relationships/slide" Target="slides/slide370.xml"/><Relationship Id="rId373" Type="http://schemas.openxmlformats.org/officeDocument/2006/relationships/slide" Target="slides/slide369.xml"/><Relationship Id="rId372" Type="http://schemas.openxmlformats.org/officeDocument/2006/relationships/slide" Target="slides/slide368.xml"/><Relationship Id="rId371" Type="http://schemas.openxmlformats.org/officeDocument/2006/relationships/slide" Target="slides/slide367.xml"/><Relationship Id="rId370" Type="http://schemas.openxmlformats.org/officeDocument/2006/relationships/slide" Target="slides/slide366.xml"/><Relationship Id="rId37" Type="http://schemas.openxmlformats.org/officeDocument/2006/relationships/slide" Target="slides/slide33.xml"/><Relationship Id="rId369" Type="http://schemas.openxmlformats.org/officeDocument/2006/relationships/slide" Target="slides/slide365.xml"/><Relationship Id="rId368" Type="http://schemas.openxmlformats.org/officeDocument/2006/relationships/slide" Target="slides/slide364.xml"/><Relationship Id="rId367" Type="http://schemas.openxmlformats.org/officeDocument/2006/relationships/slide" Target="slides/slide363.xml"/><Relationship Id="rId366" Type="http://schemas.openxmlformats.org/officeDocument/2006/relationships/slide" Target="slides/slide362.xml"/><Relationship Id="rId365" Type="http://schemas.openxmlformats.org/officeDocument/2006/relationships/slide" Target="slides/slide361.xml"/><Relationship Id="rId364" Type="http://schemas.openxmlformats.org/officeDocument/2006/relationships/slide" Target="slides/slide360.xml"/><Relationship Id="rId363" Type="http://schemas.openxmlformats.org/officeDocument/2006/relationships/slide" Target="slides/slide359.xml"/><Relationship Id="rId362" Type="http://schemas.openxmlformats.org/officeDocument/2006/relationships/slide" Target="slides/slide358.xml"/><Relationship Id="rId361" Type="http://schemas.openxmlformats.org/officeDocument/2006/relationships/slide" Target="slides/slide357.xml"/><Relationship Id="rId360" Type="http://schemas.openxmlformats.org/officeDocument/2006/relationships/slide" Target="slides/slide356.xml"/><Relationship Id="rId36" Type="http://schemas.openxmlformats.org/officeDocument/2006/relationships/slide" Target="slides/slide32.xml"/><Relationship Id="rId359" Type="http://schemas.openxmlformats.org/officeDocument/2006/relationships/slide" Target="slides/slide355.xml"/><Relationship Id="rId358" Type="http://schemas.openxmlformats.org/officeDocument/2006/relationships/slide" Target="slides/slide354.xml"/><Relationship Id="rId357" Type="http://schemas.openxmlformats.org/officeDocument/2006/relationships/slide" Target="slides/slide353.xml"/><Relationship Id="rId356" Type="http://schemas.openxmlformats.org/officeDocument/2006/relationships/slide" Target="slides/slide352.xml"/><Relationship Id="rId355" Type="http://schemas.openxmlformats.org/officeDocument/2006/relationships/slide" Target="slides/slide351.xml"/><Relationship Id="rId354" Type="http://schemas.openxmlformats.org/officeDocument/2006/relationships/slide" Target="slides/slide350.xml"/><Relationship Id="rId353" Type="http://schemas.openxmlformats.org/officeDocument/2006/relationships/slide" Target="slides/slide349.xml"/><Relationship Id="rId352" Type="http://schemas.openxmlformats.org/officeDocument/2006/relationships/slide" Target="slides/slide348.xml"/><Relationship Id="rId351" Type="http://schemas.openxmlformats.org/officeDocument/2006/relationships/slide" Target="slides/slide347.xml"/><Relationship Id="rId350" Type="http://schemas.openxmlformats.org/officeDocument/2006/relationships/slide" Target="slides/slide346.xml"/><Relationship Id="rId35" Type="http://schemas.openxmlformats.org/officeDocument/2006/relationships/slide" Target="slides/slide31.xml"/><Relationship Id="rId349" Type="http://schemas.openxmlformats.org/officeDocument/2006/relationships/slide" Target="slides/slide345.xml"/><Relationship Id="rId348" Type="http://schemas.openxmlformats.org/officeDocument/2006/relationships/slide" Target="slides/slide344.xml"/><Relationship Id="rId347" Type="http://schemas.openxmlformats.org/officeDocument/2006/relationships/slide" Target="slides/slide343.xml"/><Relationship Id="rId346" Type="http://schemas.openxmlformats.org/officeDocument/2006/relationships/slide" Target="slides/slide342.xml"/><Relationship Id="rId345" Type="http://schemas.openxmlformats.org/officeDocument/2006/relationships/slide" Target="slides/slide341.xml"/><Relationship Id="rId344" Type="http://schemas.openxmlformats.org/officeDocument/2006/relationships/slide" Target="slides/slide340.xml"/><Relationship Id="rId343" Type="http://schemas.openxmlformats.org/officeDocument/2006/relationships/slide" Target="slides/slide339.xml"/><Relationship Id="rId342" Type="http://schemas.openxmlformats.org/officeDocument/2006/relationships/slide" Target="slides/slide338.xml"/><Relationship Id="rId341" Type="http://schemas.openxmlformats.org/officeDocument/2006/relationships/slide" Target="slides/slide337.xml"/><Relationship Id="rId340" Type="http://schemas.openxmlformats.org/officeDocument/2006/relationships/slide" Target="slides/slide336.xml"/><Relationship Id="rId34" Type="http://schemas.openxmlformats.org/officeDocument/2006/relationships/slide" Target="slides/slide30.xml"/><Relationship Id="rId339" Type="http://schemas.openxmlformats.org/officeDocument/2006/relationships/slide" Target="slides/slide335.xml"/><Relationship Id="rId338" Type="http://schemas.openxmlformats.org/officeDocument/2006/relationships/slide" Target="slides/slide334.xml"/><Relationship Id="rId337" Type="http://schemas.openxmlformats.org/officeDocument/2006/relationships/slide" Target="slides/slide333.xml"/><Relationship Id="rId336" Type="http://schemas.openxmlformats.org/officeDocument/2006/relationships/slide" Target="slides/slide332.xml"/><Relationship Id="rId335" Type="http://schemas.openxmlformats.org/officeDocument/2006/relationships/slide" Target="slides/slide331.xml"/><Relationship Id="rId334" Type="http://schemas.openxmlformats.org/officeDocument/2006/relationships/slide" Target="slides/slide330.xml"/><Relationship Id="rId333" Type="http://schemas.openxmlformats.org/officeDocument/2006/relationships/slide" Target="slides/slide329.xml"/><Relationship Id="rId332" Type="http://schemas.openxmlformats.org/officeDocument/2006/relationships/slide" Target="slides/slide328.xml"/><Relationship Id="rId331" Type="http://schemas.openxmlformats.org/officeDocument/2006/relationships/slide" Target="slides/slide327.xml"/><Relationship Id="rId330" Type="http://schemas.openxmlformats.org/officeDocument/2006/relationships/slide" Target="slides/slide326.xml"/><Relationship Id="rId33" Type="http://schemas.openxmlformats.org/officeDocument/2006/relationships/slide" Target="slides/slide29.xml"/><Relationship Id="rId329" Type="http://schemas.openxmlformats.org/officeDocument/2006/relationships/slide" Target="slides/slide325.xml"/><Relationship Id="rId328" Type="http://schemas.openxmlformats.org/officeDocument/2006/relationships/slide" Target="slides/slide324.xml"/><Relationship Id="rId327" Type="http://schemas.openxmlformats.org/officeDocument/2006/relationships/slide" Target="slides/slide323.xml"/><Relationship Id="rId326" Type="http://schemas.openxmlformats.org/officeDocument/2006/relationships/slide" Target="slides/slide322.xml"/><Relationship Id="rId325" Type="http://schemas.openxmlformats.org/officeDocument/2006/relationships/slide" Target="slides/slide321.xml"/><Relationship Id="rId324" Type="http://schemas.openxmlformats.org/officeDocument/2006/relationships/slide" Target="slides/slide320.xml"/><Relationship Id="rId323" Type="http://schemas.openxmlformats.org/officeDocument/2006/relationships/slide" Target="slides/slide319.xml"/><Relationship Id="rId322" Type="http://schemas.openxmlformats.org/officeDocument/2006/relationships/slide" Target="slides/slide318.xml"/><Relationship Id="rId321" Type="http://schemas.openxmlformats.org/officeDocument/2006/relationships/slide" Target="slides/slide317.xml"/><Relationship Id="rId320" Type="http://schemas.openxmlformats.org/officeDocument/2006/relationships/slide" Target="slides/slide316.xml"/><Relationship Id="rId32" Type="http://schemas.openxmlformats.org/officeDocument/2006/relationships/slide" Target="slides/slide28.xml"/><Relationship Id="rId319" Type="http://schemas.openxmlformats.org/officeDocument/2006/relationships/slide" Target="slides/slide315.xml"/><Relationship Id="rId318" Type="http://schemas.openxmlformats.org/officeDocument/2006/relationships/slide" Target="slides/slide314.xml"/><Relationship Id="rId317" Type="http://schemas.openxmlformats.org/officeDocument/2006/relationships/slide" Target="slides/slide313.xml"/><Relationship Id="rId316" Type="http://schemas.openxmlformats.org/officeDocument/2006/relationships/slide" Target="slides/slide312.xml"/><Relationship Id="rId315" Type="http://schemas.openxmlformats.org/officeDocument/2006/relationships/slide" Target="slides/slide311.xml"/><Relationship Id="rId314" Type="http://schemas.openxmlformats.org/officeDocument/2006/relationships/slide" Target="slides/slide310.xml"/><Relationship Id="rId313" Type="http://schemas.openxmlformats.org/officeDocument/2006/relationships/slide" Target="slides/slide309.xml"/><Relationship Id="rId312" Type="http://schemas.openxmlformats.org/officeDocument/2006/relationships/slide" Target="slides/slide308.xml"/><Relationship Id="rId311" Type="http://schemas.openxmlformats.org/officeDocument/2006/relationships/slide" Target="slides/slide307.xml"/><Relationship Id="rId310" Type="http://schemas.openxmlformats.org/officeDocument/2006/relationships/slide" Target="slides/slide306.xml"/><Relationship Id="rId31" Type="http://schemas.openxmlformats.org/officeDocument/2006/relationships/slide" Target="slides/slide27.xml"/><Relationship Id="rId309" Type="http://schemas.openxmlformats.org/officeDocument/2006/relationships/slide" Target="slides/slide305.xml"/><Relationship Id="rId308" Type="http://schemas.openxmlformats.org/officeDocument/2006/relationships/slide" Target="slides/slide304.xml"/><Relationship Id="rId307" Type="http://schemas.openxmlformats.org/officeDocument/2006/relationships/slide" Target="slides/slide303.xml"/><Relationship Id="rId306" Type="http://schemas.openxmlformats.org/officeDocument/2006/relationships/slide" Target="slides/slide302.xml"/><Relationship Id="rId305" Type="http://schemas.openxmlformats.org/officeDocument/2006/relationships/slide" Target="slides/slide301.xml"/><Relationship Id="rId304" Type="http://schemas.openxmlformats.org/officeDocument/2006/relationships/slide" Target="slides/slide300.xml"/><Relationship Id="rId303" Type="http://schemas.openxmlformats.org/officeDocument/2006/relationships/slide" Target="slides/slide299.xml"/><Relationship Id="rId302" Type="http://schemas.openxmlformats.org/officeDocument/2006/relationships/slide" Target="slides/slide298.xml"/><Relationship Id="rId301" Type="http://schemas.openxmlformats.org/officeDocument/2006/relationships/slide" Target="slides/slide297.xml"/><Relationship Id="rId300" Type="http://schemas.openxmlformats.org/officeDocument/2006/relationships/slide" Target="slides/slide296.xml"/><Relationship Id="rId30" Type="http://schemas.openxmlformats.org/officeDocument/2006/relationships/slide" Target="slides/slide26.xml"/><Relationship Id="rId3" Type="http://schemas.openxmlformats.org/officeDocument/2006/relationships/slideMaster" Target="slideMasters/slideMaster2.xml"/><Relationship Id="rId299" Type="http://schemas.openxmlformats.org/officeDocument/2006/relationships/slide" Target="slides/slide295.xml"/><Relationship Id="rId298" Type="http://schemas.openxmlformats.org/officeDocument/2006/relationships/slide" Target="slides/slide294.xml"/><Relationship Id="rId297" Type="http://schemas.openxmlformats.org/officeDocument/2006/relationships/slide" Target="slides/slide293.xml"/><Relationship Id="rId296" Type="http://schemas.openxmlformats.org/officeDocument/2006/relationships/slide" Target="slides/slide292.xml"/><Relationship Id="rId295" Type="http://schemas.openxmlformats.org/officeDocument/2006/relationships/slide" Target="slides/slide291.xml"/><Relationship Id="rId294" Type="http://schemas.openxmlformats.org/officeDocument/2006/relationships/slide" Target="slides/slide290.xml"/><Relationship Id="rId293" Type="http://schemas.openxmlformats.org/officeDocument/2006/relationships/slide" Target="slides/slide289.xml"/><Relationship Id="rId292" Type="http://schemas.openxmlformats.org/officeDocument/2006/relationships/slide" Target="slides/slide288.xml"/><Relationship Id="rId291" Type="http://schemas.openxmlformats.org/officeDocument/2006/relationships/slide" Target="slides/slide287.xml"/><Relationship Id="rId290" Type="http://schemas.openxmlformats.org/officeDocument/2006/relationships/slide" Target="slides/slide286.xml"/><Relationship Id="rId29" Type="http://schemas.openxmlformats.org/officeDocument/2006/relationships/slide" Target="slides/slide25.xml"/><Relationship Id="rId289" Type="http://schemas.openxmlformats.org/officeDocument/2006/relationships/slide" Target="slides/slide285.xml"/><Relationship Id="rId288" Type="http://schemas.openxmlformats.org/officeDocument/2006/relationships/slide" Target="slides/slide284.xml"/><Relationship Id="rId287" Type="http://schemas.openxmlformats.org/officeDocument/2006/relationships/slide" Target="slides/slide283.xml"/><Relationship Id="rId286" Type="http://schemas.openxmlformats.org/officeDocument/2006/relationships/slide" Target="slides/slide282.xml"/><Relationship Id="rId285" Type="http://schemas.openxmlformats.org/officeDocument/2006/relationships/slide" Target="slides/slide281.xml"/><Relationship Id="rId284" Type="http://schemas.openxmlformats.org/officeDocument/2006/relationships/slide" Target="slides/slide280.xml"/><Relationship Id="rId283" Type="http://schemas.openxmlformats.org/officeDocument/2006/relationships/slide" Target="slides/slide279.xml"/><Relationship Id="rId282" Type="http://schemas.openxmlformats.org/officeDocument/2006/relationships/slide" Target="slides/slide278.xml"/><Relationship Id="rId281" Type="http://schemas.openxmlformats.org/officeDocument/2006/relationships/slide" Target="slides/slide277.xml"/><Relationship Id="rId280" Type="http://schemas.openxmlformats.org/officeDocument/2006/relationships/slide" Target="slides/slide276.xml"/><Relationship Id="rId28" Type="http://schemas.openxmlformats.org/officeDocument/2006/relationships/slide" Target="slides/slide24.xml"/><Relationship Id="rId279" Type="http://schemas.openxmlformats.org/officeDocument/2006/relationships/slide" Target="slides/slide275.xml"/><Relationship Id="rId278" Type="http://schemas.openxmlformats.org/officeDocument/2006/relationships/slide" Target="slides/slide274.xml"/><Relationship Id="rId277" Type="http://schemas.openxmlformats.org/officeDocument/2006/relationships/slide" Target="slides/slide273.xml"/><Relationship Id="rId276" Type="http://schemas.openxmlformats.org/officeDocument/2006/relationships/slide" Target="slides/slide272.xml"/><Relationship Id="rId275" Type="http://schemas.openxmlformats.org/officeDocument/2006/relationships/slide" Target="slides/slide271.xml"/><Relationship Id="rId274" Type="http://schemas.openxmlformats.org/officeDocument/2006/relationships/slide" Target="slides/slide270.xml"/><Relationship Id="rId273" Type="http://schemas.openxmlformats.org/officeDocument/2006/relationships/slide" Target="slides/slide269.xml"/><Relationship Id="rId272" Type="http://schemas.openxmlformats.org/officeDocument/2006/relationships/slide" Target="slides/slide268.xml"/><Relationship Id="rId271" Type="http://schemas.openxmlformats.org/officeDocument/2006/relationships/slide" Target="slides/slide267.xml"/><Relationship Id="rId270" Type="http://schemas.openxmlformats.org/officeDocument/2006/relationships/slide" Target="slides/slide266.xml"/><Relationship Id="rId27" Type="http://schemas.openxmlformats.org/officeDocument/2006/relationships/slide" Target="slides/slide23.xml"/><Relationship Id="rId269" Type="http://schemas.openxmlformats.org/officeDocument/2006/relationships/slide" Target="slides/slide265.xml"/><Relationship Id="rId268" Type="http://schemas.openxmlformats.org/officeDocument/2006/relationships/slide" Target="slides/slide264.xml"/><Relationship Id="rId267" Type="http://schemas.openxmlformats.org/officeDocument/2006/relationships/slide" Target="slides/slide263.xml"/><Relationship Id="rId266" Type="http://schemas.openxmlformats.org/officeDocument/2006/relationships/slide" Target="slides/slide262.xml"/><Relationship Id="rId265" Type="http://schemas.openxmlformats.org/officeDocument/2006/relationships/slide" Target="slides/slide261.xml"/><Relationship Id="rId264" Type="http://schemas.openxmlformats.org/officeDocument/2006/relationships/slide" Target="slides/slide260.xml"/><Relationship Id="rId263" Type="http://schemas.openxmlformats.org/officeDocument/2006/relationships/slide" Target="slides/slide259.xml"/><Relationship Id="rId262" Type="http://schemas.openxmlformats.org/officeDocument/2006/relationships/slide" Target="slides/slide258.xml"/><Relationship Id="rId261" Type="http://schemas.openxmlformats.org/officeDocument/2006/relationships/slide" Target="slides/slide257.xml"/><Relationship Id="rId260" Type="http://schemas.openxmlformats.org/officeDocument/2006/relationships/slide" Target="slides/slide256.xml"/><Relationship Id="rId26" Type="http://schemas.openxmlformats.org/officeDocument/2006/relationships/slide" Target="slides/slide22.xml"/><Relationship Id="rId259" Type="http://schemas.openxmlformats.org/officeDocument/2006/relationships/slide" Target="slides/slide255.xml"/><Relationship Id="rId258" Type="http://schemas.openxmlformats.org/officeDocument/2006/relationships/slide" Target="slides/slide254.xml"/><Relationship Id="rId257" Type="http://schemas.openxmlformats.org/officeDocument/2006/relationships/slide" Target="slides/slide253.xml"/><Relationship Id="rId256" Type="http://schemas.openxmlformats.org/officeDocument/2006/relationships/slide" Target="slides/slide252.xml"/><Relationship Id="rId255" Type="http://schemas.openxmlformats.org/officeDocument/2006/relationships/slide" Target="slides/slide251.xml"/><Relationship Id="rId254" Type="http://schemas.openxmlformats.org/officeDocument/2006/relationships/slide" Target="slides/slide250.xml"/><Relationship Id="rId253" Type="http://schemas.openxmlformats.org/officeDocument/2006/relationships/slide" Target="slides/slide249.xml"/><Relationship Id="rId252" Type="http://schemas.openxmlformats.org/officeDocument/2006/relationships/slide" Target="slides/slide248.xml"/><Relationship Id="rId251" Type="http://schemas.openxmlformats.org/officeDocument/2006/relationships/slide" Target="slides/slide247.xml"/><Relationship Id="rId250" Type="http://schemas.openxmlformats.org/officeDocument/2006/relationships/slide" Target="slides/slide246.xml"/><Relationship Id="rId25" Type="http://schemas.openxmlformats.org/officeDocument/2006/relationships/slide" Target="slides/slide21.xml"/><Relationship Id="rId249" Type="http://schemas.openxmlformats.org/officeDocument/2006/relationships/slide" Target="slides/slide245.xml"/><Relationship Id="rId248" Type="http://schemas.openxmlformats.org/officeDocument/2006/relationships/slide" Target="slides/slide244.xml"/><Relationship Id="rId247" Type="http://schemas.openxmlformats.org/officeDocument/2006/relationships/slide" Target="slides/slide243.xml"/><Relationship Id="rId246" Type="http://schemas.openxmlformats.org/officeDocument/2006/relationships/slide" Target="slides/slide242.xml"/><Relationship Id="rId245" Type="http://schemas.openxmlformats.org/officeDocument/2006/relationships/slide" Target="slides/slide241.xml"/><Relationship Id="rId244" Type="http://schemas.openxmlformats.org/officeDocument/2006/relationships/slide" Target="slides/slide240.xml"/><Relationship Id="rId243" Type="http://schemas.openxmlformats.org/officeDocument/2006/relationships/slide" Target="slides/slide239.xml"/><Relationship Id="rId242" Type="http://schemas.openxmlformats.org/officeDocument/2006/relationships/slide" Target="slides/slide238.xml"/><Relationship Id="rId241" Type="http://schemas.openxmlformats.org/officeDocument/2006/relationships/slide" Target="slides/slide237.xml"/><Relationship Id="rId240" Type="http://schemas.openxmlformats.org/officeDocument/2006/relationships/slide" Target="slides/slide236.xml"/><Relationship Id="rId24" Type="http://schemas.openxmlformats.org/officeDocument/2006/relationships/slide" Target="slides/slide20.xml"/><Relationship Id="rId239" Type="http://schemas.openxmlformats.org/officeDocument/2006/relationships/slide" Target="slides/slide235.xml"/><Relationship Id="rId238" Type="http://schemas.openxmlformats.org/officeDocument/2006/relationships/slide" Target="slides/slide234.xml"/><Relationship Id="rId237" Type="http://schemas.openxmlformats.org/officeDocument/2006/relationships/slide" Target="slides/slide233.xml"/><Relationship Id="rId236" Type="http://schemas.openxmlformats.org/officeDocument/2006/relationships/slide" Target="slides/slide232.xml"/><Relationship Id="rId235" Type="http://schemas.openxmlformats.org/officeDocument/2006/relationships/slide" Target="slides/slide231.xml"/><Relationship Id="rId234" Type="http://schemas.openxmlformats.org/officeDocument/2006/relationships/slide" Target="slides/slide230.xml"/><Relationship Id="rId233" Type="http://schemas.openxmlformats.org/officeDocument/2006/relationships/slide" Target="slides/slide229.xml"/><Relationship Id="rId232" Type="http://schemas.openxmlformats.org/officeDocument/2006/relationships/slide" Target="slides/slide228.xml"/><Relationship Id="rId231" Type="http://schemas.openxmlformats.org/officeDocument/2006/relationships/slide" Target="slides/slide227.xml"/><Relationship Id="rId230" Type="http://schemas.openxmlformats.org/officeDocument/2006/relationships/slide" Target="slides/slide226.xml"/><Relationship Id="rId23" Type="http://schemas.openxmlformats.org/officeDocument/2006/relationships/slide" Target="slides/slide19.xml"/><Relationship Id="rId229" Type="http://schemas.openxmlformats.org/officeDocument/2006/relationships/slide" Target="slides/slide225.xml"/><Relationship Id="rId228" Type="http://schemas.openxmlformats.org/officeDocument/2006/relationships/slide" Target="slides/slide224.xml"/><Relationship Id="rId227" Type="http://schemas.openxmlformats.org/officeDocument/2006/relationships/slide" Target="slides/slide223.xml"/><Relationship Id="rId226" Type="http://schemas.openxmlformats.org/officeDocument/2006/relationships/slide" Target="slides/slide222.xml"/><Relationship Id="rId225" Type="http://schemas.openxmlformats.org/officeDocument/2006/relationships/slide" Target="slides/slide221.xml"/><Relationship Id="rId224" Type="http://schemas.openxmlformats.org/officeDocument/2006/relationships/slide" Target="slides/slide220.xml"/><Relationship Id="rId223" Type="http://schemas.openxmlformats.org/officeDocument/2006/relationships/slide" Target="slides/slide219.xml"/><Relationship Id="rId222" Type="http://schemas.openxmlformats.org/officeDocument/2006/relationships/slide" Target="slides/slide218.xml"/><Relationship Id="rId221" Type="http://schemas.openxmlformats.org/officeDocument/2006/relationships/slide" Target="slides/slide217.xml"/><Relationship Id="rId220" Type="http://schemas.openxmlformats.org/officeDocument/2006/relationships/slide" Target="slides/slide216.xml"/><Relationship Id="rId22" Type="http://schemas.openxmlformats.org/officeDocument/2006/relationships/slide" Target="slides/slide18.xml"/><Relationship Id="rId219" Type="http://schemas.openxmlformats.org/officeDocument/2006/relationships/slide" Target="slides/slide215.xml"/><Relationship Id="rId218" Type="http://schemas.openxmlformats.org/officeDocument/2006/relationships/slide" Target="slides/slide214.xml"/><Relationship Id="rId217" Type="http://schemas.openxmlformats.org/officeDocument/2006/relationships/slide" Target="slides/slide213.xml"/><Relationship Id="rId216" Type="http://schemas.openxmlformats.org/officeDocument/2006/relationships/slide" Target="slides/slide212.xml"/><Relationship Id="rId215" Type="http://schemas.openxmlformats.org/officeDocument/2006/relationships/slide" Target="slides/slide211.xml"/><Relationship Id="rId214" Type="http://schemas.openxmlformats.org/officeDocument/2006/relationships/slide" Target="slides/slide210.xml"/><Relationship Id="rId213" Type="http://schemas.openxmlformats.org/officeDocument/2006/relationships/slide" Target="slides/slide209.xml"/><Relationship Id="rId212" Type="http://schemas.openxmlformats.org/officeDocument/2006/relationships/slide" Target="slides/slide208.xml"/><Relationship Id="rId211" Type="http://schemas.openxmlformats.org/officeDocument/2006/relationships/slide" Target="slides/slide207.xml"/><Relationship Id="rId210" Type="http://schemas.openxmlformats.org/officeDocument/2006/relationships/slide" Target="slides/slide206.xml"/><Relationship Id="rId21" Type="http://schemas.openxmlformats.org/officeDocument/2006/relationships/slide" Target="slides/slide17.xml"/><Relationship Id="rId209" Type="http://schemas.openxmlformats.org/officeDocument/2006/relationships/slide" Target="slides/slide205.xml"/><Relationship Id="rId208" Type="http://schemas.openxmlformats.org/officeDocument/2006/relationships/slide" Target="slides/slide204.xml"/><Relationship Id="rId207" Type="http://schemas.openxmlformats.org/officeDocument/2006/relationships/slide" Target="slides/slide203.xml"/><Relationship Id="rId206" Type="http://schemas.openxmlformats.org/officeDocument/2006/relationships/slide" Target="slides/slide202.xml"/><Relationship Id="rId205" Type="http://schemas.openxmlformats.org/officeDocument/2006/relationships/slide" Target="slides/slide201.xml"/><Relationship Id="rId204" Type="http://schemas.openxmlformats.org/officeDocument/2006/relationships/slide" Target="slides/slide200.xml"/><Relationship Id="rId203" Type="http://schemas.openxmlformats.org/officeDocument/2006/relationships/slide" Target="slides/slide199.xml"/><Relationship Id="rId202" Type="http://schemas.openxmlformats.org/officeDocument/2006/relationships/slide" Target="slides/slide198.xml"/><Relationship Id="rId201" Type="http://schemas.openxmlformats.org/officeDocument/2006/relationships/slide" Target="slides/slide197.xml"/><Relationship Id="rId200" Type="http://schemas.openxmlformats.org/officeDocument/2006/relationships/slide" Target="slides/slide196.xml"/><Relationship Id="rId20" Type="http://schemas.openxmlformats.org/officeDocument/2006/relationships/slide" Target="slides/slide16.xml"/><Relationship Id="rId2" Type="http://schemas.openxmlformats.org/officeDocument/2006/relationships/theme" Target="theme/theme1.xml"/><Relationship Id="rId199" Type="http://schemas.openxmlformats.org/officeDocument/2006/relationships/slide" Target="slides/slide195.xml"/><Relationship Id="rId198" Type="http://schemas.openxmlformats.org/officeDocument/2006/relationships/slide" Target="slides/slide194.xml"/><Relationship Id="rId197" Type="http://schemas.openxmlformats.org/officeDocument/2006/relationships/slide" Target="slides/slide193.xml"/><Relationship Id="rId196" Type="http://schemas.openxmlformats.org/officeDocument/2006/relationships/slide" Target="slides/slide192.xml"/><Relationship Id="rId195" Type="http://schemas.openxmlformats.org/officeDocument/2006/relationships/slide" Target="slides/slide191.xml"/><Relationship Id="rId194" Type="http://schemas.openxmlformats.org/officeDocument/2006/relationships/slide" Target="slides/slide190.xml"/><Relationship Id="rId193" Type="http://schemas.openxmlformats.org/officeDocument/2006/relationships/slide" Target="slides/slide189.xml"/><Relationship Id="rId192" Type="http://schemas.openxmlformats.org/officeDocument/2006/relationships/slide" Target="slides/slide188.xml"/><Relationship Id="rId191" Type="http://schemas.openxmlformats.org/officeDocument/2006/relationships/slide" Target="slides/slide187.xml"/><Relationship Id="rId190" Type="http://schemas.openxmlformats.org/officeDocument/2006/relationships/slide" Target="slides/slide186.xml"/><Relationship Id="rId19" Type="http://schemas.openxmlformats.org/officeDocument/2006/relationships/slide" Target="slides/slide15.xml"/><Relationship Id="rId189" Type="http://schemas.openxmlformats.org/officeDocument/2006/relationships/slide" Target="slides/slide185.xml"/><Relationship Id="rId188" Type="http://schemas.openxmlformats.org/officeDocument/2006/relationships/slide" Target="slides/slide184.xml"/><Relationship Id="rId187" Type="http://schemas.openxmlformats.org/officeDocument/2006/relationships/slide" Target="slides/slide183.xml"/><Relationship Id="rId186" Type="http://schemas.openxmlformats.org/officeDocument/2006/relationships/slide" Target="slides/slide182.xml"/><Relationship Id="rId185" Type="http://schemas.openxmlformats.org/officeDocument/2006/relationships/slide" Target="slides/slide181.xml"/><Relationship Id="rId184" Type="http://schemas.openxmlformats.org/officeDocument/2006/relationships/slide" Target="slides/slide180.xml"/><Relationship Id="rId183" Type="http://schemas.openxmlformats.org/officeDocument/2006/relationships/slide" Target="slides/slide179.xml"/><Relationship Id="rId182" Type="http://schemas.openxmlformats.org/officeDocument/2006/relationships/slide" Target="slides/slide178.xml"/><Relationship Id="rId181" Type="http://schemas.openxmlformats.org/officeDocument/2006/relationships/slide" Target="slides/slide177.xml"/><Relationship Id="rId180" Type="http://schemas.openxmlformats.org/officeDocument/2006/relationships/slide" Target="slides/slide176.xml"/><Relationship Id="rId18" Type="http://schemas.openxmlformats.org/officeDocument/2006/relationships/slide" Target="slides/slide14.xml"/><Relationship Id="rId179" Type="http://schemas.openxmlformats.org/officeDocument/2006/relationships/slide" Target="slides/slide175.xml"/><Relationship Id="rId178" Type="http://schemas.openxmlformats.org/officeDocument/2006/relationships/slide" Target="slides/slide174.xml"/><Relationship Id="rId177" Type="http://schemas.openxmlformats.org/officeDocument/2006/relationships/slide" Target="slides/slide173.xml"/><Relationship Id="rId176" Type="http://schemas.openxmlformats.org/officeDocument/2006/relationships/slide" Target="slides/slide172.xml"/><Relationship Id="rId175" Type="http://schemas.openxmlformats.org/officeDocument/2006/relationships/slide" Target="slides/slide171.xml"/><Relationship Id="rId174" Type="http://schemas.openxmlformats.org/officeDocument/2006/relationships/slide" Target="slides/slide170.xml"/><Relationship Id="rId173" Type="http://schemas.openxmlformats.org/officeDocument/2006/relationships/slide" Target="slides/slide169.xml"/><Relationship Id="rId172" Type="http://schemas.openxmlformats.org/officeDocument/2006/relationships/slide" Target="slides/slide168.xml"/><Relationship Id="rId171" Type="http://schemas.openxmlformats.org/officeDocument/2006/relationships/slide" Target="slides/slide167.xml"/><Relationship Id="rId170" Type="http://schemas.openxmlformats.org/officeDocument/2006/relationships/slide" Target="slides/slide166.xml"/><Relationship Id="rId17" Type="http://schemas.openxmlformats.org/officeDocument/2006/relationships/slide" Target="slides/slide13.xml"/><Relationship Id="rId169" Type="http://schemas.openxmlformats.org/officeDocument/2006/relationships/slide" Target="slides/slide165.xml"/><Relationship Id="rId168" Type="http://schemas.openxmlformats.org/officeDocument/2006/relationships/slide" Target="slides/slide164.xml"/><Relationship Id="rId167" Type="http://schemas.openxmlformats.org/officeDocument/2006/relationships/slide" Target="slides/slide163.xml"/><Relationship Id="rId166" Type="http://schemas.openxmlformats.org/officeDocument/2006/relationships/slide" Target="slides/slide162.xml"/><Relationship Id="rId165" Type="http://schemas.openxmlformats.org/officeDocument/2006/relationships/slide" Target="slides/slide161.xml"/><Relationship Id="rId164" Type="http://schemas.openxmlformats.org/officeDocument/2006/relationships/slide" Target="slides/slide160.xml"/><Relationship Id="rId163" Type="http://schemas.openxmlformats.org/officeDocument/2006/relationships/slide" Target="slides/slide159.xml"/><Relationship Id="rId162" Type="http://schemas.openxmlformats.org/officeDocument/2006/relationships/slide" Target="slides/slide158.xml"/><Relationship Id="rId161" Type="http://schemas.openxmlformats.org/officeDocument/2006/relationships/slide" Target="slides/slide157.xml"/><Relationship Id="rId160" Type="http://schemas.openxmlformats.org/officeDocument/2006/relationships/slide" Target="slides/slide156.xml"/><Relationship Id="rId16" Type="http://schemas.openxmlformats.org/officeDocument/2006/relationships/slide" Target="slides/slide12.xml"/><Relationship Id="rId159" Type="http://schemas.openxmlformats.org/officeDocument/2006/relationships/slide" Target="slides/slide155.xml"/><Relationship Id="rId158" Type="http://schemas.openxmlformats.org/officeDocument/2006/relationships/slide" Target="slides/slide154.xml"/><Relationship Id="rId157" Type="http://schemas.openxmlformats.org/officeDocument/2006/relationships/slide" Target="slides/slide153.xml"/><Relationship Id="rId156" Type="http://schemas.openxmlformats.org/officeDocument/2006/relationships/slide" Target="slides/slide152.xml"/><Relationship Id="rId155" Type="http://schemas.openxmlformats.org/officeDocument/2006/relationships/slide" Target="slides/slide151.xml"/><Relationship Id="rId154" Type="http://schemas.openxmlformats.org/officeDocument/2006/relationships/slide" Target="slides/slide150.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0" Type="http://schemas.openxmlformats.org/officeDocument/2006/relationships/slide" Target="slides/slide146.xml"/><Relationship Id="rId15" Type="http://schemas.openxmlformats.org/officeDocument/2006/relationships/slide" Target="slides/slide11.xml"/><Relationship Id="rId149" Type="http://schemas.openxmlformats.org/officeDocument/2006/relationships/slide" Target="slides/slide145.xml"/><Relationship Id="rId148" Type="http://schemas.openxmlformats.org/officeDocument/2006/relationships/slide" Target="slides/slide144.xml"/><Relationship Id="rId147" Type="http://schemas.openxmlformats.org/officeDocument/2006/relationships/slide" Target="slides/slide143.xml"/><Relationship Id="rId146" Type="http://schemas.openxmlformats.org/officeDocument/2006/relationships/slide" Target="slides/slide142.xml"/><Relationship Id="rId145" Type="http://schemas.openxmlformats.org/officeDocument/2006/relationships/slide" Target="slides/slide141.xml"/><Relationship Id="rId144" Type="http://schemas.openxmlformats.org/officeDocument/2006/relationships/slide" Target="slides/slide140.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14" Type="http://schemas.openxmlformats.org/officeDocument/2006/relationships/slide" Target="slides/slide10.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 Type="http://schemas.openxmlformats.org/officeDocument/2006/relationships/slide" Target="slides/slide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Times New Roman" panose="02020603050405020304" pitchFamily="2"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Times New Roman" panose="02020603050405020304" pitchFamily="2" charset="0"/>
                <a:ea typeface="宋体"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页眉占位符 1"/>
          <p:cNvSpPr>
            <a:spLocks noGrp="1"/>
          </p:cNvSpPr>
          <p:nvPr>
            <p:ph type="hdr" sz="quarter"/>
          </p:nvPr>
        </p:nvSpPr>
        <p:spPr>
          <a:xfrm>
            <a:off x="0" y="0"/>
            <a:ext cx="2971800" cy="458788"/>
          </a:xfrm>
          <a:prstGeom prst="rect">
            <a:avLst/>
          </a:prstGeom>
          <a:noFill/>
          <a:ln w="9525">
            <a:noFill/>
          </a:ln>
        </p:spPr>
        <p:txBody>
          <a:bodyPr vert="horz" anchor="t"/>
          <a:p>
            <a:pPr lvl="0" indent="0" defTabSz="914400" fontAlgn="base"/>
            <a:endParaRPr lang="zh-CN" altLang="en-US" sz="1200" strike="noStrike" noProof="1" dirty="0"/>
          </a:p>
        </p:txBody>
      </p:sp>
      <p:sp>
        <p:nvSpPr>
          <p:cNvPr id="3075" name="日期占位符 2"/>
          <p:cNvSpPr>
            <a:spLocks noGrp="1"/>
          </p:cNvSpPr>
          <p:nvPr>
            <p:ph type="dt"/>
          </p:nvPr>
        </p:nvSpPr>
        <p:spPr>
          <a:xfrm>
            <a:off x="3884613" y="0"/>
            <a:ext cx="2971800" cy="458788"/>
          </a:xfrm>
          <a:prstGeom prst="rect">
            <a:avLst/>
          </a:prstGeom>
          <a:noFill/>
          <a:ln w="9525">
            <a:noFill/>
          </a:ln>
        </p:spPr>
        <p:txBody>
          <a:bodyPr vert="horz" anchor="t"/>
          <a:p>
            <a:pPr lvl="0" indent="0" algn="r" defTabSz="914400" fontAlgn="base"/>
            <a:endParaRPr lang="zh-CN" altLang="en-US" sz="1200" strike="noStrike" noProof="1" dirty="0"/>
          </a:p>
        </p:txBody>
      </p:sp>
      <p:sp>
        <p:nvSpPr>
          <p:cNvPr id="5124" name="幻灯片图像占位符 3"/>
          <p:cNvSpPr>
            <a:spLocks noGrp="1" noRot="1"/>
          </p:cNvSpPr>
          <p:nvPr>
            <p:ph type="sldImg"/>
          </p:nvPr>
        </p:nvSpPr>
        <p:spPr>
          <a:xfrm>
            <a:off x="685800" y="1143000"/>
            <a:ext cx="5486400" cy="3086100"/>
          </a:xfrm>
          <a:prstGeom prst="rect">
            <a:avLst/>
          </a:prstGeom>
          <a:noFill/>
          <a:ln w="12700">
            <a:noFill/>
          </a:ln>
        </p:spPr>
      </p:sp>
      <p:sp>
        <p:nvSpPr>
          <p:cNvPr id="5125" name="备注占位符 4"/>
          <p:cNvSpPr>
            <a:spLocks noGrp="1" noRot="1"/>
          </p:cNvSpPr>
          <p:nvPr>
            <p:ph type="body" sz="quarter"/>
          </p:nvPr>
        </p:nvSpPr>
        <p:spPr>
          <a:xfrm>
            <a:off x="685800" y="4400550"/>
            <a:ext cx="5486400" cy="3600450"/>
          </a:xfrm>
          <a:prstGeom prst="rect">
            <a:avLst/>
          </a:prstGeom>
          <a:noFill/>
          <a:ln w="12700">
            <a:noFill/>
          </a:ln>
        </p:spPr>
        <p:txBody>
          <a:bodyPr vert="horz" wrap="square"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078" name="页脚占位符 5"/>
          <p:cNvSpPr>
            <a:spLocks noGrp="1"/>
          </p:cNvSpPr>
          <p:nvPr>
            <p:ph type="ftr" sz="quarter"/>
          </p:nvPr>
        </p:nvSpPr>
        <p:spPr>
          <a:xfrm>
            <a:off x="0" y="8685213"/>
            <a:ext cx="2971800" cy="458788"/>
          </a:xfrm>
          <a:prstGeom prst="rect">
            <a:avLst/>
          </a:prstGeom>
          <a:noFill/>
          <a:ln w="9525">
            <a:noFill/>
          </a:ln>
        </p:spPr>
        <p:txBody>
          <a:bodyPr vert="horz" anchor="b"/>
          <a:p>
            <a:pPr lvl="0" indent="0" defTabSz="914400" fontAlgn="base"/>
            <a:endParaRPr lang="zh-CN" altLang="en-US" sz="1200" strike="noStrike" noProof="1" dirty="0"/>
          </a:p>
        </p:txBody>
      </p:sp>
      <p:sp>
        <p:nvSpPr>
          <p:cNvPr id="3079" name="灯片编号占位符 6"/>
          <p:cNvSpPr>
            <a:spLocks noGrp="1"/>
          </p:cNvSpPr>
          <p:nvPr>
            <p:ph type="sldNum" sz="quarter"/>
          </p:nvPr>
        </p:nvSpPr>
        <p:spPr>
          <a:xfrm>
            <a:off x="3884613" y="8685213"/>
            <a:ext cx="2971800" cy="458788"/>
          </a:xfrm>
          <a:prstGeom prst="rect">
            <a:avLst/>
          </a:prstGeom>
          <a:noFill/>
          <a:ln w="9525">
            <a:noFill/>
          </a:ln>
        </p:spPr>
        <p:txBody>
          <a:bodyPr vert="horz" wrap="square" anchor="b"/>
          <a:p>
            <a:pPr lvl="0" indent="0" algn="r" fontAlgn="base"/>
            <a:fld id="{9A0DB2DC-4C9A-4742-B13C-FB6460FD3503}" type="slidenum">
              <a:rPr lang="zh-CN" altLang="en-US" sz="1200" strike="noStrike" noProof="1" dirty="0">
                <a:latin typeface="Times New Roman" panose="02020603050405020304" pitchFamily="2" charset="0"/>
                <a:ea typeface="宋体" panose="02010600030101010101" pitchFamily="2" charset="-122"/>
                <a:cs typeface="+mn-cs"/>
              </a:rPr>
            </a:fld>
            <a:endParaRPr lang="zh-CN" altLang="en-US" sz="1200" strike="noStrike" noProof="1" dirty="0"/>
          </a:p>
        </p:txBody>
      </p:sp>
    </p:spTree>
  </p:cSld>
  <p:clrMap bg1="lt1" tx1="dk1" bg2="lt2" tx2="dk2" accent1="accent1" accent2="accent2" accent3="accent3" accent4="accent4" accent5="accent5" accent6="accent6" hlink="hlink" folHlink="folHlink"/>
  <p:hf sldNum="0" hdr="0" ftr="0" dt="0"/>
  <p:notesStyle>
    <a:lvl1pPr marL="0" lvl="0" indent="0" algn="l" defTabSz="914400" eaLnBrk="0" fontAlgn="ctr" latinLnBrk="1" hangingPunct="0">
      <a:lnSpc>
        <a:spcPct val="100000"/>
      </a:lnSpc>
      <a:spcBef>
        <a:spcPct val="0"/>
      </a:spcBef>
      <a:spcAft>
        <a:spcPct val="0"/>
      </a:spcAft>
      <a:buNone/>
      <a:defRPr sz="1200" b="1" u="none" kern="1200">
        <a:solidFill>
          <a:schemeClr val="bg1"/>
        </a:solidFill>
      </a:defRPr>
    </a:lvl1pPr>
    <a:lvl2pPr marL="0" lvl="1" indent="0" algn="l" defTabSz="914400" eaLnBrk="0" fontAlgn="ctr" latinLnBrk="1" hangingPunct="0">
      <a:lnSpc>
        <a:spcPct val="100000"/>
      </a:lnSpc>
      <a:spcBef>
        <a:spcPct val="0"/>
      </a:spcBef>
      <a:spcAft>
        <a:spcPct val="0"/>
      </a:spcAft>
      <a:buNone/>
      <a:defRPr sz="28800" b="1" u="none" kern="1200" baseline="288000">
        <a:solidFill>
          <a:schemeClr val="bg1"/>
        </a:solidFill>
        <a:latin typeface="Arial" panose="020B0604020202020204" pitchFamily="34" charset="0"/>
        <a:ea typeface="Arial" panose="020B0604020202020204" pitchFamily="34" charset="0"/>
      </a:defRPr>
    </a:lvl2pPr>
    <a:lvl3pPr marL="0" lvl="2" indent="0" algn="l" defTabSz="914400" eaLnBrk="0" fontAlgn="ctr" latinLnBrk="1" hangingPunct="0">
      <a:lnSpc>
        <a:spcPct val="100000"/>
      </a:lnSpc>
      <a:spcBef>
        <a:spcPct val="0"/>
      </a:spcBef>
      <a:spcAft>
        <a:spcPct val="0"/>
      </a:spcAft>
      <a:buNone/>
      <a:defRPr sz="28800" b="1" u="none" kern="1200" baseline="288000">
        <a:solidFill>
          <a:schemeClr val="bg1"/>
        </a:solidFill>
        <a:latin typeface="Arial" panose="020B0604020202020204" pitchFamily="34" charset="0"/>
        <a:ea typeface="Arial" panose="020B0604020202020204" pitchFamily="34" charset="0"/>
      </a:defRPr>
    </a:lvl3pPr>
    <a:lvl4pPr marL="0" lvl="3" indent="0" algn="l" defTabSz="914400" eaLnBrk="0" fontAlgn="ctr" latinLnBrk="1" hangingPunct="0">
      <a:lnSpc>
        <a:spcPct val="100000"/>
      </a:lnSpc>
      <a:spcBef>
        <a:spcPct val="0"/>
      </a:spcBef>
      <a:spcAft>
        <a:spcPct val="0"/>
      </a:spcAft>
      <a:buChar char="•"/>
      <a:defRPr sz="57600" b="1" u="none" kern="1200" baseline="576000">
        <a:solidFill>
          <a:schemeClr val="bg1"/>
        </a:solidFill>
        <a:latin typeface="Arial" panose="020B0604020202020204" pitchFamily="34" charset="0"/>
        <a:ea typeface="Arial" panose="020B0604020202020204" pitchFamily="34" charset="0"/>
      </a:defRPr>
    </a:lvl4pPr>
    <a:lvl5pPr marL="0" lvl="4" indent="0" algn="l" defTabSz="914400" eaLnBrk="0" fontAlgn="ctr" latinLnBrk="1" hangingPunct="0">
      <a:lnSpc>
        <a:spcPct val="100000"/>
      </a:lnSpc>
      <a:spcBef>
        <a:spcPct val="0"/>
      </a:spcBef>
      <a:spcAft>
        <a:spcPct val="0"/>
      </a:spcAft>
      <a:buChar char="•"/>
      <a:defRPr sz="57600" b="1" u="none" kern="1200" baseline="576000">
        <a:solidFill>
          <a:schemeClr val="bg1"/>
        </a:solidFill>
        <a:latin typeface="Arial" panose="020B0604020202020204" pitchFamily="34" charset="0"/>
        <a:ea typeface="Arial" panose="020B0604020202020204" pitchFamily="34" charset="0"/>
      </a:defRPr>
    </a:lvl5pPr>
    <a:lvl6pPr marL="2286000" lvl="5" indent="0" algn="l" defTabSz="914400" eaLnBrk="0" fontAlgn="ctr" latinLnBrk="1" hangingPunct="0">
      <a:lnSpc>
        <a:spcPct val="100000"/>
      </a:lnSpc>
      <a:spcBef>
        <a:spcPct val="0"/>
      </a:spcBef>
      <a:spcAft>
        <a:spcPct val="0"/>
      </a:spcAft>
      <a:buChar char="•"/>
      <a:defRPr sz="57600" b="1" u="none" kern="1200" baseline="576000">
        <a:solidFill>
          <a:schemeClr val="bg1"/>
        </a:solidFill>
        <a:latin typeface="Arial" panose="020B0604020202020204" pitchFamily="34" charset="0"/>
        <a:ea typeface="Arial" panose="020B0604020202020204" pitchFamily="34" charset="0"/>
      </a:defRPr>
    </a:lvl6pPr>
    <a:lvl7pPr marL="2743200" lvl="6" indent="0" algn="l" defTabSz="914400" eaLnBrk="0" fontAlgn="ctr" latinLnBrk="1" hangingPunct="0">
      <a:lnSpc>
        <a:spcPct val="100000"/>
      </a:lnSpc>
      <a:spcBef>
        <a:spcPct val="0"/>
      </a:spcBef>
      <a:spcAft>
        <a:spcPct val="0"/>
      </a:spcAft>
      <a:buChar char="•"/>
      <a:defRPr sz="57600" b="1" u="none" kern="1200" baseline="576000">
        <a:solidFill>
          <a:schemeClr val="bg1"/>
        </a:solidFill>
        <a:latin typeface="Arial" panose="020B0604020202020204" pitchFamily="34" charset="0"/>
        <a:ea typeface="Arial" panose="020B0604020202020204" pitchFamily="34" charset="0"/>
      </a:defRPr>
    </a:lvl7pPr>
    <a:lvl8pPr marL="3200400" lvl="7" indent="0" algn="l" defTabSz="914400" eaLnBrk="0" fontAlgn="ctr" latinLnBrk="1" hangingPunct="0">
      <a:lnSpc>
        <a:spcPct val="100000"/>
      </a:lnSpc>
      <a:spcBef>
        <a:spcPct val="0"/>
      </a:spcBef>
      <a:spcAft>
        <a:spcPct val="0"/>
      </a:spcAft>
      <a:buChar char="•"/>
      <a:defRPr sz="57600" b="1" u="none" kern="1200" baseline="576000">
        <a:solidFill>
          <a:schemeClr val="bg1"/>
        </a:solidFill>
        <a:latin typeface="Arial" panose="020B0604020202020204" pitchFamily="34" charset="0"/>
        <a:ea typeface="Arial" panose="020B0604020202020204" pitchFamily="34" charset="0"/>
      </a:defRPr>
    </a:lvl8pPr>
    <a:lvl9pPr marL="3657600" lvl="8" indent="0" algn="l" defTabSz="914400" eaLnBrk="0" fontAlgn="ctr" latinLnBrk="1" hangingPunct="0">
      <a:lnSpc>
        <a:spcPct val="100000"/>
      </a:lnSpc>
      <a:spcBef>
        <a:spcPct val="0"/>
      </a:spcBef>
      <a:spcAft>
        <a:spcPct val="0"/>
      </a:spcAft>
      <a:buChar char="•"/>
      <a:defRPr sz="57600" b="1" u="none" kern="1200" baseline="576000">
        <a:solidFill>
          <a:schemeClr val="bg1"/>
        </a:solidFill>
        <a:latin typeface="Arial" panose="020B0604020202020204" pitchFamily="34" charset="0"/>
        <a:ea typeface="Arial" panose="020B0604020202020204" pitchFamily="34"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pPr fontAlgn="ctr"/>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ctr"/>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5" name="页脚占位符 4"/>
          <p:cNvSpPr>
            <a:spLocks noGrp="1"/>
          </p:cNvSpPr>
          <p:nvPr>
            <p:ph type="ftr" sz="quarter" idx="11"/>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6" name="灯片编号占位符 5"/>
          <p:cNvSpPr>
            <a:spLocks noGrp="1"/>
          </p:cNvSpPr>
          <p:nvPr>
            <p:ph type="sldNum" sz="quarter" idx="12"/>
          </p:nvPr>
        </p:nvSpPr>
        <p:spPr/>
        <p:txBody>
          <a:bodyPr/>
          <a:p>
            <a:pPr lvl="0" fontAlgn="base">
              <a:spcBef>
                <a:spcPct val="50000"/>
              </a:spcBef>
            </a:pPr>
            <a:fld id="{9A0DB2DC-4C9A-4742-B13C-FB6460FD3503}" type="slidenum">
              <a:rPr lang="zh-CN" altLang="en-US" strike="noStrike" noProof="1" dirty="0">
                <a:latin typeface="Times New Roman" panose="02020603050405020304" pitchFamily="2" charset="0"/>
                <a:ea typeface="宋体" panose="02010600030101010101" pitchFamily="2" charset="-122"/>
                <a:cs typeface="+mn-cs"/>
              </a:rPr>
            </a:fld>
            <a:endParaRPr lang="zh-CN" altLang="en-US" strike="noStrike" noProof="1" dirty="0">
              <a:latin typeface="Times New Roman" panose="02020603050405020304" pitchFamily="2" charset="0"/>
              <a:ea typeface="宋体" panose="02010600030101010101" pitchFamily="2" charset="-122"/>
            </a:endParaRPr>
          </a:p>
        </p:txBody>
      </p:sp>
    </p:spTree>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ctr"/>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ctr"/>
            <a:r>
              <a:rPr lang="zh-CN" altLang="en-US" strike="noStrike" noProof="1" smtClean="0"/>
              <a:t>单击此处编辑母版文本样式</a:t>
            </a:r>
            <a:endParaRPr lang="zh-CN" altLang="en-US" strike="noStrike" noProof="1" smtClean="0"/>
          </a:p>
          <a:p>
            <a:pPr lvl="1" fontAlgn="ctr"/>
            <a:r>
              <a:rPr lang="zh-CN" altLang="en-US" strike="noStrike" noProof="1" smtClean="0"/>
              <a:t>第二级</a:t>
            </a:r>
            <a:endParaRPr lang="zh-CN" altLang="en-US" strike="noStrike" noProof="1" smtClean="0"/>
          </a:p>
          <a:p>
            <a:pPr lvl="2" fontAlgn="ctr"/>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5" name="页脚占位符 4"/>
          <p:cNvSpPr>
            <a:spLocks noGrp="1"/>
          </p:cNvSpPr>
          <p:nvPr>
            <p:ph type="ftr" sz="quarter" idx="11"/>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6" name="灯片编号占位符 5"/>
          <p:cNvSpPr>
            <a:spLocks noGrp="1"/>
          </p:cNvSpPr>
          <p:nvPr>
            <p:ph type="sldNum" sz="quarter" idx="12"/>
          </p:nvPr>
        </p:nvSpPr>
        <p:spPr/>
        <p:txBody>
          <a:bodyPr/>
          <a:p>
            <a:pPr lvl="0" fontAlgn="base">
              <a:spcBef>
                <a:spcPct val="50000"/>
              </a:spcBef>
            </a:pPr>
            <a:fld id="{9A0DB2DC-4C9A-4742-B13C-FB6460FD3503}" type="slidenum">
              <a:rPr lang="zh-CN" altLang="en-US" strike="noStrike" noProof="1" dirty="0">
                <a:latin typeface="Times New Roman" panose="02020603050405020304" pitchFamily="2" charset="0"/>
                <a:ea typeface="宋体" panose="02010600030101010101" pitchFamily="2" charset="-122"/>
                <a:cs typeface="+mn-cs"/>
              </a:rPr>
            </a:fld>
            <a:endParaRPr lang="zh-CN" altLang="en-US" strike="noStrike" noProof="1" dirty="0">
              <a:latin typeface="Times New Roman" panose="02020603050405020304" pitchFamily="2" charset="0"/>
              <a:ea typeface="宋体" panose="02010600030101010101" pitchFamily="2" charset="-122"/>
            </a:endParaRPr>
          </a:p>
        </p:txBody>
      </p:sp>
    </p:spTree>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686800" y="609600"/>
            <a:ext cx="2590800" cy="5486400"/>
          </a:xfrm>
        </p:spPr>
        <p:txBody>
          <a:bodyPr vert="eaVert"/>
          <a:lstStyle/>
          <a:p>
            <a:pPr fontAlgn="ctr"/>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914400" y="609600"/>
            <a:ext cx="7622209" cy="5486400"/>
          </a:xfrm>
        </p:spPr>
        <p:txBody>
          <a:bodyPr vert="eaVert"/>
          <a:lstStyle/>
          <a:p>
            <a:pPr lvl="0" fontAlgn="ctr"/>
            <a:r>
              <a:rPr lang="zh-CN" altLang="en-US" strike="noStrike" noProof="1" smtClean="0"/>
              <a:t>单击此处编辑母版文本样式</a:t>
            </a:r>
            <a:endParaRPr lang="zh-CN" altLang="en-US" strike="noStrike" noProof="1" smtClean="0"/>
          </a:p>
          <a:p>
            <a:pPr lvl="1" fontAlgn="ctr"/>
            <a:r>
              <a:rPr lang="zh-CN" altLang="en-US" strike="noStrike" noProof="1" smtClean="0"/>
              <a:t>第二级</a:t>
            </a:r>
            <a:endParaRPr lang="zh-CN" altLang="en-US" strike="noStrike" noProof="1" smtClean="0"/>
          </a:p>
          <a:p>
            <a:pPr lvl="2" fontAlgn="ctr"/>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5" name="页脚占位符 4"/>
          <p:cNvSpPr>
            <a:spLocks noGrp="1"/>
          </p:cNvSpPr>
          <p:nvPr>
            <p:ph type="ftr" sz="quarter" idx="11"/>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6" name="灯片编号占位符 5"/>
          <p:cNvSpPr>
            <a:spLocks noGrp="1"/>
          </p:cNvSpPr>
          <p:nvPr>
            <p:ph type="sldNum" sz="quarter" idx="12"/>
          </p:nvPr>
        </p:nvSpPr>
        <p:spPr/>
        <p:txBody>
          <a:bodyPr/>
          <a:p>
            <a:pPr lvl="0" fontAlgn="base">
              <a:spcBef>
                <a:spcPct val="50000"/>
              </a:spcBef>
            </a:pPr>
            <a:fld id="{9A0DB2DC-4C9A-4742-B13C-FB6460FD3503}" type="slidenum">
              <a:rPr lang="zh-CN" altLang="en-US" strike="noStrike" noProof="1" dirty="0">
                <a:latin typeface="Times New Roman" panose="02020603050405020304" pitchFamily="2" charset="0"/>
                <a:ea typeface="宋体" panose="02010600030101010101" pitchFamily="2" charset="-122"/>
                <a:cs typeface="+mn-cs"/>
              </a:rPr>
            </a:fld>
            <a:endParaRPr lang="zh-CN" altLang="en-US" strike="noStrike" noProof="1" dirty="0">
              <a:latin typeface="Times New Roman" panose="02020603050405020304" pitchFamily="2" charset="0"/>
              <a:ea typeface="宋体" panose="02010600030101010101" pitchFamily="2" charset="-122"/>
            </a:endParaRPr>
          </a:p>
        </p:txBody>
      </p:sp>
    </p:spTree>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pPr fontAlgn="ctr"/>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ctr"/>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quarter" idx="10"/>
          </p:nvPr>
        </p:nvSpPr>
        <p:spPr/>
        <p:txBody>
          <a:bodyPr/>
          <a:p>
            <a:pPr lvl="0" defTabSz="914400" fontAlgn="base">
              <a:spcBef>
                <a:spcPct val="50000"/>
              </a:spcBef>
            </a:pPr>
            <a:fld id="{BB962C8B-B14F-4D97-AF65-F5344CB8AC3E}" type="datetime1">
              <a:rPr lang="zh-CN" altLang="en-US" strike="noStrike" noProof="1" dirty="0">
                <a:latin typeface="Times New Roman" panose="02020603050405020304" pitchFamily="2" charset="0"/>
                <a:ea typeface="宋体" panose="02010600030101010101" pitchFamily="2" charset="-122"/>
                <a:cs typeface="+mn-cs"/>
              </a:rPr>
            </a:fld>
            <a:endParaRPr lang="zh-CN" altLang="en-US" strike="noStrike" noProof="1" dirty="0">
              <a:latin typeface="Times New Roman" panose="02020603050405020304" pitchFamily="2" charset="0"/>
              <a:ea typeface="宋体" panose="02010600030101010101" pitchFamily="2" charset="-122"/>
            </a:endParaRPr>
          </a:p>
        </p:txBody>
      </p:sp>
      <p:sp>
        <p:nvSpPr>
          <p:cNvPr id="5" name="页脚占位符 4"/>
          <p:cNvSpPr>
            <a:spLocks noGrp="1"/>
          </p:cNvSpPr>
          <p:nvPr>
            <p:ph type="ftr" sz="quarter" idx="11"/>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6" name="灯片编号占位符 5"/>
          <p:cNvSpPr>
            <a:spLocks noGrp="1"/>
          </p:cNvSpPr>
          <p:nvPr>
            <p:ph type="sldNum" sz="quarter" idx="12"/>
          </p:nvPr>
        </p:nvSpPr>
        <p:spPr/>
        <p:txBody>
          <a:bodyPr/>
          <a:p>
            <a:pPr lvl="0" fontAlgn="base">
              <a:spcBef>
                <a:spcPct val="50000"/>
              </a:spcBef>
            </a:pPr>
            <a:fld id="{9A0DB2DC-4C9A-4742-B13C-FB6460FD3503}" type="slidenum">
              <a:rPr lang="zh-CN" altLang="en-US" strike="noStrike" noProof="1" dirty="0">
                <a:latin typeface="Times New Roman" panose="02020603050405020304" pitchFamily="2" charset="0"/>
                <a:ea typeface="宋体" panose="02010600030101010101" pitchFamily="2" charset="-122"/>
                <a:cs typeface="+mn-cs"/>
              </a:rPr>
            </a:fld>
            <a:endParaRPr lang="zh-CN" altLang="en-US" strike="noStrike" noProof="1" dirty="0">
              <a:latin typeface="Times New Roman" panose="02020603050405020304" pitchFamily="2" charset="0"/>
              <a:ea typeface="宋体" panose="02010600030101010101" pitchFamily="2" charset="-122"/>
            </a:endParaRPr>
          </a:p>
        </p:txBody>
      </p:sp>
    </p:spTree>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ctr"/>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ctr"/>
            <a:r>
              <a:rPr lang="zh-CN" altLang="en-US" strike="noStrike" noProof="1" smtClean="0"/>
              <a:t>单击此处编辑母版文本样式</a:t>
            </a:r>
            <a:endParaRPr lang="zh-CN" altLang="en-US" strike="noStrike" noProof="1" smtClean="0"/>
          </a:p>
          <a:p>
            <a:pPr lvl="1" fontAlgn="ctr"/>
            <a:r>
              <a:rPr lang="zh-CN" altLang="en-US" strike="noStrike" noProof="1" smtClean="0"/>
              <a:t>第二级</a:t>
            </a:r>
            <a:endParaRPr lang="zh-CN" altLang="en-US" strike="noStrike" noProof="1" smtClean="0"/>
          </a:p>
          <a:p>
            <a:pPr lvl="2" fontAlgn="ctr"/>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quarter" idx="10"/>
          </p:nvPr>
        </p:nvSpPr>
        <p:spPr/>
        <p:txBody>
          <a:bodyPr/>
          <a:p>
            <a:pPr lvl="0" defTabSz="914400" fontAlgn="base">
              <a:spcBef>
                <a:spcPct val="50000"/>
              </a:spcBef>
            </a:pPr>
            <a:fld id="{BB962C8B-B14F-4D97-AF65-F5344CB8AC3E}" type="datetime1">
              <a:rPr lang="zh-CN" altLang="en-US" strike="noStrike" noProof="1" dirty="0">
                <a:latin typeface="Times New Roman" panose="02020603050405020304" pitchFamily="2" charset="0"/>
                <a:ea typeface="宋体" panose="02010600030101010101" pitchFamily="2" charset="-122"/>
                <a:cs typeface="+mn-cs"/>
              </a:rPr>
            </a:fld>
            <a:endParaRPr lang="zh-CN" altLang="en-US" strike="noStrike" noProof="1" dirty="0">
              <a:latin typeface="Times New Roman" panose="02020603050405020304" pitchFamily="2" charset="0"/>
              <a:ea typeface="宋体" panose="02010600030101010101" pitchFamily="2" charset="-122"/>
            </a:endParaRPr>
          </a:p>
        </p:txBody>
      </p:sp>
      <p:sp>
        <p:nvSpPr>
          <p:cNvPr id="5" name="页脚占位符 4"/>
          <p:cNvSpPr>
            <a:spLocks noGrp="1"/>
          </p:cNvSpPr>
          <p:nvPr>
            <p:ph type="ftr" sz="quarter" idx="11"/>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6" name="灯片编号占位符 5"/>
          <p:cNvSpPr>
            <a:spLocks noGrp="1"/>
          </p:cNvSpPr>
          <p:nvPr>
            <p:ph type="sldNum" sz="quarter" idx="12"/>
          </p:nvPr>
        </p:nvSpPr>
        <p:spPr/>
        <p:txBody>
          <a:bodyPr/>
          <a:p>
            <a:pPr lvl="0" fontAlgn="base">
              <a:spcBef>
                <a:spcPct val="50000"/>
              </a:spcBef>
            </a:pPr>
            <a:fld id="{9A0DB2DC-4C9A-4742-B13C-FB6460FD3503}" type="slidenum">
              <a:rPr lang="zh-CN" altLang="en-US" strike="noStrike" noProof="1" dirty="0">
                <a:latin typeface="Times New Roman" panose="02020603050405020304" pitchFamily="2" charset="0"/>
                <a:ea typeface="宋体" panose="02010600030101010101" pitchFamily="2" charset="-122"/>
                <a:cs typeface="+mn-cs"/>
              </a:rPr>
            </a:fld>
            <a:endParaRPr lang="zh-CN" altLang="en-US" strike="noStrike" noProof="1" dirty="0">
              <a:latin typeface="Times New Roman" panose="02020603050405020304" pitchFamily="2" charset="0"/>
              <a:ea typeface="宋体" panose="02010600030101010101" pitchFamily="2" charset="-122"/>
            </a:endParaRPr>
          </a:p>
        </p:txBody>
      </p:sp>
    </p:spTree>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ctr"/>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ctr"/>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quarter" idx="10"/>
          </p:nvPr>
        </p:nvSpPr>
        <p:spPr/>
        <p:txBody>
          <a:bodyPr/>
          <a:p>
            <a:pPr lvl="0" defTabSz="914400" fontAlgn="base">
              <a:spcBef>
                <a:spcPct val="50000"/>
              </a:spcBef>
            </a:pPr>
            <a:fld id="{BB962C8B-B14F-4D97-AF65-F5344CB8AC3E}" type="datetime1">
              <a:rPr lang="zh-CN" altLang="en-US" strike="noStrike" noProof="1" dirty="0">
                <a:latin typeface="Times New Roman" panose="02020603050405020304" pitchFamily="2" charset="0"/>
                <a:ea typeface="宋体" panose="02010600030101010101" pitchFamily="2" charset="-122"/>
                <a:cs typeface="+mn-cs"/>
              </a:rPr>
            </a:fld>
            <a:endParaRPr lang="zh-CN" altLang="en-US" strike="noStrike" noProof="1" dirty="0">
              <a:latin typeface="Times New Roman" panose="02020603050405020304" pitchFamily="2" charset="0"/>
              <a:ea typeface="宋体" panose="02010600030101010101" pitchFamily="2" charset="-122"/>
            </a:endParaRPr>
          </a:p>
        </p:txBody>
      </p:sp>
      <p:sp>
        <p:nvSpPr>
          <p:cNvPr id="5" name="页脚占位符 4"/>
          <p:cNvSpPr>
            <a:spLocks noGrp="1"/>
          </p:cNvSpPr>
          <p:nvPr>
            <p:ph type="ftr" sz="quarter" idx="11"/>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6" name="灯片编号占位符 5"/>
          <p:cNvSpPr>
            <a:spLocks noGrp="1"/>
          </p:cNvSpPr>
          <p:nvPr>
            <p:ph type="sldNum" sz="quarter" idx="12"/>
          </p:nvPr>
        </p:nvSpPr>
        <p:spPr/>
        <p:txBody>
          <a:bodyPr/>
          <a:p>
            <a:pPr lvl="0" fontAlgn="base">
              <a:spcBef>
                <a:spcPct val="50000"/>
              </a:spcBef>
            </a:pPr>
            <a:fld id="{9A0DB2DC-4C9A-4742-B13C-FB6460FD3503}" type="slidenum">
              <a:rPr lang="zh-CN" altLang="en-US" strike="noStrike" noProof="1" dirty="0">
                <a:latin typeface="Times New Roman" panose="02020603050405020304" pitchFamily="2" charset="0"/>
                <a:ea typeface="宋体" panose="02010600030101010101" pitchFamily="2" charset="-122"/>
                <a:cs typeface="+mn-cs"/>
              </a:rPr>
            </a:fld>
            <a:endParaRPr lang="zh-CN" altLang="en-US" strike="noStrike" noProof="1" dirty="0">
              <a:latin typeface="Times New Roman" panose="02020603050405020304" pitchFamily="2" charset="0"/>
              <a:ea typeface="宋体" panose="02010600030101010101" pitchFamily="2" charset="-122"/>
            </a:endParaRPr>
          </a:p>
        </p:txBody>
      </p:sp>
    </p:spTree>
  </p:cSld>
  <p:clrMapOvr>
    <a:masterClrMapping/>
  </p:clrMapOvr>
  <p:transition>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ctr"/>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914400" y="1981200"/>
            <a:ext cx="5077968" cy="4114800"/>
          </a:xfrm>
        </p:spPr>
        <p:txBody>
          <a:bodyPr/>
          <a:lstStyle/>
          <a:p>
            <a:pPr lvl="0" fontAlgn="ctr"/>
            <a:r>
              <a:rPr lang="zh-CN" altLang="en-US" strike="noStrike" noProof="1" smtClean="0"/>
              <a:t>单击此处编辑母版文本样式</a:t>
            </a:r>
            <a:endParaRPr lang="zh-CN" altLang="en-US" strike="noStrike" noProof="1" smtClean="0"/>
          </a:p>
          <a:p>
            <a:pPr lvl="1" fontAlgn="ctr"/>
            <a:r>
              <a:rPr lang="zh-CN" altLang="en-US" strike="noStrike" noProof="1" smtClean="0"/>
              <a:t>第二级</a:t>
            </a:r>
            <a:endParaRPr lang="zh-CN" altLang="en-US" strike="noStrike" noProof="1" smtClean="0"/>
          </a:p>
          <a:p>
            <a:pPr lvl="2" fontAlgn="ctr"/>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99632" y="1981200"/>
            <a:ext cx="5077968" cy="4114800"/>
          </a:xfrm>
        </p:spPr>
        <p:txBody>
          <a:bodyPr/>
          <a:lstStyle/>
          <a:p>
            <a:pPr lvl="0" fontAlgn="ctr"/>
            <a:r>
              <a:rPr lang="zh-CN" altLang="en-US" strike="noStrike" noProof="1" smtClean="0"/>
              <a:t>单击此处编辑母版文本样式</a:t>
            </a:r>
            <a:endParaRPr lang="zh-CN" altLang="en-US" strike="noStrike" noProof="1" smtClean="0"/>
          </a:p>
          <a:p>
            <a:pPr lvl="1" fontAlgn="ctr"/>
            <a:r>
              <a:rPr lang="zh-CN" altLang="en-US" strike="noStrike" noProof="1" smtClean="0"/>
              <a:t>第二级</a:t>
            </a:r>
            <a:endParaRPr lang="zh-CN" altLang="en-US" strike="noStrike" noProof="1" smtClean="0"/>
          </a:p>
          <a:p>
            <a:pPr lvl="2" fontAlgn="ctr"/>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quarter" idx="10"/>
          </p:nvPr>
        </p:nvSpPr>
        <p:spPr/>
        <p:txBody>
          <a:bodyPr/>
          <a:p>
            <a:pPr lvl="0" defTabSz="914400" fontAlgn="base">
              <a:spcBef>
                <a:spcPct val="50000"/>
              </a:spcBef>
            </a:pPr>
            <a:fld id="{BB962C8B-B14F-4D97-AF65-F5344CB8AC3E}" type="datetime1">
              <a:rPr lang="zh-CN" altLang="en-US" strike="noStrike" noProof="1" dirty="0">
                <a:latin typeface="Times New Roman" panose="02020603050405020304" pitchFamily="2" charset="0"/>
                <a:ea typeface="宋体" panose="02010600030101010101" pitchFamily="2" charset="-122"/>
                <a:cs typeface="+mn-cs"/>
              </a:rPr>
            </a:fld>
            <a:endParaRPr lang="zh-CN" altLang="en-US" strike="noStrike" noProof="1" dirty="0">
              <a:latin typeface="Times New Roman" panose="02020603050405020304" pitchFamily="2" charset="0"/>
              <a:ea typeface="宋体" panose="02010600030101010101" pitchFamily="2" charset="-122"/>
            </a:endParaRPr>
          </a:p>
        </p:txBody>
      </p:sp>
      <p:sp>
        <p:nvSpPr>
          <p:cNvPr id="6" name="页脚占位符 5"/>
          <p:cNvSpPr>
            <a:spLocks noGrp="1"/>
          </p:cNvSpPr>
          <p:nvPr>
            <p:ph type="ftr" sz="quarter" idx="11"/>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7" name="灯片编号占位符 6"/>
          <p:cNvSpPr>
            <a:spLocks noGrp="1"/>
          </p:cNvSpPr>
          <p:nvPr>
            <p:ph type="sldNum" sz="quarter" idx="12"/>
          </p:nvPr>
        </p:nvSpPr>
        <p:spPr/>
        <p:txBody>
          <a:bodyPr/>
          <a:p>
            <a:pPr lvl="0" fontAlgn="base">
              <a:spcBef>
                <a:spcPct val="50000"/>
              </a:spcBef>
            </a:pPr>
            <a:fld id="{9A0DB2DC-4C9A-4742-B13C-FB6460FD3503}" type="slidenum">
              <a:rPr lang="zh-CN" altLang="en-US" strike="noStrike" noProof="1" dirty="0">
                <a:latin typeface="Times New Roman" panose="02020603050405020304" pitchFamily="2" charset="0"/>
                <a:ea typeface="宋体" panose="02010600030101010101" pitchFamily="2" charset="-122"/>
                <a:cs typeface="+mn-cs"/>
              </a:rPr>
            </a:fld>
            <a:endParaRPr lang="zh-CN" altLang="en-US" strike="noStrike" noProof="1" dirty="0">
              <a:latin typeface="Times New Roman" panose="02020603050405020304" pitchFamily="2" charset="0"/>
              <a:ea typeface="宋体" panose="02010600030101010101" pitchFamily="2" charset="-122"/>
            </a:endParaRPr>
          </a:p>
        </p:txBody>
      </p:sp>
    </p:spTree>
  </p:cSld>
  <p:clrMapOvr>
    <a:masterClrMapping/>
  </p:clrMapOvr>
  <p:transition>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ctr"/>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ctr"/>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5" y="2665379"/>
            <a:ext cx="4873575" cy="3524284"/>
          </a:xfrm>
        </p:spPr>
        <p:txBody>
          <a:bodyPr/>
          <a:lstStyle/>
          <a:p>
            <a:pPr lvl="0" fontAlgn="ctr"/>
            <a:r>
              <a:rPr lang="zh-CN" altLang="en-US" strike="noStrike" noProof="1" smtClean="0"/>
              <a:t>单击此处编辑母版文本样式</a:t>
            </a:r>
            <a:endParaRPr lang="zh-CN" altLang="en-US" strike="noStrike" noProof="1" smtClean="0"/>
          </a:p>
          <a:p>
            <a:pPr lvl="1" fontAlgn="ctr"/>
            <a:r>
              <a:rPr lang="zh-CN" altLang="en-US" strike="noStrike" noProof="1" smtClean="0"/>
              <a:t>第二级</a:t>
            </a:r>
            <a:endParaRPr lang="zh-CN" altLang="en-US" strike="noStrike" noProof="1" smtClean="0"/>
          </a:p>
          <a:p>
            <a:pPr lvl="2" fontAlgn="ctr"/>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ctr"/>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9" y="2665379"/>
            <a:ext cx="4897576" cy="3524284"/>
          </a:xfrm>
        </p:spPr>
        <p:txBody>
          <a:bodyPr/>
          <a:lstStyle/>
          <a:p>
            <a:pPr lvl="0" fontAlgn="ctr"/>
            <a:r>
              <a:rPr lang="zh-CN" altLang="en-US" strike="noStrike" noProof="1" smtClean="0"/>
              <a:t>单击此处编辑母版文本样式</a:t>
            </a:r>
            <a:endParaRPr lang="zh-CN" altLang="en-US" strike="noStrike" noProof="1" smtClean="0"/>
          </a:p>
          <a:p>
            <a:pPr lvl="1" fontAlgn="ctr"/>
            <a:r>
              <a:rPr lang="zh-CN" altLang="en-US" strike="noStrike" noProof="1" smtClean="0"/>
              <a:t>第二级</a:t>
            </a:r>
            <a:endParaRPr lang="zh-CN" altLang="en-US" strike="noStrike" noProof="1" smtClean="0"/>
          </a:p>
          <a:p>
            <a:pPr lvl="2" fontAlgn="ctr"/>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quarter" idx="10"/>
          </p:nvPr>
        </p:nvSpPr>
        <p:spPr/>
        <p:txBody>
          <a:bodyPr/>
          <a:p>
            <a:pPr lvl="0" defTabSz="914400" fontAlgn="base">
              <a:spcBef>
                <a:spcPct val="50000"/>
              </a:spcBef>
            </a:pPr>
            <a:fld id="{BB962C8B-B14F-4D97-AF65-F5344CB8AC3E}" type="datetime1">
              <a:rPr lang="zh-CN" altLang="en-US" strike="noStrike" noProof="1" dirty="0">
                <a:latin typeface="Times New Roman" panose="02020603050405020304" pitchFamily="2" charset="0"/>
                <a:ea typeface="宋体" panose="02010600030101010101" pitchFamily="2" charset="-122"/>
                <a:cs typeface="+mn-cs"/>
              </a:rPr>
            </a:fld>
            <a:endParaRPr lang="zh-CN" altLang="en-US" strike="noStrike" noProof="1" dirty="0">
              <a:latin typeface="Times New Roman" panose="02020603050405020304" pitchFamily="2" charset="0"/>
              <a:ea typeface="宋体" panose="02010600030101010101" pitchFamily="2" charset="-122"/>
            </a:endParaRPr>
          </a:p>
        </p:txBody>
      </p:sp>
      <p:sp>
        <p:nvSpPr>
          <p:cNvPr id="8" name="页脚占位符 7"/>
          <p:cNvSpPr>
            <a:spLocks noGrp="1"/>
          </p:cNvSpPr>
          <p:nvPr>
            <p:ph type="ftr" sz="quarter" idx="11"/>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9" name="灯片编号占位符 8"/>
          <p:cNvSpPr>
            <a:spLocks noGrp="1"/>
          </p:cNvSpPr>
          <p:nvPr>
            <p:ph type="sldNum" sz="quarter" idx="12"/>
          </p:nvPr>
        </p:nvSpPr>
        <p:spPr/>
        <p:txBody>
          <a:bodyPr/>
          <a:p>
            <a:pPr lvl="0" fontAlgn="base">
              <a:spcBef>
                <a:spcPct val="50000"/>
              </a:spcBef>
            </a:pPr>
            <a:fld id="{9A0DB2DC-4C9A-4742-B13C-FB6460FD3503}" type="slidenum">
              <a:rPr lang="zh-CN" altLang="en-US" strike="noStrike" noProof="1" dirty="0">
                <a:latin typeface="Times New Roman" panose="02020603050405020304" pitchFamily="2" charset="0"/>
                <a:ea typeface="宋体" panose="02010600030101010101" pitchFamily="2" charset="-122"/>
                <a:cs typeface="+mn-cs"/>
              </a:rPr>
            </a:fld>
            <a:endParaRPr lang="zh-CN" altLang="en-US" strike="noStrike" noProof="1" dirty="0">
              <a:latin typeface="Times New Roman" panose="02020603050405020304" pitchFamily="2" charset="0"/>
              <a:ea typeface="宋体" panose="02010600030101010101" pitchFamily="2" charset="-122"/>
            </a:endParaRPr>
          </a:p>
        </p:txBody>
      </p:sp>
    </p:spTree>
  </p:cSld>
  <p:clrMapOvr>
    <a:masterClrMapping/>
  </p:clrMapOvr>
  <p:transition>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ctr"/>
            <a:r>
              <a:rPr lang="zh-CN" altLang="en-US" strike="noStrike" noProof="1" smtClean="0"/>
              <a:t>单击此处编辑母版标题样式</a:t>
            </a:r>
            <a:endParaRPr lang="zh-CN" altLang="en-US" strike="noStrike" noProof="1"/>
          </a:p>
        </p:txBody>
      </p:sp>
      <p:sp>
        <p:nvSpPr>
          <p:cNvPr id="3" name="日期占位符 2"/>
          <p:cNvSpPr>
            <a:spLocks noGrp="1"/>
          </p:cNvSpPr>
          <p:nvPr>
            <p:ph type="dt" sz="quarter" idx="10"/>
          </p:nvPr>
        </p:nvSpPr>
        <p:spPr/>
        <p:txBody>
          <a:bodyPr/>
          <a:p>
            <a:pPr lvl="0" defTabSz="914400" fontAlgn="base">
              <a:spcBef>
                <a:spcPct val="50000"/>
              </a:spcBef>
            </a:pPr>
            <a:fld id="{BB962C8B-B14F-4D97-AF65-F5344CB8AC3E}" type="datetime1">
              <a:rPr lang="zh-CN" altLang="en-US" strike="noStrike" noProof="1" dirty="0">
                <a:latin typeface="Times New Roman" panose="02020603050405020304" pitchFamily="2" charset="0"/>
                <a:ea typeface="宋体" panose="02010600030101010101" pitchFamily="2" charset="-122"/>
                <a:cs typeface="+mn-cs"/>
              </a:rPr>
            </a:fld>
            <a:endParaRPr lang="zh-CN" altLang="en-US" strike="noStrike" noProof="1" dirty="0">
              <a:latin typeface="Times New Roman" panose="02020603050405020304" pitchFamily="2" charset="0"/>
              <a:ea typeface="宋体" panose="02010600030101010101" pitchFamily="2" charset="-122"/>
            </a:endParaRPr>
          </a:p>
        </p:txBody>
      </p:sp>
      <p:sp>
        <p:nvSpPr>
          <p:cNvPr id="4" name="页脚占位符 3"/>
          <p:cNvSpPr>
            <a:spLocks noGrp="1"/>
          </p:cNvSpPr>
          <p:nvPr>
            <p:ph type="ftr" sz="quarter" idx="11"/>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5" name="灯片编号占位符 4"/>
          <p:cNvSpPr>
            <a:spLocks noGrp="1"/>
          </p:cNvSpPr>
          <p:nvPr>
            <p:ph type="sldNum" sz="quarter" idx="12"/>
          </p:nvPr>
        </p:nvSpPr>
        <p:spPr/>
        <p:txBody>
          <a:bodyPr/>
          <a:p>
            <a:pPr lvl="0" fontAlgn="base">
              <a:spcBef>
                <a:spcPct val="50000"/>
              </a:spcBef>
            </a:pPr>
            <a:fld id="{9A0DB2DC-4C9A-4742-B13C-FB6460FD3503}" type="slidenum">
              <a:rPr lang="zh-CN" altLang="en-US" strike="noStrike" noProof="1" dirty="0">
                <a:latin typeface="Times New Roman" panose="02020603050405020304" pitchFamily="2" charset="0"/>
                <a:ea typeface="宋体" panose="02010600030101010101" pitchFamily="2" charset="-122"/>
                <a:cs typeface="+mn-cs"/>
              </a:rPr>
            </a:fld>
            <a:endParaRPr lang="zh-CN" altLang="en-US" strike="noStrike" noProof="1" dirty="0">
              <a:latin typeface="Times New Roman" panose="02020603050405020304" pitchFamily="2" charset="0"/>
              <a:ea typeface="宋体" panose="02010600030101010101" pitchFamily="2" charset="-122"/>
            </a:endParaRPr>
          </a:p>
        </p:txBody>
      </p:sp>
    </p:spTree>
  </p:cSld>
  <p:clrMapOvr>
    <a:masterClrMapping/>
  </p:clrMapOvr>
  <p:transition>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quarter" idx="10"/>
          </p:nvPr>
        </p:nvSpPr>
        <p:spPr/>
        <p:txBody>
          <a:bodyPr/>
          <a:p>
            <a:pPr lvl="0" defTabSz="914400" fontAlgn="base">
              <a:spcBef>
                <a:spcPct val="50000"/>
              </a:spcBef>
            </a:pPr>
            <a:fld id="{BB962C8B-B14F-4D97-AF65-F5344CB8AC3E}" type="datetime1">
              <a:rPr lang="zh-CN" altLang="en-US" strike="noStrike" noProof="1" dirty="0">
                <a:latin typeface="Times New Roman" panose="02020603050405020304" pitchFamily="2" charset="0"/>
                <a:ea typeface="宋体" panose="02010600030101010101" pitchFamily="2" charset="-122"/>
                <a:cs typeface="+mn-cs"/>
              </a:rPr>
            </a:fld>
            <a:endParaRPr lang="zh-CN" altLang="en-US" strike="noStrike" noProof="1" dirty="0">
              <a:latin typeface="Times New Roman" panose="02020603050405020304" pitchFamily="2" charset="0"/>
              <a:ea typeface="宋体" panose="02010600030101010101" pitchFamily="2" charset="-122"/>
            </a:endParaRPr>
          </a:p>
        </p:txBody>
      </p:sp>
      <p:sp>
        <p:nvSpPr>
          <p:cNvPr id="3" name="页脚占位符 2"/>
          <p:cNvSpPr>
            <a:spLocks noGrp="1"/>
          </p:cNvSpPr>
          <p:nvPr>
            <p:ph type="ftr" sz="quarter" idx="11"/>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4" name="灯片编号占位符 3"/>
          <p:cNvSpPr>
            <a:spLocks noGrp="1"/>
          </p:cNvSpPr>
          <p:nvPr>
            <p:ph type="sldNum" sz="quarter" idx="12"/>
          </p:nvPr>
        </p:nvSpPr>
        <p:spPr/>
        <p:txBody>
          <a:bodyPr/>
          <a:p>
            <a:pPr lvl="0" fontAlgn="base">
              <a:spcBef>
                <a:spcPct val="50000"/>
              </a:spcBef>
            </a:pPr>
            <a:fld id="{9A0DB2DC-4C9A-4742-B13C-FB6460FD3503}" type="slidenum">
              <a:rPr lang="zh-CN" altLang="en-US" strike="noStrike" noProof="1" dirty="0">
                <a:latin typeface="Times New Roman" panose="02020603050405020304" pitchFamily="2" charset="0"/>
                <a:ea typeface="宋体" panose="02010600030101010101" pitchFamily="2" charset="-122"/>
                <a:cs typeface="+mn-cs"/>
              </a:rPr>
            </a:fld>
            <a:endParaRPr lang="zh-CN" altLang="en-US" strike="noStrike" noProof="1" dirty="0">
              <a:latin typeface="Times New Roman" panose="02020603050405020304" pitchFamily="2" charset="0"/>
              <a:ea typeface="宋体" panose="02010600030101010101" pitchFamily="2" charset="-122"/>
            </a:endParaRPr>
          </a:p>
        </p:txBody>
      </p:sp>
    </p:spTree>
  </p:cSld>
  <p:clrMapOvr>
    <a:masterClrMapping/>
  </p:clrMapOvr>
  <p:transition>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ctr"/>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ctr"/>
            <a:r>
              <a:rPr lang="zh-CN" altLang="en-US" strike="noStrike" noProof="1" smtClean="0"/>
              <a:t>单击此处编辑母版文本样式</a:t>
            </a:r>
            <a:endParaRPr lang="zh-CN" altLang="en-US" strike="noStrike" noProof="1" smtClean="0"/>
          </a:p>
          <a:p>
            <a:pPr lvl="1" fontAlgn="ctr"/>
            <a:r>
              <a:rPr lang="zh-CN" altLang="en-US" strike="noStrike" noProof="1" smtClean="0"/>
              <a:t>第二级</a:t>
            </a:r>
            <a:endParaRPr lang="zh-CN" altLang="en-US" strike="noStrike" noProof="1" smtClean="0"/>
          </a:p>
          <a:p>
            <a:pPr lvl="2" fontAlgn="ctr"/>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ctr"/>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quarter" idx="10"/>
          </p:nvPr>
        </p:nvSpPr>
        <p:spPr/>
        <p:txBody>
          <a:bodyPr/>
          <a:p>
            <a:pPr lvl="0" defTabSz="914400" fontAlgn="base">
              <a:spcBef>
                <a:spcPct val="50000"/>
              </a:spcBef>
            </a:pPr>
            <a:fld id="{BB962C8B-B14F-4D97-AF65-F5344CB8AC3E}" type="datetime1">
              <a:rPr lang="zh-CN" altLang="en-US" strike="noStrike" noProof="1" dirty="0">
                <a:latin typeface="Times New Roman" panose="02020603050405020304" pitchFamily="2" charset="0"/>
                <a:ea typeface="宋体" panose="02010600030101010101" pitchFamily="2" charset="-122"/>
                <a:cs typeface="+mn-cs"/>
              </a:rPr>
            </a:fld>
            <a:endParaRPr lang="zh-CN" altLang="en-US" strike="noStrike" noProof="1" dirty="0">
              <a:latin typeface="Times New Roman" panose="02020603050405020304" pitchFamily="2" charset="0"/>
              <a:ea typeface="宋体" panose="02010600030101010101" pitchFamily="2" charset="-122"/>
            </a:endParaRPr>
          </a:p>
        </p:txBody>
      </p:sp>
      <p:sp>
        <p:nvSpPr>
          <p:cNvPr id="6" name="页脚占位符 5"/>
          <p:cNvSpPr>
            <a:spLocks noGrp="1"/>
          </p:cNvSpPr>
          <p:nvPr>
            <p:ph type="ftr" sz="quarter" idx="11"/>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7" name="灯片编号占位符 6"/>
          <p:cNvSpPr>
            <a:spLocks noGrp="1"/>
          </p:cNvSpPr>
          <p:nvPr>
            <p:ph type="sldNum" sz="quarter" idx="12"/>
          </p:nvPr>
        </p:nvSpPr>
        <p:spPr/>
        <p:txBody>
          <a:bodyPr/>
          <a:p>
            <a:pPr lvl="0" fontAlgn="base">
              <a:spcBef>
                <a:spcPct val="50000"/>
              </a:spcBef>
            </a:pPr>
            <a:fld id="{9A0DB2DC-4C9A-4742-B13C-FB6460FD3503}" type="slidenum">
              <a:rPr lang="zh-CN" altLang="en-US" strike="noStrike" noProof="1" dirty="0">
                <a:latin typeface="Times New Roman" panose="02020603050405020304" pitchFamily="2" charset="0"/>
                <a:ea typeface="宋体" panose="02010600030101010101" pitchFamily="2" charset="-122"/>
                <a:cs typeface="+mn-cs"/>
              </a:rPr>
            </a:fld>
            <a:endParaRPr lang="zh-CN" altLang="en-US" strike="noStrike" noProof="1" dirty="0">
              <a:latin typeface="Times New Roman" panose="02020603050405020304" pitchFamily="2" charset="0"/>
              <a:ea typeface="宋体" panose="02010600030101010101" pitchFamily="2" charset="-122"/>
            </a:endParaRPr>
          </a:p>
        </p:txBody>
      </p:sp>
    </p:spTree>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ctr"/>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ctr"/>
            <a:r>
              <a:rPr lang="zh-CN" altLang="en-US" strike="noStrike" noProof="1" smtClean="0"/>
              <a:t>单击此处编辑母版文本样式</a:t>
            </a:r>
            <a:endParaRPr lang="zh-CN" altLang="en-US" strike="noStrike" noProof="1" smtClean="0"/>
          </a:p>
          <a:p>
            <a:pPr lvl="1" fontAlgn="ctr"/>
            <a:r>
              <a:rPr lang="zh-CN" altLang="en-US" strike="noStrike" noProof="1" smtClean="0"/>
              <a:t>第二级</a:t>
            </a:r>
            <a:endParaRPr lang="zh-CN" altLang="en-US" strike="noStrike" noProof="1" smtClean="0"/>
          </a:p>
          <a:p>
            <a:pPr lvl="2" fontAlgn="ctr"/>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5" name="页脚占位符 4"/>
          <p:cNvSpPr>
            <a:spLocks noGrp="1"/>
          </p:cNvSpPr>
          <p:nvPr>
            <p:ph type="ftr" sz="quarter" idx="11"/>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6" name="灯片编号占位符 5"/>
          <p:cNvSpPr>
            <a:spLocks noGrp="1"/>
          </p:cNvSpPr>
          <p:nvPr>
            <p:ph type="sldNum" sz="quarter" idx="12"/>
          </p:nvPr>
        </p:nvSpPr>
        <p:spPr/>
        <p:txBody>
          <a:bodyPr/>
          <a:p>
            <a:pPr lvl="0" fontAlgn="base">
              <a:spcBef>
                <a:spcPct val="50000"/>
              </a:spcBef>
            </a:pPr>
            <a:fld id="{9A0DB2DC-4C9A-4742-B13C-FB6460FD3503}" type="slidenum">
              <a:rPr lang="zh-CN" altLang="en-US" strike="noStrike" noProof="1" dirty="0">
                <a:latin typeface="Times New Roman" panose="02020603050405020304" pitchFamily="2" charset="0"/>
                <a:ea typeface="宋体" panose="02010600030101010101" pitchFamily="2" charset="-122"/>
                <a:cs typeface="+mn-cs"/>
              </a:rPr>
            </a:fld>
            <a:endParaRPr lang="zh-CN" altLang="en-US" strike="noStrike" noProof="1" dirty="0">
              <a:latin typeface="Times New Roman" panose="02020603050405020304" pitchFamily="2" charset="0"/>
              <a:ea typeface="宋体" panose="02010600030101010101" pitchFamily="2" charset="-122"/>
            </a:endParaRPr>
          </a:p>
        </p:txBody>
      </p:sp>
    </p:spTree>
  </p:cSld>
  <p:clrMapOvr>
    <a:masterClrMapping/>
  </p:clrMapOvr>
  <p:transition>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pPr fontAlgn="ctr"/>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ctr"/>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ctr"/>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quarter" idx="10"/>
          </p:nvPr>
        </p:nvSpPr>
        <p:spPr/>
        <p:txBody>
          <a:bodyPr/>
          <a:p>
            <a:pPr lvl="0" defTabSz="914400" fontAlgn="base">
              <a:spcBef>
                <a:spcPct val="50000"/>
              </a:spcBef>
            </a:pPr>
            <a:fld id="{BB962C8B-B14F-4D97-AF65-F5344CB8AC3E}" type="datetime1">
              <a:rPr lang="zh-CN" altLang="en-US" strike="noStrike" noProof="1" dirty="0">
                <a:latin typeface="Times New Roman" panose="02020603050405020304" pitchFamily="2" charset="0"/>
                <a:ea typeface="宋体" panose="02010600030101010101" pitchFamily="2" charset="-122"/>
                <a:cs typeface="+mn-cs"/>
              </a:rPr>
            </a:fld>
            <a:endParaRPr lang="zh-CN" altLang="en-US" strike="noStrike" noProof="1" dirty="0">
              <a:latin typeface="Times New Roman" panose="02020603050405020304" pitchFamily="2" charset="0"/>
              <a:ea typeface="宋体" panose="02010600030101010101" pitchFamily="2" charset="-122"/>
            </a:endParaRPr>
          </a:p>
        </p:txBody>
      </p:sp>
      <p:sp>
        <p:nvSpPr>
          <p:cNvPr id="6" name="页脚占位符 5"/>
          <p:cNvSpPr>
            <a:spLocks noGrp="1"/>
          </p:cNvSpPr>
          <p:nvPr>
            <p:ph type="ftr" sz="quarter" idx="11"/>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7" name="灯片编号占位符 6"/>
          <p:cNvSpPr>
            <a:spLocks noGrp="1"/>
          </p:cNvSpPr>
          <p:nvPr>
            <p:ph type="sldNum" sz="quarter" idx="12"/>
          </p:nvPr>
        </p:nvSpPr>
        <p:spPr/>
        <p:txBody>
          <a:bodyPr/>
          <a:p>
            <a:pPr lvl="0" fontAlgn="base">
              <a:spcBef>
                <a:spcPct val="50000"/>
              </a:spcBef>
            </a:pPr>
            <a:fld id="{9A0DB2DC-4C9A-4742-B13C-FB6460FD3503}" type="slidenum">
              <a:rPr lang="zh-CN" altLang="en-US" strike="noStrike" noProof="1" dirty="0">
                <a:latin typeface="Times New Roman" panose="02020603050405020304" pitchFamily="2" charset="0"/>
                <a:ea typeface="宋体" panose="02010600030101010101" pitchFamily="2" charset="-122"/>
                <a:cs typeface="+mn-cs"/>
              </a:rPr>
            </a:fld>
            <a:endParaRPr lang="zh-CN" altLang="en-US" strike="noStrike" noProof="1" dirty="0">
              <a:latin typeface="Times New Roman" panose="02020603050405020304" pitchFamily="2" charset="0"/>
              <a:ea typeface="宋体" panose="02010600030101010101" pitchFamily="2" charset="-122"/>
            </a:endParaRPr>
          </a:p>
        </p:txBody>
      </p:sp>
    </p:spTree>
  </p:cSld>
  <p:clrMapOvr>
    <a:masterClrMapping/>
  </p:clrMapOvr>
  <p:transition>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ctr"/>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ctr"/>
            <a:r>
              <a:rPr lang="zh-CN" altLang="en-US" strike="noStrike" noProof="1" smtClean="0"/>
              <a:t>单击此处编辑母版文本样式</a:t>
            </a:r>
            <a:endParaRPr lang="zh-CN" altLang="en-US" strike="noStrike" noProof="1" smtClean="0"/>
          </a:p>
          <a:p>
            <a:pPr lvl="1" fontAlgn="ctr"/>
            <a:r>
              <a:rPr lang="zh-CN" altLang="en-US" strike="noStrike" noProof="1" smtClean="0"/>
              <a:t>第二级</a:t>
            </a:r>
            <a:endParaRPr lang="zh-CN" altLang="en-US" strike="noStrike" noProof="1" smtClean="0"/>
          </a:p>
          <a:p>
            <a:pPr lvl="2" fontAlgn="ctr"/>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quarter" idx="10"/>
          </p:nvPr>
        </p:nvSpPr>
        <p:spPr/>
        <p:txBody>
          <a:bodyPr/>
          <a:p>
            <a:pPr lvl="0" defTabSz="914400" fontAlgn="base">
              <a:spcBef>
                <a:spcPct val="50000"/>
              </a:spcBef>
            </a:pPr>
            <a:fld id="{BB962C8B-B14F-4D97-AF65-F5344CB8AC3E}" type="datetime1">
              <a:rPr lang="zh-CN" altLang="en-US" strike="noStrike" noProof="1" dirty="0">
                <a:latin typeface="Times New Roman" panose="02020603050405020304" pitchFamily="2" charset="0"/>
                <a:ea typeface="宋体" panose="02010600030101010101" pitchFamily="2" charset="-122"/>
                <a:cs typeface="+mn-cs"/>
              </a:rPr>
            </a:fld>
            <a:endParaRPr lang="zh-CN" altLang="en-US" strike="noStrike" noProof="1" dirty="0">
              <a:latin typeface="Times New Roman" panose="02020603050405020304" pitchFamily="2" charset="0"/>
              <a:ea typeface="宋体" panose="02010600030101010101" pitchFamily="2" charset="-122"/>
            </a:endParaRPr>
          </a:p>
        </p:txBody>
      </p:sp>
      <p:sp>
        <p:nvSpPr>
          <p:cNvPr id="5" name="页脚占位符 4"/>
          <p:cNvSpPr>
            <a:spLocks noGrp="1"/>
          </p:cNvSpPr>
          <p:nvPr>
            <p:ph type="ftr" sz="quarter" idx="11"/>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6" name="灯片编号占位符 5"/>
          <p:cNvSpPr>
            <a:spLocks noGrp="1"/>
          </p:cNvSpPr>
          <p:nvPr>
            <p:ph type="sldNum" sz="quarter" idx="12"/>
          </p:nvPr>
        </p:nvSpPr>
        <p:spPr/>
        <p:txBody>
          <a:bodyPr/>
          <a:p>
            <a:pPr lvl="0" fontAlgn="base">
              <a:spcBef>
                <a:spcPct val="50000"/>
              </a:spcBef>
            </a:pPr>
            <a:fld id="{9A0DB2DC-4C9A-4742-B13C-FB6460FD3503}" type="slidenum">
              <a:rPr lang="zh-CN" altLang="en-US" strike="noStrike" noProof="1" dirty="0">
                <a:latin typeface="Times New Roman" panose="02020603050405020304" pitchFamily="2" charset="0"/>
                <a:ea typeface="宋体" panose="02010600030101010101" pitchFamily="2" charset="-122"/>
                <a:cs typeface="+mn-cs"/>
              </a:rPr>
            </a:fld>
            <a:endParaRPr lang="zh-CN" altLang="en-US" strike="noStrike" noProof="1" dirty="0">
              <a:latin typeface="Times New Roman" panose="02020603050405020304" pitchFamily="2" charset="0"/>
              <a:ea typeface="宋体" panose="02010600030101010101" pitchFamily="2" charset="-122"/>
            </a:endParaRPr>
          </a:p>
        </p:txBody>
      </p:sp>
    </p:spTree>
  </p:cSld>
  <p:clrMapOvr>
    <a:masterClrMapping/>
  </p:clrMapOvr>
  <p:transition>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686800" y="609600"/>
            <a:ext cx="2590800" cy="5486400"/>
          </a:xfrm>
        </p:spPr>
        <p:txBody>
          <a:bodyPr vert="eaVert"/>
          <a:lstStyle/>
          <a:p>
            <a:pPr fontAlgn="ctr"/>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914400" y="609600"/>
            <a:ext cx="7622209" cy="5486400"/>
          </a:xfrm>
        </p:spPr>
        <p:txBody>
          <a:bodyPr vert="eaVert"/>
          <a:lstStyle/>
          <a:p>
            <a:pPr lvl="0" fontAlgn="ctr"/>
            <a:r>
              <a:rPr lang="zh-CN" altLang="en-US" strike="noStrike" noProof="1" smtClean="0"/>
              <a:t>单击此处编辑母版文本样式</a:t>
            </a:r>
            <a:endParaRPr lang="zh-CN" altLang="en-US" strike="noStrike" noProof="1" smtClean="0"/>
          </a:p>
          <a:p>
            <a:pPr lvl="1" fontAlgn="ctr"/>
            <a:r>
              <a:rPr lang="zh-CN" altLang="en-US" strike="noStrike" noProof="1" smtClean="0"/>
              <a:t>第二级</a:t>
            </a:r>
            <a:endParaRPr lang="zh-CN" altLang="en-US" strike="noStrike" noProof="1" smtClean="0"/>
          </a:p>
          <a:p>
            <a:pPr lvl="2" fontAlgn="ctr"/>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quarter" idx="10"/>
          </p:nvPr>
        </p:nvSpPr>
        <p:spPr/>
        <p:txBody>
          <a:bodyPr/>
          <a:p>
            <a:pPr lvl="0" defTabSz="914400" fontAlgn="base">
              <a:spcBef>
                <a:spcPct val="50000"/>
              </a:spcBef>
            </a:pPr>
            <a:fld id="{BB962C8B-B14F-4D97-AF65-F5344CB8AC3E}" type="datetime1">
              <a:rPr lang="zh-CN" altLang="en-US" strike="noStrike" noProof="1" dirty="0">
                <a:latin typeface="Times New Roman" panose="02020603050405020304" pitchFamily="2" charset="0"/>
                <a:ea typeface="宋体" panose="02010600030101010101" pitchFamily="2" charset="-122"/>
                <a:cs typeface="+mn-cs"/>
              </a:rPr>
            </a:fld>
            <a:endParaRPr lang="zh-CN" altLang="en-US" strike="noStrike" noProof="1" dirty="0">
              <a:latin typeface="Times New Roman" panose="02020603050405020304" pitchFamily="2" charset="0"/>
              <a:ea typeface="宋体" panose="02010600030101010101" pitchFamily="2" charset="-122"/>
            </a:endParaRPr>
          </a:p>
        </p:txBody>
      </p:sp>
      <p:sp>
        <p:nvSpPr>
          <p:cNvPr id="5" name="页脚占位符 4"/>
          <p:cNvSpPr>
            <a:spLocks noGrp="1"/>
          </p:cNvSpPr>
          <p:nvPr>
            <p:ph type="ftr" sz="quarter" idx="11"/>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6" name="灯片编号占位符 5"/>
          <p:cNvSpPr>
            <a:spLocks noGrp="1"/>
          </p:cNvSpPr>
          <p:nvPr>
            <p:ph type="sldNum" sz="quarter" idx="12"/>
          </p:nvPr>
        </p:nvSpPr>
        <p:spPr/>
        <p:txBody>
          <a:bodyPr/>
          <a:p>
            <a:pPr lvl="0" fontAlgn="base">
              <a:spcBef>
                <a:spcPct val="50000"/>
              </a:spcBef>
            </a:pPr>
            <a:fld id="{9A0DB2DC-4C9A-4742-B13C-FB6460FD3503}" type="slidenum">
              <a:rPr lang="zh-CN" altLang="en-US" strike="noStrike" noProof="1" dirty="0">
                <a:latin typeface="Times New Roman" panose="02020603050405020304" pitchFamily="2" charset="0"/>
                <a:ea typeface="宋体" panose="02010600030101010101" pitchFamily="2" charset="-122"/>
                <a:cs typeface="+mn-cs"/>
              </a:rPr>
            </a:fld>
            <a:endParaRPr lang="zh-CN" altLang="en-US" strike="noStrike" noProof="1" dirty="0">
              <a:latin typeface="Times New Roman" panose="02020603050405020304" pitchFamily="2" charset="0"/>
              <a:ea typeface="宋体" panose="02010600030101010101" pitchFamily="2" charset="-122"/>
            </a:endParaRPr>
          </a:p>
        </p:txBody>
      </p:sp>
    </p:spTree>
  </p:cSld>
  <p:clrMapOvr>
    <a:masterClrMapping/>
  </p:clrMapOvr>
  <p:transition>
    <p:rand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pPr fontAlgn="ctr"/>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ctr"/>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5" name="页脚占位符 4"/>
          <p:cNvSpPr>
            <a:spLocks noGrp="1"/>
          </p:cNvSpPr>
          <p:nvPr>
            <p:ph type="ftr" sz="quarter" idx="11"/>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6" name="灯片编号占位符 5"/>
          <p:cNvSpPr>
            <a:spLocks noGrp="1"/>
          </p:cNvSpPr>
          <p:nvPr>
            <p:ph type="sldNum" sz="quarter" idx="12"/>
          </p:nvPr>
        </p:nvSpPr>
        <p:spPr/>
        <p:txBody>
          <a:bodyPr/>
          <a:p>
            <a:pPr lvl="0" fontAlgn="base">
              <a:spcBef>
                <a:spcPct val="50000"/>
              </a:spcBef>
            </a:pPr>
            <a:fld id="{9A0DB2DC-4C9A-4742-B13C-FB6460FD3503}" type="slidenum">
              <a:rPr lang="zh-CN" altLang="en-US" strike="noStrike" noProof="1" dirty="0">
                <a:latin typeface="Times New Roman" panose="02020603050405020304" pitchFamily="2" charset="0"/>
                <a:ea typeface="宋体" panose="02010600030101010101" pitchFamily="2" charset="-122"/>
                <a:cs typeface="+mn-cs"/>
              </a:rPr>
            </a:fld>
            <a:endParaRPr lang="zh-CN" altLang="en-US" strike="noStrike" noProof="1" dirty="0">
              <a:latin typeface="Times New Roman" panose="02020603050405020304" pitchFamily="2" charset="0"/>
              <a:ea typeface="宋体" panose="02010600030101010101" pitchFamily="2" charset="-122"/>
            </a:endParaRPr>
          </a:p>
        </p:txBody>
      </p:sp>
    </p:spTree>
  </p:cSld>
  <p:clrMapOvr>
    <a:masterClrMapping/>
  </p:clrMapOvr>
  <p:transition>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ctr"/>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ctr"/>
            <a:r>
              <a:rPr lang="zh-CN" altLang="en-US" strike="noStrike" noProof="1" smtClean="0"/>
              <a:t>单击此处编辑母版文本样式</a:t>
            </a:r>
            <a:endParaRPr lang="zh-CN" altLang="en-US" strike="noStrike" noProof="1" smtClean="0"/>
          </a:p>
          <a:p>
            <a:pPr lvl="1" fontAlgn="ctr"/>
            <a:r>
              <a:rPr lang="zh-CN" altLang="en-US" strike="noStrike" noProof="1" smtClean="0"/>
              <a:t>第二级</a:t>
            </a:r>
            <a:endParaRPr lang="zh-CN" altLang="en-US" strike="noStrike" noProof="1" smtClean="0"/>
          </a:p>
          <a:p>
            <a:pPr lvl="2" fontAlgn="ctr"/>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5" name="页脚占位符 4"/>
          <p:cNvSpPr>
            <a:spLocks noGrp="1"/>
          </p:cNvSpPr>
          <p:nvPr>
            <p:ph type="ftr" sz="quarter" idx="11"/>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6" name="灯片编号占位符 5"/>
          <p:cNvSpPr>
            <a:spLocks noGrp="1"/>
          </p:cNvSpPr>
          <p:nvPr>
            <p:ph type="sldNum" sz="quarter" idx="12"/>
          </p:nvPr>
        </p:nvSpPr>
        <p:spPr/>
        <p:txBody>
          <a:bodyPr/>
          <a:p>
            <a:pPr lvl="0" fontAlgn="base">
              <a:spcBef>
                <a:spcPct val="50000"/>
              </a:spcBef>
            </a:pPr>
            <a:fld id="{9A0DB2DC-4C9A-4742-B13C-FB6460FD3503}" type="slidenum">
              <a:rPr lang="zh-CN" altLang="en-US" strike="noStrike" noProof="1" dirty="0">
                <a:latin typeface="Times New Roman" panose="02020603050405020304" pitchFamily="2" charset="0"/>
                <a:ea typeface="宋体" panose="02010600030101010101" pitchFamily="2" charset="-122"/>
                <a:cs typeface="+mn-cs"/>
              </a:rPr>
            </a:fld>
            <a:endParaRPr lang="zh-CN" altLang="en-US" strike="noStrike" noProof="1" dirty="0">
              <a:latin typeface="Times New Roman" panose="02020603050405020304" pitchFamily="2" charset="0"/>
              <a:ea typeface="宋体" panose="02010600030101010101" pitchFamily="2" charset="-122"/>
            </a:endParaRPr>
          </a:p>
        </p:txBody>
      </p:sp>
    </p:spTree>
  </p:cSld>
  <p:clrMapOvr>
    <a:masterClrMapping/>
  </p:clrMapOvr>
  <p:transition>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ctr"/>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ctr"/>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5" name="页脚占位符 4"/>
          <p:cNvSpPr>
            <a:spLocks noGrp="1"/>
          </p:cNvSpPr>
          <p:nvPr>
            <p:ph type="ftr" sz="quarter" idx="11"/>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6" name="灯片编号占位符 5"/>
          <p:cNvSpPr>
            <a:spLocks noGrp="1"/>
          </p:cNvSpPr>
          <p:nvPr>
            <p:ph type="sldNum" sz="quarter" idx="12"/>
          </p:nvPr>
        </p:nvSpPr>
        <p:spPr/>
        <p:txBody>
          <a:bodyPr/>
          <a:p>
            <a:pPr lvl="0" fontAlgn="base">
              <a:spcBef>
                <a:spcPct val="50000"/>
              </a:spcBef>
            </a:pPr>
            <a:fld id="{9A0DB2DC-4C9A-4742-B13C-FB6460FD3503}" type="slidenum">
              <a:rPr lang="zh-CN" altLang="en-US" strike="noStrike" noProof="1" dirty="0">
                <a:latin typeface="Times New Roman" panose="02020603050405020304" pitchFamily="2" charset="0"/>
                <a:ea typeface="宋体" panose="02010600030101010101" pitchFamily="2" charset="-122"/>
                <a:cs typeface="+mn-cs"/>
              </a:rPr>
            </a:fld>
            <a:endParaRPr lang="zh-CN" altLang="en-US" strike="noStrike" noProof="1" dirty="0">
              <a:latin typeface="Times New Roman" panose="02020603050405020304" pitchFamily="2" charset="0"/>
              <a:ea typeface="宋体" panose="02010600030101010101" pitchFamily="2" charset="-122"/>
            </a:endParaRPr>
          </a:p>
        </p:txBody>
      </p:sp>
    </p:spTree>
  </p:cSld>
  <p:clrMapOvr>
    <a:masterClrMapping/>
  </p:clrMapOvr>
  <p:transition>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ctr"/>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914400" y="1981200"/>
            <a:ext cx="5077968" cy="4114800"/>
          </a:xfrm>
        </p:spPr>
        <p:txBody>
          <a:bodyPr/>
          <a:lstStyle/>
          <a:p>
            <a:pPr lvl="0" fontAlgn="ctr"/>
            <a:r>
              <a:rPr lang="zh-CN" altLang="en-US" strike="noStrike" noProof="1" smtClean="0"/>
              <a:t>单击此处编辑母版文本样式</a:t>
            </a:r>
            <a:endParaRPr lang="zh-CN" altLang="en-US" strike="noStrike" noProof="1" smtClean="0"/>
          </a:p>
          <a:p>
            <a:pPr lvl="1" fontAlgn="ctr"/>
            <a:r>
              <a:rPr lang="zh-CN" altLang="en-US" strike="noStrike" noProof="1" smtClean="0"/>
              <a:t>第二级</a:t>
            </a:r>
            <a:endParaRPr lang="zh-CN" altLang="en-US" strike="noStrike" noProof="1" smtClean="0"/>
          </a:p>
          <a:p>
            <a:pPr lvl="2" fontAlgn="ctr"/>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99632" y="1981200"/>
            <a:ext cx="5077968" cy="4114800"/>
          </a:xfrm>
        </p:spPr>
        <p:txBody>
          <a:bodyPr/>
          <a:lstStyle/>
          <a:p>
            <a:pPr lvl="0" fontAlgn="ctr"/>
            <a:r>
              <a:rPr lang="zh-CN" altLang="en-US" strike="noStrike" noProof="1" smtClean="0"/>
              <a:t>单击此处编辑母版文本样式</a:t>
            </a:r>
            <a:endParaRPr lang="zh-CN" altLang="en-US" strike="noStrike" noProof="1" smtClean="0"/>
          </a:p>
          <a:p>
            <a:pPr lvl="1" fontAlgn="ctr"/>
            <a:r>
              <a:rPr lang="zh-CN" altLang="en-US" strike="noStrike" noProof="1" smtClean="0"/>
              <a:t>第二级</a:t>
            </a:r>
            <a:endParaRPr lang="zh-CN" altLang="en-US" strike="noStrike" noProof="1" smtClean="0"/>
          </a:p>
          <a:p>
            <a:pPr lvl="2" fontAlgn="ctr"/>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6" name="页脚占位符 5"/>
          <p:cNvSpPr>
            <a:spLocks noGrp="1"/>
          </p:cNvSpPr>
          <p:nvPr>
            <p:ph type="ftr" sz="quarter" idx="11"/>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7" name="灯片编号占位符 6"/>
          <p:cNvSpPr>
            <a:spLocks noGrp="1"/>
          </p:cNvSpPr>
          <p:nvPr>
            <p:ph type="sldNum" sz="quarter" idx="12"/>
          </p:nvPr>
        </p:nvSpPr>
        <p:spPr/>
        <p:txBody>
          <a:bodyPr/>
          <a:p>
            <a:pPr lvl="0" fontAlgn="base">
              <a:spcBef>
                <a:spcPct val="50000"/>
              </a:spcBef>
            </a:pPr>
            <a:fld id="{9A0DB2DC-4C9A-4742-B13C-FB6460FD3503}" type="slidenum">
              <a:rPr lang="zh-CN" altLang="en-US" strike="noStrike" noProof="1" dirty="0">
                <a:latin typeface="Times New Roman" panose="02020603050405020304" pitchFamily="2" charset="0"/>
                <a:ea typeface="宋体" panose="02010600030101010101" pitchFamily="2" charset="-122"/>
                <a:cs typeface="+mn-cs"/>
              </a:rPr>
            </a:fld>
            <a:endParaRPr lang="zh-CN" altLang="en-US" strike="noStrike" noProof="1" dirty="0">
              <a:latin typeface="Times New Roman" panose="02020603050405020304" pitchFamily="2" charset="0"/>
              <a:ea typeface="宋体" panose="02010600030101010101" pitchFamily="2" charset="-122"/>
            </a:endParaRPr>
          </a:p>
        </p:txBody>
      </p:sp>
    </p:spTree>
  </p:cSld>
  <p:clrMapOvr>
    <a:masterClrMapping/>
  </p:clrMapOvr>
  <p:transition>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ctr"/>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ctr"/>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5" y="2665379"/>
            <a:ext cx="4873575" cy="3524284"/>
          </a:xfrm>
        </p:spPr>
        <p:txBody>
          <a:bodyPr/>
          <a:lstStyle/>
          <a:p>
            <a:pPr lvl="0" fontAlgn="ctr"/>
            <a:r>
              <a:rPr lang="zh-CN" altLang="en-US" strike="noStrike" noProof="1" smtClean="0"/>
              <a:t>单击此处编辑母版文本样式</a:t>
            </a:r>
            <a:endParaRPr lang="zh-CN" altLang="en-US" strike="noStrike" noProof="1" smtClean="0"/>
          </a:p>
          <a:p>
            <a:pPr lvl="1" fontAlgn="ctr"/>
            <a:r>
              <a:rPr lang="zh-CN" altLang="en-US" strike="noStrike" noProof="1" smtClean="0"/>
              <a:t>第二级</a:t>
            </a:r>
            <a:endParaRPr lang="zh-CN" altLang="en-US" strike="noStrike" noProof="1" smtClean="0"/>
          </a:p>
          <a:p>
            <a:pPr lvl="2" fontAlgn="ctr"/>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ctr"/>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9" y="2665379"/>
            <a:ext cx="4897576" cy="3524284"/>
          </a:xfrm>
        </p:spPr>
        <p:txBody>
          <a:bodyPr/>
          <a:lstStyle/>
          <a:p>
            <a:pPr lvl="0" fontAlgn="ctr"/>
            <a:r>
              <a:rPr lang="zh-CN" altLang="en-US" strike="noStrike" noProof="1" smtClean="0"/>
              <a:t>单击此处编辑母版文本样式</a:t>
            </a:r>
            <a:endParaRPr lang="zh-CN" altLang="en-US" strike="noStrike" noProof="1" smtClean="0"/>
          </a:p>
          <a:p>
            <a:pPr lvl="1" fontAlgn="ctr"/>
            <a:r>
              <a:rPr lang="zh-CN" altLang="en-US" strike="noStrike" noProof="1" smtClean="0"/>
              <a:t>第二级</a:t>
            </a:r>
            <a:endParaRPr lang="zh-CN" altLang="en-US" strike="noStrike" noProof="1" smtClean="0"/>
          </a:p>
          <a:p>
            <a:pPr lvl="2" fontAlgn="ctr"/>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8" name="页脚占位符 7"/>
          <p:cNvSpPr>
            <a:spLocks noGrp="1"/>
          </p:cNvSpPr>
          <p:nvPr>
            <p:ph type="ftr" sz="quarter" idx="11"/>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9" name="灯片编号占位符 8"/>
          <p:cNvSpPr>
            <a:spLocks noGrp="1"/>
          </p:cNvSpPr>
          <p:nvPr>
            <p:ph type="sldNum" sz="quarter" idx="12"/>
          </p:nvPr>
        </p:nvSpPr>
        <p:spPr/>
        <p:txBody>
          <a:bodyPr/>
          <a:p>
            <a:pPr lvl="0" fontAlgn="base">
              <a:spcBef>
                <a:spcPct val="50000"/>
              </a:spcBef>
            </a:pPr>
            <a:fld id="{9A0DB2DC-4C9A-4742-B13C-FB6460FD3503}" type="slidenum">
              <a:rPr lang="zh-CN" altLang="en-US" strike="noStrike" noProof="1" dirty="0">
                <a:latin typeface="Times New Roman" panose="02020603050405020304" pitchFamily="2" charset="0"/>
                <a:ea typeface="宋体" panose="02010600030101010101" pitchFamily="2" charset="-122"/>
                <a:cs typeface="+mn-cs"/>
              </a:rPr>
            </a:fld>
            <a:endParaRPr lang="zh-CN" altLang="en-US" strike="noStrike" noProof="1" dirty="0">
              <a:latin typeface="Times New Roman" panose="02020603050405020304" pitchFamily="2" charset="0"/>
              <a:ea typeface="宋体" panose="02010600030101010101" pitchFamily="2" charset="-122"/>
            </a:endParaRPr>
          </a:p>
        </p:txBody>
      </p:sp>
    </p:spTree>
  </p:cSld>
  <p:clrMapOvr>
    <a:masterClrMapping/>
  </p:clrMapOvr>
  <p:transition>
    <p:rand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ctr"/>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4" name="页脚占位符 3"/>
          <p:cNvSpPr>
            <a:spLocks noGrp="1"/>
          </p:cNvSpPr>
          <p:nvPr>
            <p:ph type="ftr" sz="quarter" idx="11"/>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5" name="灯片编号占位符 4"/>
          <p:cNvSpPr>
            <a:spLocks noGrp="1"/>
          </p:cNvSpPr>
          <p:nvPr>
            <p:ph type="sldNum" sz="quarter" idx="12"/>
          </p:nvPr>
        </p:nvSpPr>
        <p:spPr/>
        <p:txBody>
          <a:bodyPr/>
          <a:p>
            <a:pPr lvl="0" fontAlgn="base">
              <a:spcBef>
                <a:spcPct val="50000"/>
              </a:spcBef>
            </a:pPr>
            <a:fld id="{9A0DB2DC-4C9A-4742-B13C-FB6460FD3503}" type="slidenum">
              <a:rPr lang="zh-CN" altLang="en-US" strike="noStrike" noProof="1" dirty="0">
                <a:latin typeface="Times New Roman" panose="02020603050405020304" pitchFamily="2" charset="0"/>
                <a:ea typeface="宋体" panose="02010600030101010101" pitchFamily="2" charset="-122"/>
                <a:cs typeface="+mn-cs"/>
              </a:rPr>
            </a:fld>
            <a:endParaRPr lang="zh-CN" altLang="en-US" strike="noStrike" noProof="1" dirty="0">
              <a:latin typeface="Times New Roman" panose="02020603050405020304" pitchFamily="2" charset="0"/>
              <a:ea typeface="宋体" panose="02010600030101010101" pitchFamily="2" charset="-122"/>
            </a:endParaRPr>
          </a:p>
        </p:txBody>
      </p:sp>
    </p:spTree>
  </p:cSld>
  <p:clrMapOvr>
    <a:masterClrMapping/>
  </p:clrMapOvr>
  <p:transition>
    <p:rand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3" name="页脚占位符 2"/>
          <p:cNvSpPr>
            <a:spLocks noGrp="1"/>
          </p:cNvSpPr>
          <p:nvPr>
            <p:ph type="ftr" sz="quarter" idx="11"/>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4" name="灯片编号占位符 3"/>
          <p:cNvSpPr>
            <a:spLocks noGrp="1"/>
          </p:cNvSpPr>
          <p:nvPr>
            <p:ph type="sldNum" sz="quarter" idx="12"/>
          </p:nvPr>
        </p:nvSpPr>
        <p:spPr/>
        <p:txBody>
          <a:bodyPr/>
          <a:p>
            <a:pPr lvl="0" fontAlgn="base">
              <a:spcBef>
                <a:spcPct val="50000"/>
              </a:spcBef>
            </a:pPr>
            <a:fld id="{9A0DB2DC-4C9A-4742-B13C-FB6460FD3503}" type="slidenum">
              <a:rPr lang="zh-CN" altLang="en-US" strike="noStrike" noProof="1" dirty="0">
                <a:latin typeface="Times New Roman" panose="02020603050405020304" pitchFamily="2" charset="0"/>
                <a:ea typeface="宋体" panose="02010600030101010101" pitchFamily="2" charset="-122"/>
                <a:cs typeface="+mn-cs"/>
              </a:rPr>
            </a:fld>
            <a:endParaRPr lang="zh-CN" altLang="en-US" strike="noStrike" noProof="1" dirty="0">
              <a:latin typeface="Times New Roman" panose="02020603050405020304" pitchFamily="2" charset="0"/>
              <a:ea typeface="宋体" panose="02010600030101010101" pitchFamily="2" charset="-122"/>
            </a:endParaRPr>
          </a:p>
        </p:txBody>
      </p:sp>
    </p:spTree>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pPr fontAlgn="ctr"/>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ctr"/>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5" name="页脚占位符 4"/>
          <p:cNvSpPr>
            <a:spLocks noGrp="1"/>
          </p:cNvSpPr>
          <p:nvPr>
            <p:ph type="ftr" sz="quarter" idx="11"/>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6" name="灯片编号占位符 5"/>
          <p:cNvSpPr>
            <a:spLocks noGrp="1"/>
          </p:cNvSpPr>
          <p:nvPr>
            <p:ph type="sldNum" sz="quarter" idx="12"/>
          </p:nvPr>
        </p:nvSpPr>
        <p:spPr/>
        <p:txBody>
          <a:bodyPr/>
          <a:p>
            <a:pPr lvl="0" fontAlgn="base">
              <a:spcBef>
                <a:spcPct val="50000"/>
              </a:spcBef>
            </a:pPr>
            <a:fld id="{9A0DB2DC-4C9A-4742-B13C-FB6460FD3503}" type="slidenum">
              <a:rPr lang="zh-CN" altLang="en-US" strike="noStrike" noProof="1" dirty="0">
                <a:latin typeface="Times New Roman" panose="02020603050405020304" pitchFamily="2" charset="0"/>
                <a:ea typeface="宋体" panose="02010600030101010101" pitchFamily="2" charset="-122"/>
                <a:cs typeface="+mn-cs"/>
              </a:rPr>
            </a:fld>
            <a:endParaRPr lang="zh-CN" altLang="en-US" strike="noStrike" noProof="1" dirty="0">
              <a:latin typeface="Times New Roman" panose="02020603050405020304" pitchFamily="2" charset="0"/>
              <a:ea typeface="宋体" panose="02010600030101010101" pitchFamily="2" charset="-122"/>
            </a:endParaRPr>
          </a:p>
        </p:txBody>
      </p:sp>
    </p:spTree>
  </p:cSld>
  <p:clrMapOvr>
    <a:masterClrMapping/>
  </p:clrMapOvr>
  <p:transition>
    <p:rand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ctr"/>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ctr"/>
            <a:r>
              <a:rPr lang="zh-CN" altLang="en-US" strike="noStrike" noProof="1" smtClean="0"/>
              <a:t>单击此处编辑母版文本样式</a:t>
            </a:r>
            <a:endParaRPr lang="zh-CN" altLang="en-US" strike="noStrike" noProof="1" smtClean="0"/>
          </a:p>
          <a:p>
            <a:pPr lvl="1" fontAlgn="ctr"/>
            <a:r>
              <a:rPr lang="zh-CN" altLang="en-US" strike="noStrike" noProof="1" smtClean="0"/>
              <a:t>第二级</a:t>
            </a:r>
            <a:endParaRPr lang="zh-CN" altLang="en-US" strike="noStrike" noProof="1" smtClean="0"/>
          </a:p>
          <a:p>
            <a:pPr lvl="2" fontAlgn="ctr"/>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ctr"/>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6" name="页脚占位符 5"/>
          <p:cNvSpPr>
            <a:spLocks noGrp="1"/>
          </p:cNvSpPr>
          <p:nvPr>
            <p:ph type="ftr" sz="quarter" idx="11"/>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7" name="灯片编号占位符 6"/>
          <p:cNvSpPr>
            <a:spLocks noGrp="1"/>
          </p:cNvSpPr>
          <p:nvPr>
            <p:ph type="sldNum" sz="quarter" idx="12"/>
          </p:nvPr>
        </p:nvSpPr>
        <p:spPr/>
        <p:txBody>
          <a:bodyPr/>
          <a:p>
            <a:pPr lvl="0" fontAlgn="base">
              <a:spcBef>
                <a:spcPct val="50000"/>
              </a:spcBef>
            </a:pPr>
            <a:fld id="{9A0DB2DC-4C9A-4742-B13C-FB6460FD3503}" type="slidenum">
              <a:rPr lang="zh-CN" altLang="en-US" strike="noStrike" noProof="1" dirty="0">
                <a:latin typeface="Times New Roman" panose="02020603050405020304" pitchFamily="2" charset="0"/>
                <a:ea typeface="宋体" panose="02010600030101010101" pitchFamily="2" charset="-122"/>
                <a:cs typeface="+mn-cs"/>
              </a:rPr>
            </a:fld>
            <a:endParaRPr lang="zh-CN" altLang="en-US" strike="noStrike" noProof="1" dirty="0">
              <a:latin typeface="Times New Roman" panose="02020603050405020304" pitchFamily="2" charset="0"/>
              <a:ea typeface="宋体" panose="02010600030101010101" pitchFamily="2" charset="-122"/>
            </a:endParaRPr>
          </a:p>
        </p:txBody>
      </p:sp>
    </p:spTree>
  </p:cSld>
  <p:clrMapOvr>
    <a:masterClrMapping/>
  </p:clrMapOvr>
  <p:transition>
    <p:rand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pPr fontAlgn="ctr"/>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ctr"/>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ctr"/>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6" name="页脚占位符 5"/>
          <p:cNvSpPr>
            <a:spLocks noGrp="1"/>
          </p:cNvSpPr>
          <p:nvPr>
            <p:ph type="ftr" sz="quarter" idx="11"/>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7" name="灯片编号占位符 6"/>
          <p:cNvSpPr>
            <a:spLocks noGrp="1"/>
          </p:cNvSpPr>
          <p:nvPr>
            <p:ph type="sldNum" sz="quarter" idx="12"/>
          </p:nvPr>
        </p:nvSpPr>
        <p:spPr/>
        <p:txBody>
          <a:bodyPr/>
          <a:p>
            <a:pPr lvl="0" fontAlgn="base">
              <a:spcBef>
                <a:spcPct val="50000"/>
              </a:spcBef>
            </a:pPr>
            <a:fld id="{9A0DB2DC-4C9A-4742-B13C-FB6460FD3503}" type="slidenum">
              <a:rPr lang="zh-CN" altLang="en-US" strike="noStrike" noProof="1" dirty="0">
                <a:latin typeface="Times New Roman" panose="02020603050405020304" pitchFamily="2" charset="0"/>
                <a:ea typeface="宋体" panose="02010600030101010101" pitchFamily="2" charset="-122"/>
                <a:cs typeface="+mn-cs"/>
              </a:rPr>
            </a:fld>
            <a:endParaRPr lang="zh-CN" altLang="en-US" strike="noStrike" noProof="1" dirty="0">
              <a:latin typeface="Times New Roman" panose="02020603050405020304" pitchFamily="2" charset="0"/>
              <a:ea typeface="宋体" panose="02010600030101010101" pitchFamily="2" charset="-122"/>
            </a:endParaRPr>
          </a:p>
        </p:txBody>
      </p:sp>
    </p:spTree>
  </p:cSld>
  <p:clrMapOvr>
    <a:masterClrMapping/>
  </p:clrMapOvr>
  <p:transition>
    <p:rand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ctr"/>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ctr"/>
            <a:r>
              <a:rPr lang="zh-CN" altLang="en-US" strike="noStrike" noProof="1" smtClean="0"/>
              <a:t>单击此处编辑母版文本样式</a:t>
            </a:r>
            <a:endParaRPr lang="zh-CN" altLang="en-US" strike="noStrike" noProof="1" smtClean="0"/>
          </a:p>
          <a:p>
            <a:pPr lvl="1" fontAlgn="ctr"/>
            <a:r>
              <a:rPr lang="zh-CN" altLang="en-US" strike="noStrike" noProof="1" smtClean="0"/>
              <a:t>第二级</a:t>
            </a:r>
            <a:endParaRPr lang="zh-CN" altLang="en-US" strike="noStrike" noProof="1" smtClean="0"/>
          </a:p>
          <a:p>
            <a:pPr lvl="2" fontAlgn="ctr"/>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5" name="页脚占位符 4"/>
          <p:cNvSpPr>
            <a:spLocks noGrp="1"/>
          </p:cNvSpPr>
          <p:nvPr>
            <p:ph type="ftr" sz="quarter" idx="11"/>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6" name="灯片编号占位符 5"/>
          <p:cNvSpPr>
            <a:spLocks noGrp="1"/>
          </p:cNvSpPr>
          <p:nvPr>
            <p:ph type="sldNum" sz="quarter" idx="12"/>
          </p:nvPr>
        </p:nvSpPr>
        <p:spPr/>
        <p:txBody>
          <a:bodyPr/>
          <a:p>
            <a:pPr lvl="0" fontAlgn="base">
              <a:spcBef>
                <a:spcPct val="50000"/>
              </a:spcBef>
            </a:pPr>
            <a:fld id="{9A0DB2DC-4C9A-4742-B13C-FB6460FD3503}" type="slidenum">
              <a:rPr lang="zh-CN" altLang="en-US" strike="noStrike" noProof="1" dirty="0">
                <a:latin typeface="Times New Roman" panose="02020603050405020304" pitchFamily="2" charset="0"/>
                <a:ea typeface="宋体" panose="02010600030101010101" pitchFamily="2" charset="-122"/>
                <a:cs typeface="+mn-cs"/>
              </a:rPr>
            </a:fld>
            <a:endParaRPr lang="zh-CN" altLang="en-US" strike="noStrike" noProof="1" dirty="0">
              <a:latin typeface="Times New Roman" panose="02020603050405020304" pitchFamily="2" charset="0"/>
              <a:ea typeface="宋体" panose="02010600030101010101" pitchFamily="2" charset="-122"/>
            </a:endParaRPr>
          </a:p>
        </p:txBody>
      </p:sp>
    </p:spTree>
  </p:cSld>
  <p:clrMapOvr>
    <a:masterClrMapping/>
  </p:clrMapOvr>
  <p:transition>
    <p:rand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686800" y="609600"/>
            <a:ext cx="2590800" cy="5486400"/>
          </a:xfrm>
        </p:spPr>
        <p:txBody>
          <a:bodyPr vert="eaVert"/>
          <a:lstStyle/>
          <a:p>
            <a:pPr fontAlgn="ctr"/>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914400" y="609600"/>
            <a:ext cx="7622209" cy="5486400"/>
          </a:xfrm>
        </p:spPr>
        <p:txBody>
          <a:bodyPr vert="eaVert"/>
          <a:lstStyle/>
          <a:p>
            <a:pPr lvl="0" fontAlgn="ctr"/>
            <a:r>
              <a:rPr lang="zh-CN" altLang="en-US" strike="noStrike" noProof="1" smtClean="0"/>
              <a:t>单击此处编辑母版文本样式</a:t>
            </a:r>
            <a:endParaRPr lang="zh-CN" altLang="en-US" strike="noStrike" noProof="1" smtClean="0"/>
          </a:p>
          <a:p>
            <a:pPr lvl="1" fontAlgn="ctr"/>
            <a:r>
              <a:rPr lang="zh-CN" altLang="en-US" strike="noStrike" noProof="1" smtClean="0"/>
              <a:t>第二级</a:t>
            </a:r>
            <a:endParaRPr lang="zh-CN" altLang="en-US" strike="noStrike" noProof="1" smtClean="0"/>
          </a:p>
          <a:p>
            <a:pPr lvl="2" fontAlgn="ctr"/>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5" name="页脚占位符 4"/>
          <p:cNvSpPr>
            <a:spLocks noGrp="1"/>
          </p:cNvSpPr>
          <p:nvPr>
            <p:ph type="ftr" sz="quarter" idx="11"/>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6" name="灯片编号占位符 5"/>
          <p:cNvSpPr>
            <a:spLocks noGrp="1"/>
          </p:cNvSpPr>
          <p:nvPr>
            <p:ph type="sldNum" sz="quarter" idx="12"/>
          </p:nvPr>
        </p:nvSpPr>
        <p:spPr/>
        <p:txBody>
          <a:bodyPr/>
          <a:p>
            <a:pPr lvl="0" fontAlgn="base">
              <a:spcBef>
                <a:spcPct val="50000"/>
              </a:spcBef>
            </a:pPr>
            <a:fld id="{9A0DB2DC-4C9A-4742-B13C-FB6460FD3503}" type="slidenum">
              <a:rPr lang="zh-CN" altLang="en-US" strike="noStrike" noProof="1" dirty="0">
                <a:latin typeface="Times New Roman" panose="02020603050405020304" pitchFamily="2" charset="0"/>
                <a:ea typeface="宋体" panose="02010600030101010101" pitchFamily="2" charset="-122"/>
                <a:cs typeface="+mn-cs"/>
              </a:rPr>
            </a:fld>
            <a:endParaRPr lang="zh-CN" altLang="en-US" strike="noStrike" noProof="1" dirty="0">
              <a:latin typeface="Times New Roman" panose="02020603050405020304" pitchFamily="2" charset="0"/>
              <a:ea typeface="宋体" panose="02010600030101010101" pitchFamily="2" charset="-122"/>
            </a:endParaRPr>
          </a:p>
        </p:txBody>
      </p:sp>
    </p:spTree>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ctr"/>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914400" y="1981200"/>
            <a:ext cx="5077968" cy="4114800"/>
          </a:xfrm>
        </p:spPr>
        <p:txBody>
          <a:bodyPr/>
          <a:lstStyle/>
          <a:p>
            <a:pPr lvl="0" fontAlgn="ctr"/>
            <a:r>
              <a:rPr lang="zh-CN" altLang="en-US" strike="noStrike" noProof="1" smtClean="0"/>
              <a:t>单击此处编辑母版文本样式</a:t>
            </a:r>
            <a:endParaRPr lang="zh-CN" altLang="en-US" strike="noStrike" noProof="1" smtClean="0"/>
          </a:p>
          <a:p>
            <a:pPr lvl="1" fontAlgn="ctr"/>
            <a:r>
              <a:rPr lang="zh-CN" altLang="en-US" strike="noStrike" noProof="1" smtClean="0"/>
              <a:t>第二级</a:t>
            </a:r>
            <a:endParaRPr lang="zh-CN" altLang="en-US" strike="noStrike" noProof="1" smtClean="0"/>
          </a:p>
          <a:p>
            <a:pPr lvl="2" fontAlgn="ctr"/>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99632" y="1981200"/>
            <a:ext cx="5077968" cy="4114800"/>
          </a:xfrm>
        </p:spPr>
        <p:txBody>
          <a:bodyPr/>
          <a:lstStyle/>
          <a:p>
            <a:pPr lvl="0" fontAlgn="ctr"/>
            <a:r>
              <a:rPr lang="zh-CN" altLang="en-US" strike="noStrike" noProof="1" smtClean="0"/>
              <a:t>单击此处编辑母版文本样式</a:t>
            </a:r>
            <a:endParaRPr lang="zh-CN" altLang="en-US" strike="noStrike" noProof="1" smtClean="0"/>
          </a:p>
          <a:p>
            <a:pPr lvl="1" fontAlgn="ctr"/>
            <a:r>
              <a:rPr lang="zh-CN" altLang="en-US" strike="noStrike" noProof="1" smtClean="0"/>
              <a:t>第二级</a:t>
            </a:r>
            <a:endParaRPr lang="zh-CN" altLang="en-US" strike="noStrike" noProof="1" smtClean="0"/>
          </a:p>
          <a:p>
            <a:pPr lvl="2" fontAlgn="ctr"/>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6" name="页脚占位符 5"/>
          <p:cNvSpPr>
            <a:spLocks noGrp="1"/>
          </p:cNvSpPr>
          <p:nvPr>
            <p:ph type="ftr" sz="quarter" idx="11"/>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7" name="灯片编号占位符 6"/>
          <p:cNvSpPr>
            <a:spLocks noGrp="1"/>
          </p:cNvSpPr>
          <p:nvPr>
            <p:ph type="sldNum" sz="quarter" idx="12"/>
          </p:nvPr>
        </p:nvSpPr>
        <p:spPr/>
        <p:txBody>
          <a:bodyPr/>
          <a:p>
            <a:pPr lvl="0" fontAlgn="base">
              <a:spcBef>
                <a:spcPct val="50000"/>
              </a:spcBef>
            </a:pPr>
            <a:fld id="{9A0DB2DC-4C9A-4742-B13C-FB6460FD3503}" type="slidenum">
              <a:rPr lang="zh-CN" altLang="en-US" strike="noStrike" noProof="1" dirty="0">
                <a:latin typeface="Times New Roman" panose="02020603050405020304" pitchFamily="2" charset="0"/>
                <a:ea typeface="宋体" panose="02010600030101010101" pitchFamily="2" charset="-122"/>
                <a:cs typeface="+mn-cs"/>
              </a:rPr>
            </a:fld>
            <a:endParaRPr lang="zh-CN" altLang="en-US" strike="noStrike" noProof="1" dirty="0">
              <a:latin typeface="Times New Roman" panose="02020603050405020304" pitchFamily="2" charset="0"/>
              <a:ea typeface="宋体" panose="02010600030101010101" pitchFamily="2" charset="-122"/>
            </a:endParaRPr>
          </a:p>
        </p:txBody>
      </p:sp>
    </p:spTree>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ctr"/>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ctr"/>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1186775" y="2665379"/>
            <a:ext cx="4873575" cy="3524284"/>
          </a:xfrm>
        </p:spPr>
        <p:txBody>
          <a:bodyPr/>
          <a:lstStyle/>
          <a:p>
            <a:pPr lvl="0" fontAlgn="ctr"/>
            <a:r>
              <a:rPr lang="zh-CN" altLang="en-US" strike="noStrike" noProof="1" smtClean="0"/>
              <a:t>单击此处编辑母版文本样式</a:t>
            </a:r>
            <a:endParaRPr lang="zh-CN" altLang="en-US" strike="noStrike" noProof="1" smtClean="0"/>
          </a:p>
          <a:p>
            <a:pPr lvl="1" fontAlgn="ctr"/>
            <a:r>
              <a:rPr lang="zh-CN" altLang="en-US" strike="noStrike" noProof="1" smtClean="0"/>
              <a:t>第二级</a:t>
            </a:r>
            <a:endParaRPr lang="zh-CN" altLang="en-US" strike="noStrike" noProof="1" smtClean="0"/>
          </a:p>
          <a:p>
            <a:pPr lvl="2" fontAlgn="ctr"/>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ctr"/>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256939" y="2665379"/>
            <a:ext cx="4897576" cy="3524284"/>
          </a:xfrm>
        </p:spPr>
        <p:txBody>
          <a:bodyPr/>
          <a:lstStyle/>
          <a:p>
            <a:pPr lvl="0" fontAlgn="ctr"/>
            <a:r>
              <a:rPr lang="zh-CN" altLang="en-US" strike="noStrike" noProof="1" smtClean="0"/>
              <a:t>单击此处编辑母版文本样式</a:t>
            </a:r>
            <a:endParaRPr lang="zh-CN" altLang="en-US" strike="noStrike" noProof="1" smtClean="0"/>
          </a:p>
          <a:p>
            <a:pPr lvl="1" fontAlgn="ctr"/>
            <a:r>
              <a:rPr lang="zh-CN" altLang="en-US" strike="noStrike" noProof="1" smtClean="0"/>
              <a:t>第二级</a:t>
            </a:r>
            <a:endParaRPr lang="zh-CN" altLang="en-US" strike="noStrike" noProof="1" smtClean="0"/>
          </a:p>
          <a:p>
            <a:pPr lvl="2" fontAlgn="ctr"/>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8" name="页脚占位符 7"/>
          <p:cNvSpPr>
            <a:spLocks noGrp="1"/>
          </p:cNvSpPr>
          <p:nvPr>
            <p:ph type="ftr" sz="quarter" idx="11"/>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9" name="灯片编号占位符 8"/>
          <p:cNvSpPr>
            <a:spLocks noGrp="1"/>
          </p:cNvSpPr>
          <p:nvPr>
            <p:ph type="sldNum" sz="quarter" idx="12"/>
          </p:nvPr>
        </p:nvSpPr>
        <p:spPr/>
        <p:txBody>
          <a:bodyPr/>
          <a:p>
            <a:pPr lvl="0" fontAlgn="base">
              <a:spcBef>
                <a:spcPct val="50000"/>
              </a:spcBef>
            </a:pPr>
            <a:fld id="{9A0DB2DC-4C9A-4742-B13C-FB6460FD3503}" type="slidenum">
              <a:rPr lang="zh-CN" altLang="en-US" strike="noStrike" noProof="1" dirty="0">
                <a:latin typeface="Times New Roman" panose="02020603050405020304" pitchFamily="2" charset="0"/>
                <a:ea typeface="宋体" panose="02010600030101010101" pitchFamily="2" charset="-122"/>
                <a:cs typeface="+mn-cs"/>
              </a:rPr>
            </a:fld>
            <a:endParaRPr lang="zh-CN" altLang="en-US" strike="noStrike" noProof="1" dirty="0">
              <a:latin typeface="Times New Roman" panose="02020603050405020304" pitchFamily="2" charset="0"/>
              <a:ea typeface="宋体" panose="02010600030101010101" pitchFamily="2" charset="-122"/>
            </a:endParaRPr>
          </a:p>
        </p:txBody>
      </p:sp>
    </p:spTree>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ctr"/>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4" name="页脚占位符 3"/>
          <p:cNvSpPr>
            <a:spLocks noGrp="1"/>
          </p:cNvSpPr>
          <p:nvPr>
            <p:ph type="ftr" sz="quarter" idx="11"/>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5" name="灯片编号占位符 4"/>
          <p:cNvSpPr>
            <a:spLocks noGrp="1"/>
          </p:cNvSpPr>
          <p:nvPr>
            <p:ph type="sldNum" sz="quarter" idx="12"/>
          </p:nvPr>
        </p:nvSpPr>
        <p:spPr/>
        <p:txBody>
          <a:bodyPr/>
          <a:p>
            <a:pPr lvl="0" fontAlgn="base">
              <a:spcBef>
                <a:spcPct val="50000"/>
              </a:spcBef>
            </a:pPr>
            <a:fld id="{9A0DB2DC-4C9A-4742-B13C-FB6460FD3503}" type="slidenum">
              <a:rPr lang="zh-CN" altLang="en-US" strike="noStrike" noProof="1" dirty="0">
                <a:latin typeface="Times New Roman" panose="02020603050405020304" pitchFamily="2" charset="0"/>
                <a:ea typeface="宋体" panose="02010600030101010101" pitchFamily="2" charset="-122"/>
                <a:cs typeface="+mn-cs"/>
              </a:rPr>
            </a:fld>
            <a:endParaRPr lang="zh-CN" altLang="en-US" strike="noStrike" noProof="1" dirty="0">
              <a:latin typeface="Times New Roman" panose="02020603050405020304" pitchFamily="2" charset="0"/>
              <a:ea typeface="宋体" panose="02010600030101010101" pitchFamily="2" charset="-122"/>
            </a:endParaRPr>
          </a:p>
        </p:txBody>
      </p:sp>
    </p:spTree>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3" name="页脚占位符 2"/>
          <p:cNvSpPr>
            <a:spLocks noGrp="1"/>
          </p:cNvSpPr>
          <p:nvPr>
            <p:ph type="ftr" sz="quarter" idx="11"/>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4" name="灯片编号占位符 3"/>
          <p:cNvSpPr>
            <a:spLocks noGrp="1"/>
          </p:cNvSpPr>
          <p:nvPr>
            <p:ph type="sldNum" sz="quarter" idx="12"/>
          </p:nvPr>
        </p:nvSpPr>
        <p:spPr/>
        <p:txBody>
          <a:bodyPr/>
          <a:p>
            <a:pPr lvl="0" fontAlgn="base">
              <a:spcBef>
                <a:spcPct val="50000"/>
              </a:spcBef>
            </a:pPr>
            <a:fld id="{9A0DB2DC-4C9A-4742-B13C-FB6460FD3503}" type="slidenum">
              <a:rPr lang="zh-CN" altLang="en-US" strike="noStrike" noProof="1" dirty="0">
                <a:latin typeface="Times New Roman" panose="02020603050405020304" pitchFamily="2" charset="0"/>
                <a:ea typeface="宋体" panose="02010600030101010101" pitchFamily="2" charset="-122"/>
                <a:cs typeface="+mn-cs"/>
              </a:rPr>
            </a:fld>
            <a:endParaRPr lang="zh-CN" altLang="en-US" strike="noStrike" noProof="1" dirty="0">
              <a:latin typeface="Times New Roman" panose="02020603050405020304" pitchFamily="2" charset="0"/>
              <a:ea typeface="宋体" panose="02010600030101010101" pitchFamily="2" charset="-122"/>
            </a:endParaRPr>
          </a:p>
        </p:txBody>
      </p:sp>
    </p:spTree>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pPr fontAlgn="ctr"/>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ctr"/>
            <a:r>
              <a:rPr lang="zh-CN" altLang="en-US" strike="noStrike" noProof="1" smtClean="0"/>
              <a:t>单击此处编辑母版文本样式</a:t>
            </a:r>
            <a:endParaRPr lang="zh-CN" altLang="en-US" strike="noStrike" noProof="1" smtClean="0"/>
          </a:p>
          <a:p>
            <a:pPr lvl="1" fontAlgn="ctr"/>
            <a:r>
              <a:rPr lang="zh-CN" altLang="en-US" strike="noStrike" noProof="1" smtClean="0"/>
              <a:t>第二级</a:t>
            </a:r>
            <a:endParaRPr lang="zh-CN" altLang="en-US" strike="noStrike" noProof="1" smtClean="0"/>
          </a:p>
          <a:p>
            <a:pPr lvl="2" fontAlgn="ctr"/>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ctr"/>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6" name="页脚占位符 5"/>
          <p:cNvSpPr>
            <a:spLocks noGrp="1"/>
          </p:cNvSpPr>
          <p:nvPr>
            <p:ph type="ftr" sz="quarter" idx="11"/>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7" name="灯片编号占位符 6"/>
          <p:cNvSpPr>
            <a:spLocks noGrp="1"/>
          </p:cNvSpPr>
          <p:nvPr>
            <p:ph type="sldNum" sz="quarter" idx="12"/>
          </p:nvPr>
        </p:nvSpPr>
        <p:spPr/>
        <p:txBody>
          <a:bodyPr/>
          <a:p>
            <a:pPr lvl="0" fontAlgn="base">
              <a:spcBef>
                <a:spcPct val="50000"/>
              </a:spcBef>
            </a:pPr>
            <a:fld id="{9A0DB2DC-4C9A-4742-B13C-FB6460FD3503}" type="slidenum">
              <a:rPr lang="zh-CN" altLang="en-US" strike="noStrike" noProof="1" dirty="0">
                <a:latin typeface="Times New Roman" panose="02020603050405020304" pitchFamily="2" charset="0"/>
                <a:ea typeface="宋体" panose="02010600030101010101" pitchFamily="2" charset="-122"/>
                <a:cs typeface="+mn-cs"/>
              </a:rPr>
            </a:fld>
            <a:endParaRPr lang="zh-CN" altLang="en-US" strike="noStrike" noProof="1" dirty="0">
              <a:latin typeface="Times New Roman" panose="02020603050405020304" pitchFamily="2" charset="0"/>
              <a:ea typeface="宋体" panose="02010600030101010101" pitchFamily="2" charset="-122"/>
            </a:endParaRPr>
          </a:p>
        </p:txBody>
      </p:sp>
    </p:spTree>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pPr fontAlgn="ctr"/>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ctr"/>
            <a:endParaRPr lang="zh-CN" altLang="en-US" strike="noStrike"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ctr"/>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6" name="页脚占位符 5"/>
          <p:cNvSpPr>
            <a:spLocks noGrp="1"/>
          </p:cNvSpPr>
          <p:nvPr>
            <p:ph type="ftr" sz="quarter" idx="11"/>
          </p:nvPr>
        </p:nvSpPr>
        <p:spPr/>
        <p:txBody>
          <a:bodyPr/>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7" name="灯片编号占位符 6"/>
          <p:cNvSpPr>
            <a:spLocks noGrp="1"/>
          </p:cNvSpPr>
          <p:nvPr>
            <p:ph type="sldNum" sz="quarter" idx="12"/>
          </p:nvPr>
        </p:nvSpPr>
        <p:spPr/>
        <p:txBody>
          <a:bodyPr/>
          <a:p>
            <a:pPr lvl="0" fontAlgn="base">
              <a:spcBef>
                <a:spcPct val="50000"/>
              </a:spcBef>
            </a:pPr>
            <a:fld id="{9A0DB2DC-4C9A-4742-B13C-FB6460FD3503}" type="slidenum">
              <a:rPr lang="zh-CN" altLang="en-US" strike="noStrike" noProof="1" dirty="0">
                <a:latin typeface="Times New Roman" panose="02020603050405020304" pitchFamily="2" charset="0"/>
                <a:ea typeface="宋体" panose="02010600030101010101" pitchFamily="2" charset="-122"/>
                <a:cs typeface="+mn-cs"/>
              </a:rPr>
            </a:fld>
            <a:endParaRPr lang="zh-CN" altLang="en-US" strike="noStrike" noProof="1" dirty="0">
              <a:latin typeface="Times New Roman" panose="02020603050405020304" pitchFamily="2" charset="0"/>
              <a:ea typeface="宋体" panose="02010600030101010101" pitchFamily="2" charset="-122"/>
            </a:endParaRPr>
          </a:p>
        </p:txBody>
      </p:sp>
    </p:spTree>
  </p:cSld>
  <p:clrMapOvr>
    <a:masterClrMapping/>
  </p:clrMapOvr>
  <p:transition>
    <p:random/>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1025"/>
          <p:cNvGrpSpPr/>
          <p:nvPr/>
        </p:nvGrpSpPr>
        <p:grpSpPr>
          <a:xfrm>
            <a:off x="914400" y="117475"/>
            <a:ext cx="11276013" cy="6738938"/>
            <a:chOff x="0" y="0"/>
            <a:chExt cx="5327" cy="4245"/>
          </a:xfrm>
        </p:grpSpPr>
        <p:sp>
          <p:nvSpPr>
            <p:cNvPr id="1027" name="矩形 3074"/>
            <p:cNvSpPr/>
            <p:nvPr/>
          </p:nvSpPr>
          <p:spPr>
            <a:xfrm>
              <a:off x="0" y="4102"/>
              <a:ext cx="2208" cy="143"/>
            </a:xfrm>
            <a:prstGeom prst="rect">
              <a:avLst/>
            </a:prstGeom>
            <a:solidFill>
              <a:schemeClr val="hlink"/>
            </a:solidFill>
            <a:ln w="9525">
              <a:noFill/>
            </a:ln>
          </p:spPr>
          <p:txBody>
            <a:bodyPr anchor="t" anchorCtr="0"/>
            <a:p>
              <a:pPr lvl="0"/>
              <a:endParaRPr lang="zh-CN" altLang="en-US" sz="2400" dirty="0">
                <a:latin typeface="Times New Roman" panose="02020603050405020304" pitchFamily="2" charset="0"/>
                <a:ea typeface="宋体" panose="02010600030101010101" pitchFamily="2" charset="-122"/>
              </a:endParaRPr>
            </a:p>
          </p:txBody>
        </p:sp>
        <p:grpSp>
          <p:nvGrpSpPr>
            <p:cNvPr id="1028" name="组合 1027"/>
            <p:cNvGrpSpPr/>
            <p:nvPr/>
          </p:nvGrpSpPr>
          <p:grpSpPr>
            <a:xfrm>
              <a:off x="2427" y="4176"/>
              <a:ext cx="2729" cy="41"/>
              <a:chOff x="0" y="0"/>
              <a:chExt cx="2729" cy="41"/>
            </a:xfrm>
          </p:grpSpPr>
          <p:sp>
            <p:nvSpPr>
              <p:cNvPr id="1029" name="椭圆 3076"/>
              <p:cNvSpPr/>
              <p:nvPr/>
            </p:nvSpPr>
            <p:spPr>
              <a:xfrm>
                <a:off x="0" y="0"/>
                <a:ext cx="42" cy="41"/>
              </a:xfrm>
              <a:prstGeom prst="ellipse">
                <a:avLst/>
              </a:prstGeom>
              <a:solidFill>
                <a:schemeClr val="tx2"/>
              </a:solidFill>
              <a:ln w="9525">
                <a:noFill/>
              </a:ln>
            </p:spPr>
            <p:txBody>
              <a:bodyPr anchor="t" anchorCtr="0"/>
              <a:p>
                <a:pPr lvl="0"/>
                <a:endParaRPr lang="zh-CN" altLang="en-US" sz="2400" dirty="0">
                  <a:latin typeface="Times New Roman" panose="02020603050405020304" pitchFamily="2" charset="0"/>
                  <a:ea typeface="宋体" panose="02010600030101010101" pitchFamily="2" charset="-122"/>
                </a:endParaRPr>
              </a:p>
            </p:txBody>
          </p:sp>
          <p:sp>
            <p:nvSpPr>
              <p:cNvPr id="1030" name="椭圆 3077"/>
              <p:cNvSpPr/>
              <p:nvPr/>
            </p:nvSpPr>
            <p:spPr>
              <a:xfrm>
                <a:off x="384" y="0"/>
                <a:ext cx="42" cy="41"/>
              </a:xfrm>
              <a:prstGeom prst="ellipse">
                <a:avLst/>
              </a:prstGeom>
              <a:solidFill>
                <a:schemeClr val="tx2"/>
              </a:solidFill>
              <a:ln w="9525">
                <a:noFill/>
              </a:ln>
            </p:spPr>
            <p:txBody>
              <a:bodyPr anchor="t" anchorCtr="0"/>
              <a:p>
                <a:pPr lvl="0"/>
                <a:endParaRPr lang="zh-CN" altLang="en-US" sz="2400" dirty="0">
                  <a:latin typeface="Times New Roman" panose="02020603050405020304" pitchFamily="2" charset="0"/>
                  <a:ea typeface="宋体" panose="02010600030101010101" pitchFamily="2" charset="-122"/>
                </a:endParaRPr>
              </a:p>
            </p:txBody>
          </p:sp>
          <p:sp>
            <p:nvSpPr>
              <p:cNvPr id="1031" name="椭圆 3078"/>
              <p:cNvSpPr/>
              <p:nvPr/>
            </p:nvSpPr>
            <p:spPr>
              <a:xfrm>
                <a:off x="768" y="0"/>
                <a:ext cx="41" cy="41"/>
              </a:xfrm>
              <a:prstGeom prst="ellipse">
                <a:avLst/>
              </a:prstGeom>
              <a:solidFill>
                <a:schemeClr val="tx2"/>
              </a:solidFill>
              <a:ln w="9525">
                <a:noFill/>
              </a:ln>
            </p:spPr>
            <p:txBody>
              <a:bodyPr anchor="t" anchorCtr="0"/>
              <a:p>
                <a:pPr lvl="0"/>
                <a:endParaRPr lang="zh-CN" altLang="en-US" sz="2400" dirty="0">
                  <a:latin typeface="Times New Roman" panose="02020603050405020304" pitchFamily="2" charset="0"/>
                  <a:ea typeface="宋体" panose="02010600030101010101" pitchFamily="2" charset="-122"/>
                </a:endParaRPr>
              </a:p>
            </p:txBody>
          </p:sp>
          <p:sp>
            <p:nvSpPr>
              <p:cNvPr id="1032" name="椭圆 3079"/>
              <p:cNvSpPr/>
              <p:nvPr/>
            </p:nvSpPr>
            <p:spPr>
              <a:xfrm>
                <a:off x="1152" y="0"/>
                <a:ext cx="41" cy="41"/>
              </a:xfrm>
              <a:prstGeom prst="ellipse">
                <a:avLst/>
              </a:prstGeom>
              <a:solidFill>
                <a:schemeClr val="tx2"/>
              </a:solidFill>
              <a:ln w="9525">
                <a:noFill/>
              </a:ln>
            </p:spPr>
            <p:txBody>
              <a:bodyPr anchor="t" anchorCtr="0"/>
              <a:p>
                <a:pPr lvl="0"/>
                <a:endParaRPr lang="zh-CN" altLang="en-US" sz="2400" dirty="0">
                  <a:latin typeface="Times New Roman" panose="02020603050405020304" pitchFamily="2" charset="0"/>
                  <a:ea typeface="宋体" panose="02010600030101010101" pitchFamily="2" charset="-122"/>
                </a:endParaRPr>
              </a:p>
            </p:txBody>
          </p:sp>
          <p:sp>
            <p:nvSpPr>
              <p:cNvPr id="1033" name="椭圆 3080"/>
              <p:cNvSpPr/>
              <p:nvPr/>
            </p:nvSpPr>
            <p:spPr>
              <a:xfrm>
                <a:off x="1536" y="0"/>
                <a:ext cx="42" cy="41"/>
              </a:xfrm>
              <a:prstGeom prst="ellipse">
                <a:avLst/>
              </a:prstGeom>
              <a:solidFill>
                <a:schemeClr val="tx2"/>
              </a:solidFill>
              <a:ln w="9525">
                <a:noFill/>
              </a:ln>
            </p:spPr>
            <p:txBody>
              <a:bodyPr anchor="t" anchorCtr="0"/>
              <a:p>
                <a:pPr lvl="0"/>
                <a:endParaRPr lang="zh-CN" altLang="en-US" sz="2400" dirty="0">
                  <a:latin typeface="Times New Roman" panose="02020603050405020304" pitchFamily="2" charset="0"/>
                  <a:ea typeface="宋体" panose="02010600030101010101" pitchFamily="2" charset="-122"/>
                </a:endParaRPr>
              </a:p>
            </p:txBody>
          </p:sp>
          <p:sp>
            <p:nvSpPr>
              <p:cNvPr id="1034" name="椭圆 3081"/>
              <p:cNvSpPr/>
              <p:nvPr/>
            </p:nvSpPr>
            <p:spPr>
              <a:xfrm>
                <a:off x="1920" y="0"/>
                <a:ext cx="42" cy="41"/>
              </a:xfrm>
              <a:prstGeom prst="ellipse">
                <a:avLst/>
              </a:prstGeom>
              <a:solidFill>
                <a:schemeClr val="tx2"/>
              </a:solidFill>
              <a:ln w="9525">
                <a:noFill/>
              </a:ln>
            </p:spPr>
            <p:txBody>
              <a:bodyPr anchor="t" anchorCtr="0"/>
              <a:p>
                <a:pPr lvl="0"/>
                <a:endParaRPr lang="zh-CN" altLang="en-US" sz="2400" dirty="0">
                  <a:latin typeface="Times New Roman" panose="02020603050405020304" pitchFamily="2" charset="0"/>
                  <a:ea typeface="宋体" panose="02010600030101010101" pitchFamily="2" charset="-122"/>
                </a:endParaRPr>
              </a:p>
            </p:txBody>
          </p:sp>
          <p:sp>
            <p:nvSpPr>
              <p:cNvPr id="1035" name="椭圆 3082"/>
              <p:cNvSpPr/>
              <p:nvPr/>
            </p:nvSpPr>
            <p:spPr>
              <a:xfrm>
                <a:off x="2304" y="0"/>
                <a:ext cx="42" cy="41"/>
              </a:xfrm>
              <a:prstGeom prst="ellipse">
                <a:avLst/>
              </a:prstGeom>
              <a:solidFill>
                <a:schemeClr val="tx2"/>
              </a:solidFill>
              <a:ln w="9525">
                <a:noFill/>
              </a:ln>
            </p:spPr>
            <p:txBody>
              <a:bodyPr anchor="t" anchorCtr="0"/>
              <a:p>
                <a:pPr lvl="0"/>
                <a:endParaRPr lang="zh-CN" altLang="en-US" sz="2400" dirty="0">
                  <a:latin typeface="Times New Roman" panose="02020603050405020304" pitchFamily="2" charset="0"/>
                  <a:ea typeface="宋体" panose="02010600030101010101" pitchFamily="2" charset="-122"/>
                </a:endParaRPr>
              </a:p>
            </p:txBody>
          </p:sp>
          <p:sp>
            <p:nvSpPr>
              <p:cNvPr id="1036" name="椭圆 3083"/>
              <p:cNvSpPr/>
              <p:nvPr/>
            </p:nvSpPr>
            <p:spPr>
              <a:xfrm>
                <a:off x="2688" y="0"/>
                <a:ext cx="41" cy="41"/>
              </a:xfrm>
              <a:prstGeom prst="ellipse">
                <a:avLst/>
              </a:prstGeom>
              <a:solidFill>
                <a:schemeClr val="tx2"/>
              </a:solidFill>
              <a:ln w="9525">
                <a:noFill/>
              </a:ln>
            </p:spPr>
            <p:txBody>
              <a:bodyPr anchor="t" anchorCtr="0"/>
              <a:p>
                <a:pPr lvl="0"/>
                <a:endParaRPr lang="zh-CN" altLang="en-US" sz="2400" dirty="0">
                  <a:latin typeface="Times New Roman" panose="02020603050405020304" pitchFamily="2" charset="0"/>
                  <a:ea typeface="宋体" panose="02010600030101010101" pitchFamily="2" charset="-122"/>
                </a:endParaRPr>
              </a:p>
            </p:txBody>
          </p:sp>
        </p:grpSp>
        <p:sp>
          <p:nvSpPr>
            <p:cNvPr id="1037" name="矩形 3084"/>
            <p:cNvSpPr/>
            <p:nvPr/>
          </p:nvSpPr>
          <p:spPr>
            <a:xfrm>
              <a:off x="48" y="406"/>
              <a:ext cx="5279" cy="480"/>
            </a:xfrm>
            <a:prstGeom prst="rect">
              <a:avLst/>
            </a:prstGeom>
            <a:solidFill>
              <a:schemeClr val="hlink"/>
            </a:solidFill>
            <a:ln w="9525">
              <a:noFill/>
            </a:ln>
          </p:spPr>
          <p:txBody>
            <a:bodyPr anchor="t" anchorCtr="0"/>
            <a:p>
              <a:pPr lvl="0"/>
              <a:endParaRPr lang="zh-CN" altLang="en-US" sz="2400" dirty="0">
                <a:latin typeface="Times New Roman" panose="02020603050405020304" pitchFamily="2" charset="0"/>
                <a:ea typeface="宋体" panose="02010600030101010101" pitchFamily="2" charset="-122"/>
              </a:endParaRPr>
            </a:p>
          </p:txBody>
        </p:sp>
        <p:sp>
          <p:nvSpPr>
            <p:cNvPr id="1038" name="椭圆 3085"/>
            <p:cNvSpPr/>
            <p:nvPr/>
          </p:nvSpPr>
          <p:spPr>
            <a:xfrm>
              <a:off x="75" y="0"/>
              <a:ext cx="42" cy="42"/>
            </a:xfrm>
            <a:prstGeom prst="ellipse">
              <a:avLst/>
            </a:prstGeom>
            <a:solidFill>
              <a:schemeClr val="tx2"/>
            </a:solidFill>
            <a:ln w="9525">
              <a:noFill/>
            </a:ln>
          </p:spPr>
          <p:txBody>
            <a:bodyPr anchor="t" anchorCtr="0"/>
            <a:p>
              <a:pPr lvl="0"/>
              <a:endParaRPr lang="zh-CN" altLang="en-US" sz="2400" dirty="0">
                <a:latin typeface="Times New Roman" panose="02020603050405020304" pitchFamily="2" charset="0"/>
                <a:ea typeface="宋体" panose="02010600030101010101" pitchFamily="2" charset="-122"/>
              </a:endParaRPr>
            </a:p>
          </p:txBody>
        </p:sp>
        <p:sp>
          <p:nvSpPr>
            <p:cNvPr id="1039" name="椭圆 3086"/>
            <p:cNvSpPr/>
            <p:nvPr/>
          </p:nvSpPr>
          <p:spPr>
            <a:xfrm>
              <a:off x="75" y="145"/>
              <a:ext cx="42" cy="41"/>
            </a:xfrm>
            <a:prstGeom prst="ellipse">
              <a:avLst/>
            </a:prstGeom>
            <a:solidFill>
              <a:schemeClr val="tx2"/>
            </a:solidFill>
            <a:ln w="9525">
              <a:noFill/>
            </a:ln>
          </p:spPr>
          <p:txBody>
            <a:bodyPr anchor="t" anchorCtr="0"/>
            <a:p>
              <a:pPr lvl="0"/>
              <a:endParaRPr lang="zh-CN" altLang="en-US" sz="2400" dirty="0">
                <a:latin typeface="Times New Roman" panose="02020603050405020304" pitchFamily="2" charset="0"/>
                <a:ea typeface="宋体" panose="02010600030101010101" pitchFamily="2" charset="-122"/>
              </a:endParaRPr>
            </a:p>
          </p:txBody>
        </p:sp>
        <p:sp>
          <p:nvSpPr>
            <p:cNvPr id="1040" name="椭圆 3087"/>
            <p:cNvSpPr/>
            <p:nvPr/>
          </p:nvSpPr>
          <p:spPr>
            <a:xfrm>
              <a:off x="75" y="288"/>
              <a:ext cx="42" cy="41"/>
            </a:xfrm>
            <a:prstGeom prst="ellipse">
              <a:avLst/>
            </a:prstGeom>
            <a:solidFill>
              <a:schemeClr val="tx2"/>
            </a:solidFill>
            <a:ln w="9525">
              <a:noFill/>
            </a:ln>
          </p:spPr>
          <p:txBody>
            <a:bodyPr anchor="t" anchorCtr="0"/>
            <a:p>
              <a:pPr lvl="0"/>
              <a:endParaRPr lang="zh-CN" altLang="en-US" sz="2400" dirty="0">
                <a:latin typeface="Times New Roman" panose="02020603050405020304" pitchFamily="2" charset="0"/>
                <a:ea typeface="宋体" panose="02010600030101010101" pitchFamily="2" charset="-122"/>
              </a:endParaRPr>
            </a:p>
          </p:txBody>
        </p:sp>
      </p:grpSp>
      <p:sp>
        <p:nvSpPr>
          <p:cNvPr id="1041" name="标题 3088"/>
          <p:cNvSpPr>
            <a:spLocks noGrp="1"/>
          </p:cNvSpPr>
          <p:nvPr>
            <p:ph type="title"/>
          </p:nvPr>
        </p:nvSpPr>
        <p:spPr>
          <a:xfrm>
            <a:off x="914400" y="609600"/>
            <a:ext cx="10363200" cy="1143000"/>
          </a:xfrm>
          <a:prstGeom prst="rect">
            <a:avLst/>
          </a:prstGeom>
          <a:noFill/>
          <a:ln w="9525">
            <a:noFill/>
          </a:ln>
        </p:spPr>
        <p:txBody>
          <a:bodyPr lIns="92075" tIns="46038" rIns="92075" bIns="46038" anchor="ctr" anchorCtr="0"/>
          <a:p>
            <a:pPr lvl="0"/>
            <a:r>
              <a:rPr lang="zh-CN" altLang="en-US"/>
              <a:t>单击此处编辑母版标题样式</a:t>
            </a:r>
            <a:endParaRPr lang="zh-CN" altLang="en-US"/>
          </a:p>
        </p:txBody>
      </p:sp>
      <p:sp>
        <p:nvSpPr>
          <p:cNvPr id="1042" name="文本占位符 3089"/>
          <p:cNvSpPr>
            <a:spLocks noGrp="1"/>
          </p:cNvSpPr>
          <p:nvPr>
            <p:ph type="body"/>
          </p:nvPr>
        </p:nvSpPr>
        <p:spPr>
          <a:xfrm>
            <a:off x="914400" y="1981200"/>
            <a:ext cx="10363200" cy="4114800"/>
          </a:xfrm>
          <a:prstGeom prst="rect">
            <a:avLst/>
          </a:prstGeom>
          <a:noFill/>
          <a:ln w="9525">
            <a:noFill/>
          </a:ln>
        </p:spPr>
        <p:txBody>
          <a:bodyPr lIns="92075" tIns="46038" rIns="92075" bIns="46038" anchor="t" anchorCtr="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3" name="日期占位符 3090"/>
          <p:cNvSpPr>
            <a:spLocks noGrp="1"/>
          </p:cNvSpPr>
          <p:nvPr>
            <p:ph type="dt" sz="half"/>
          </p:nvPr>
        </p:nvSpPr>
        <p:spPr>
          <a:xfrm>
            <a:off x="914400" y="6248400"/>
            <a:ext cx="2540000" cy="457200"/>
          </a:xfrm>
          <a:prstGeom prst="rect">
            <a:avLst/>
          </a:prstGeom>
          <a:noFill/>
          <a:ln w="9525">
            <a:noFill/>
          </a:ln>
        </p:spPr>
        <p:txBody>
          <a:bodyPr anchor="t"/>
          <a:lstStyle>
            <a:lvl1pPr indent="0">
              <a:defRPr sz="1400"/>
            </a:lvl1pPr>
          </a:lstStyle>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1044" name="页脚占位符 3091"/>
          <p:cNvSpPr>
            <a:spLocks noGrp="1"/>
          </p:cNvSpPr>
          <p:nvPr>
            <p:ph type="ftr" sz="quarter"/>
          </p:nvPr>
        </p:nvSpPr>
        <p:spPr>
          <a:xfrm>
            <a:off x="4165600" y="6248400"/>
            <a:ext cx="3860800" cy="457200"/>
          </a:xfrm>
          <a:prstGeom prst="rect">
            <a:avLst/>
          </a:prstGeom>
          <a:noFill/>
          <a:ln w="9525">
            <a:noFill/>
          </a:ln>
        </p:spPr>
        <p:txBody>
          <a:bodyPr anchor="t"/>
          <a:lstStyle>
            <a:lvl1pPr indent="0" algn="ctr">
              <a:defRPr sz="1400"/>
            </a:lvl1pPr>
          </a:lstStyle>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1045" name="灯片编号占位符 3092"/>
          <p:cNvSpPr>
            <a:spLocks noGrp="1"/>
          </p:cNvSpPr>
          <p:nvPr>
            <p:ph type="sldNum" sz="quarter"/>
          </p:nvPr>
        </p:nvSpPr>
        <p:spPr>
          <a:xfrm>
            <a:off x="8737600" y="6248400"/>
            <a:ext cx="2540000" cy="457200"/>
          </a:xfrm>
          <a:prstGeom prst="rect">
            <a:avLst/>
          </a:prstGeom>
          <a:noFill/>
          <a:ln w="9525">
            <a:noFill/>
          </a:ln>
        </p:spPr>
        <p:txBody>
          <a:bodyPr vert="horz" wrap="square" anchor="t"/>
          <a:lstStyle>
            <a:lvl1pPr indent="0" algn="r">
              <a:defRPr sz="1400"/>
            </a:lvl1pPr>
          </a:lstStyle>
          <a:p>
            <a:pPr lvl="0" fontAlgn="base">
              <a:spcBef>
                <a:spcPct val="50000"/>
              </a:spcBef>
            </a:pPr>
            <a:fld id="{9A0DB2DC-4C9A-4742-B13C-FB6460FD3503}" type="slidenum">
              <a:rPr lang="zh-CN" altLang="en-US" strike="noStrike" noProof="1" dirty="0">
                <a:latin typeface="Times New Roman" panose="02020603050405020304" pitchFamily="2" charset="0"/>
                <a:ea typeface="宋体" panose="02010600030101010101" pitchFamily="2" charset="-122"/>
                <a:cs typeface="+mn-cs"/>
              </a:rPr>
            </a:fld>
            <a:endParaRPr lang="zh-CN" altLang="en-US" strike="noStrike" noProof="1" dirty="0">
              <a:latin typeface="Times New Roman" panose="02020603050405020304" pitchFamily="2"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random/>
  </p:transition>
  <p:hf sldNum="0" hdr="0" ftr="0" dt="0"/>
  <p:txStyles>
    <p:titleStyle>
      <a:lvl1pPr marL="0" lvl="0" indent="0" algn="ctr" defTabSz="914400" eaLnBrk="0" fontAlgn="ctr" latinLnBrk="1" hangingPunct="0">
        <a:lnSpc>
          <a:spcPct val="100000"/>
        </a:lnSpc>
        <a:spcBef>
          <a:spcPct val="0"/>
        </a:spcBef>
        <a:spcAft>
          <a:spcPct val="0"/>
        </a:spcAft>
        <a:buNone/>
        <a:defRPr sz="4400" b="1" u="none" kern="1200">
          <a:latin typeface="+mj-lt"/>
          <a:ea typeface="+mj-ea"/>
          <a:cs typeface="+mj-cs"/>
        </a:defRPr>
      </a:lvl1pPr>
    </p:titleStyle>
    <p:bodyStyle>
      <a:lvl1pPr marL="342900" lvl="0" indent="-342900" algn="l" defTabSz="914400" eaLnBrk="0" fontAlgn="ctr" latinLnBrk="1" hangingPunct="0">
        <a:lnSpc>
          <a:spcPct val="100000"/>
        </a:lnSpc>
        <a:spcBef>
          <a:spcPct val="20000"/>
        </a:spcBef>
        <a:spcAft>
          <a:spcPct val="0"/>
        </a:spcAft>
        <a:buChar char="•"/>
        <a:defRPr sz="3200" b="1" u="none" kern="1200">
          <a:latin typeface="+mn-lt"/>
          <a:ea typeface="+mn-ea"/>
          <a:cs typeface="+mn-cs"/>
        </a:defRPr>
      </a:lvl1pPr>
      <a:lvl2pPr marL="342900" lvl="1" indent="457200" algn="l" defTabSz="914400" eaLnBrk="0" fontAlgn="ctr" latinLnBrk="1" hangingPunct="0">
        <a:lnSpc>
          <a:spcPct val="100000"/>
        </a:lnSpc>
        <a:spcBef>
          <a:spcPct val="20000"/>
        </a:spcBef>
        <a:spcAft>
          <a:spcPct val="0"/>
        </a:spcAft>
        <a:buChar char="•"/>
        <a:defRPr sz="2000" b="1" u="none" kern="1200" baseline="0">
          <a:latin typeface="Arial" panose="020B0604020202020204" pitchFamily="34" charset="0"/>
          <a:ea typeface="Arial" panose="020B0604020202020204" pitchFamily="34" charset="0"/>
          <a:cs typeface="+mn-cs"/>
        </a:defRPr>
      </a:lvl2pPr>
      <a:lvl3pPr marL="163830" lvl="2" indent="750570" algn="l" defTabSz="914400" eaLnBrk="0" fontAlgn="ctr" latinLnBrk="1" hangingPunct="0">
        <a:lnSpc>
          <a:spcPct val="100000"/>
        </a:lnSpc>
        <a:spcBef>
          <a:spcPct val="20000"/>
        </a:spcBef>
        <a:spcAft>
          <a:spcPct val="0"/>
        </a:spcAft>
        <a:buChar char="•"/>
        <a:defRPr sz="25600" b="0" u="none" kern="1200" baseline="0">
          <a:latin typeface="Arial" panose="020B0604020202020204" pitchFamily="34" charset="0"/>
          <a:ea typeface="Arial" panose="020B0604020202020204" pitchFamily="34" charset="0"/>
          <a:cs typeface="+mn-cs"/>
        </a:defRPr>
      </a:lvl3pPr>
      <a:lvl4pPr marL="1143000" lvl="3" indent="228600" algn="l" defTabSz="914400" eaLnBrk="0" fontAlgn="base" latinLnBrk="1" hangingPunct="0">
        <a:lnSpc>
          <a:spcPct val="100000"/>
        </a:lnSpc>
        <a:spcBef>
          <a:spcPct val="20000"/>
        </a:spcBef>
        <a:spcAft>
          <a:spcPct val="0"/>
        </a:spcAft>
        <a:buChar char="•"/>
        <a:defRPr sz="2400" b="0" u="none" kern="1200" baseline="0">
          <a:solidFill>
            <a:schemeClr val="tx1"/>
          </a:solidFill>
          <a:latin typeface="Times New Roman" panose="02020603050405020304" pitchFamily="2" charset="0"/>
          <a:ea typeface="宋体" panose="02010600030101010101" pitchFamily="2" charset="-122"/>
          <a:cs typeface="+mn-cs"/>
        </a:defRPr>
      </a:lvl4pPr>
      <a:lvl5pPr marL="1600200" lvl="4" indent="228600" algn="l" defTabSz="914400" eaLnBrk="0" fontAlgn="base" latinLnBrk="1" hangingPunct="0">
        <a:lnSpc>
          <a:spcPct val="100000"/>
        </a:lnSpc>
        <a:spcBef>
          <a:spcPct val="20000"/>
        </a:spcBef>
        <a:spcAft>
          <a:spcPct val="0"/>
        </a:spcAft>
        <a:buChar char="–"/>
        <a:defRPr sz="2000" b="0" u="none" kern="1200" baseline="0">
          <a:solidFill>
            <a:schemeClr val="tx1"/>
          </a:solidFill>
          <a:latin typeface="Times New Roman" panose="02020603050405020304" pitchFamily="2" charset="0"/>
          <a:ea typeface="宋体" panose="02010600030101010101" pitchFamily="2" charset="-122"/>
          <a:cs typeface="+mn-cs"/>
        </a:defRPr>
      </a:lvl5pPr>
      <a:lvl6pPr marL="2514600" lvl="5" indent="-228600" algn="l" defTabSz="914400" eaLnBrk="0" fontAlgn="base" latinLnBrk="1" hangingPunct="0">
        <a:lnSpc>
          <a:spcPct val="100000"/>
        </a:lnSpc>
        <a:spcBef>
          <a:spcPct val="20000"/>
        </a:spcBef>
        <a:spcAft>
          <a:spcPct val="0"/>
        </a:spcAft>
        <a:buChar char="–"/>
        <a:defRPr sz="2000" b="0" u="none" kern="1200" baseline="0">
          <a:solidFill>
            <a:schemeClr val="tx1"/>
          </a:solidFill>
          <a:latin typeface="Times New Roman" panose="02020603050405020304" pitchFamily="2" charset="0"/>
          <a:ea typeface="宋体" panose="02010600030101010101" pitchFamily="2" charset="-122"/>
          <a:cs typeface="+mn-cs"/>
        </a:defRPr>
      </a:lvl6pPr>
      <a:lvl7pPr marL="2971800" lvl="6" indent="-228600" algn="l" defTabSz="914400" eaLnBrk="0" fontAlgn="base" latinLnBrk="1" hangingPunct="0">
        <a:lnSpc>
          <a:spcPct val="100000"/>
        </a:lnSpc>
        <a:spcBef>
          <a:spcPct val="20000"/>
        </a:spcBef>
        <a:spcAft>
          <a:spcPct val="0"/>
        </a:spcAft>
        <a:buChar char="–"/>
        <a:defRPr sz="2000" b="0" u="none" kern="1200" baseline="0">
          <a:solidFill>
            <a:schemeClr val="tx1"/>
          </a:solidFill>
          <a:latin typeface="Times New Roman" panose="02020603050405020304" pitchFamily="2" charset="0"/>
          <a:ea typeface="宋体" panose="02010600030101010101" pitchFamily="2" charset="-122"/>
          <a:cs typeface="+mn-cs"/>
        </a:defRPr>
      </a:lvl7pPr>
      <a:lvl8pPr marL="3429000" lvl="7" indent="-228600" algn="l" defTabSz="914400" eaLnBrk="0" fontAlgn="base" latinLnBrk="1" hangingPunct="0">
        <a:lnSpc>
          <a:spcPct val="100000"/>
        </a:lnSpc>
        <a:spcBef>
          <a:spcPct val="20000"/>
        </a:spcBef>
        <a:spcAft>
          <a:spcPct val="0"/>
        </a:spcAft>
        <a:buChar char="–"/>
        <a:defRPr sz="2000" b="0" u="none" kern="1200" baseline="0">
          <a:solidFill>
            <a:schemeClr val="tx1"/>
          </a:solidFill>
          <a:latin typeface="Times New Roman" panose="02020603050405020304" pitchFamily="2" charset="0"/>
          <a:ea typeface="宋体" panose="02010600030101010101" pitchFamily="2" charset="-122"/>
          <a:cs typeface="+mn-cs"/>
        </a:defRPr>
      </a:lvl8pPr>
      <a:lvl9pPr marL="3886200" lvl="8" indent="-228600" algn="l" defTabSz="914400" eaLnBrk="0" fontAlgn="base" latinLnBrk="1" hangingPunct="0">
        <a:lnSpc>
          <a:spcPct val="100000"/>
        </a:lnSpc>
        <a:spcBef>
          <a:spcPct val="20000"/>
        </a:spcBef>
        <a:spcAft>
          <a:spcPct val="0"/>
        </a:spcAft>
        <a:buChar char="–"/>
        <a:defRPr sz="2000" b="0" u="none" kern="1200" baseline="0">
          <a:solidFill>
            <a:schemeClr val="tx1"/>
          </a:solidFill>
          <a:latin typeface="Times New Roman" panose="02020603050405020304" pitchFamily="2" charset="0"/>
          <a:ea typeface="宋体" panose="02010600030101010101" pitchFamily="2" charset="-122"/>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2050" name="组合 2049"/>
          <p:cNvGrpSpPr/>
          <p:nvPr/>
        </p:nvGrpSpPr>
        <p:grpSpPr>
          <a:xfrm>
            <a:off x="0" y="117475"/>
            <a:ext cx="12190413" cy="6738938"/>
            <a:chOff x="0" y="0"/>
            <a:chExt cx="5759" cy="4245"/>
          </a:xfrm>
        </p:grpSpPr>
        <p:sp>
          <p:nvSpPr>
            <p:cNvPr id="2051" name="矩形 4098"/>
            <p:cNvSpPr/>
            <p:nvPr/>
          </p:nvSpPr>
          <p:spPr>
            <a:xfrm>
              <a:off x="432" y="4039"/>
              <a:ext cx="2208" cy="206"/>
            </a:xfrm>
            <a:prstGeom prst="rect">
              <a:avLst/>
            </a:prstGeom>
            <a:solidFill>
              <a:schemeClr val="hlink"/>
            </a:solidFill>
            <a:ln w="9525">
              <a:noFill/>
            </a:ln>
          </p:spPr>
          <p:txBody>
            <a:bodyPr anchor="t" anchorCtr="0"/>
            <a:p>
              <a:pPr lvl="0"/>
              <a:endParaRPr lang="zh-CN" altLang="en-US" sz="2400" dirty="0">
                <a:latin typeface="Times New Roman" panose="02020603050405020304" pitchFamily="2" charset="0"/>
                <a:ea typeface="宋体" panose="02010600030101010101" pitchFamily="2" charset="-122"/>
              </a:endParaRPr>
            </a:p>
          </p:txBody>
        </p:sp>
        <p:sp>
          <p:nvSpPr>
            <p:cNvPr id="2052" name="矩形 4099"/>
            <p:cNvSpPr/>
            <p:nvPr/>
          </p:nvSpPr>
          <p:spPr>
            <a:xfrm>
              <a:off x="432" y="1462"/>
              <a:ext cx="5327" cy="480"/>
            </a:xfrm>
            <a:prstGeom prst="rect">
              <a:avLst/>
            </a:prstGeom>
            <a:solidFill>
              <a:schemeClr val="hlink"/>
            </a:solidFill>
            <a:ln w="9525">
              <a:noFill/>
            </a:ln>
          </p:spPr>
          <p:txBody>
            <a:bodyPr anchor="t" anchorCtr="0"/>
            <a:p>
              <a:pPr lvl="0"/>
              <a:endParaRPr lang="zh-CN" altLang="en-US" sz="2400" dirty="0">
                <a:latin typeface="Times New Roman" panose="02020603050405020304" pitchFamily="2" charset="0"/>
                <a:ea typeface="宋体" panose="02010600030101010101" pitchFamily="2" charset="-122"/>
              </a:endParaRPr>
            </a:p>
          </p:txBody>
        </p:sp>
        <p:sp>
          <p:nvSpPr>
            <p:cNvPr id="2053" name="椭圆 4100"/>
            <p:cNvSpPr/>
            <p:nvPr/>
          </p:nvSpPr>
          <p:spPr>
            <a:xfrm>
              <a:off x="555" y="0"/>
              <a:ext cx="42" cy="42"/>
            </a:xfrm>
            <a:prstGeom prst="ellipse">
              <a:avLst/>
            </a:prstGeom>
            <a:solidFill>
              <a:schemeClr val="tx2"/>
            </a:solidFill>
            <a:ln w="9525">
              <a:noFill/>
            </a:ln>
          </p:spPr>
          <p:txBody>
            <a:bodyPr anchor="t" anchorCtr="0"/>
            <a:p>
              <a:pPr lvl="0"/>
              <a:endParaRPr lang="zh-CN" altLang="en-US" sz="2400" dirty="0">
                <a:latin typeface="Times New Roman" panose="02020603050405020304" pitchFamily="2" charset="0"/>
                <a:ea typeface="宋体" panose="02010600030101010101" pitchFamily="2" charset="-122"/>
              </a:endParaRPr>
            </a:p>
          </p:txBody>
        </p:sp>
        <p:sp>
          <p:nvSpPr>
            <p:cNvPr id="2054" name="椭圆 4101"/>
            <p:cNvSpPr/>
            <p:nvPr/>
          </p:nvSpPr>
          <p:spPr>
            <a:xfrm>
              <a:off x="555" y="145"/>
              <a:ext cx="42" cy="41"/>
            </a:xfrm>
            <a:prstGeom prst="ellipse">
              <a:avLst/>
            </a:prstGeom>
            <a:solidFill>
              <a:schemeClr val="tx2"/>
            </a:solidFill>
            <a:ln w="9525">
              <a:noFill/>
            </a:ln>
          </p:spPr>
          <p:txBody>
            <a:bodyPr anchor="t" anchorCtr="0"/>
            <a:p>
              <a:pPr lvl="0"/>
              <a:endParaRPr lang="zh-CN" altLang="en-US" sz="2400" dirty="0">
                <a:latin typeface="Times New Roman" panose="02020603050405020304" pitchFamily="2" charset="0"/>
                <a:ea typeface="宋体" panose="02010600030101010101" pitchFamily="2" charset="-122"/>
              </a:endParaRPr>
            </a:p>
          </p:txBody>
        </p:sp>
        <p:sp>
          <p:nvSpPr>
            <p:cNvPr id="2055" name="椭圆 4102"/>
            <p:cNvSpPr/>
            <p:nvPr/>
          </p:nvSpPr>
          <p:spPr>
            <a:xfrm>
              <a:off x="555" y="288"/>
              <a:ext cx="42" cy="41"/>
            </a:xfrm>
            <a:prstGeom prst="ellipse">
              <a:avLst/>
            </a:prstGeom>
            <a:solidFill>
              <a:schemeClr val="tx2"/>
            </a:solidFill>
            <a:ln w="9525">
              <a:noFill/>
            </a:ln>
          </p:spPr>
          <p:txBody>
            <a:bodyPr anchor="t" anchorCtr="0"/>
            <a:p>
              <a:pPr lvl="0"/>
              <a:endParaRPr lang="zh-CN" altLang="en-US" sz="2400" dirty="0">
                <a:latin typeface="Times New Roman" panose="02020603050405020304" pitchFamily="2" charset="0"/>
                <a:ea typeface="宋体" panose="02010600030101010101" pitchFamily="2" charset="-122"/>
              </a:endParaRPr>
            </a:p>
          </p:txBody>
        </p:sp>
        <p:sp>
          <p:nvSpPr>
            <p:cNvPr id="2056" name="椭圆 4103"/>
            <p:cNvSpPr/>
            <p:nvPr/>
          </p:nvSpPr>
          <p:spPr>
            <a:xfrm>
              <a:off x="555" y="577"/>
              <a:ext cx="42" cy="41"/>
            </a:xfrm>
            <a:prstGeom prst="ellipse">
              <a:avLst/>
            </a:prstGeom>
            <a:solidFill>
              <a:schemeClr val="tx2"/>
            </a:solidFill>
            <a:ln w="9525">
              <a:noFill/>
            </a:ln>
          </p:spPr>
          <p:txBody>
            <a:bodyPr anchor="t" anchorCtr="0"/>
            <a:p>
              <a:pPr lvl="0"/>
              <a:endParaRPr lang="zh-CN" altLang="en-US" sz="2400" dirty="0">
                <a:latin typeface="Times New Roman" panose="02020603050405020304" pitchFamily="2" charset="0"/>
                <a:ea typeface="宋体" panose="02010600030101010101" pitchFamily="2" charset="-122"/>
              </a:endParaRPr>
            </a:p>
          </p:txBody>
        </p:sp>
        <p:sp>
          <p:nvSpPr>
            <p:cNvPr id="2057" name="椭圆 4104"/>
            <p:cNvSpPr/>
            <p:nvPr/>
          </p:nvSpPr>
          <p:spPr>
            <a:xfrm>
              <a:off x="555" y="720"/>
              <a:ext cx="42" cy="42"/>
            </a:xfrm>
            <a:prstGeom prst="ellipse">
              <a:avLst/>
            </a:prstGeom>
            <a:solidFill>
              <a:schemeClr val="tx2"/>
            </a:solidFill>
            <a:ln w="9525">
              <a:noFill/>
            </a:ln>
          </p:spPr>
          <p:txBody>
            <a:bodyPr anchor="t" anchorCtr="0"/>
            <a:p>
              <a:pPr lvl="0"/>
              <a:endParaRPr lang="zh-CN" altLang="en-US" sz="2400" dirty="0">
                <a:latin typeface="Times New Roman" panose="02020603050405020304" pitchFamily="2" charset="0"/>
                <a:ea typeface="宋体" panose="02010600030101010101" pitchFamily="2" charset="-122"/>
              </a:endParaRPr>
            </a:p>
          </p:txBody>
        </p:sp>
        <p:sp>
          <p:nvSpPr>
            <p:cNvPr id="2058" name="椭圆 4105"/>
            <p:cNvSpPr/>
            <p:nvPr/>
          </p:nvSpPr>
          <p:spPr>
            <a:xfrm>
              <a:off x="555" y="865"/>
              <a:ext cx="42" cy="41"/>
            </a:xfrm>
            <a:prstGeom prst="ellipse">
              <a:avLst/>
            </a:prstGeom>
            <a:solidFill>
              <a:schemeClr val="tx2"/>
            </a:solidFill>
            <a:ln w="9525">
              <a:noFill/>
            </a:ln>
          </p:spPr>
          <p:txBody>
            <a:bodyPr anchor="t" anchorCtr="0"/>
            <a:p>
              <a:pPr lvl="0"/>
              <a:endParaRPr lang="zh-CN" altLang="en-US" sz="2400" dirty="0">
                <a:latin typeface="Times New Roman" panose="02020603050405020304" pitchFamily="2" charset="0"/>
                <a:ea typeface="宋体" panose="02010600030101010101" pitchFamily="2" charset="-122"/>
              </a:endParaRPr>
            </a:p>
          </p:txBody>
        </p:sp>
        <p:sp>
          <p:nvSpPr>
            <p:cNvPr id="2059" name="椭圆 4106"/>
            <p:cNvSpPr/>
            <p:nvPr/>
          </p:nvSpPr>
          <p:spPr>
            <a:xfrm>
              <a:off x="555" y="1008"/>
              <a:ext cx="42" cy="41"/>
            </a:xfrm>
            <a:prstGeom prst="ellipse">
              <a:avLst/>
            </a:prstGeom>
            <a:solidFill>
              <a:schemeClr val="tx2"/>
            </a:solidFill>
            <a:ln w="9525">
              <a:noFill/>
            </a:ln>
          </p:spPr>
          <p:txBody>
            <a:bodyPr anchor="t" anchorCtr="0"/>
            <a:p>
              <a:pPr lvl="0"/>
              <a:endParaRPr lang="zh-CN" altLang="en-US" sz="2400" dirty="0">
                <a:latin typeface="Times New Roman" panose="02020603050405020304" pitchFamily="2" charset="0"/>
                <a:ea typeface="宋体" panose="02010600030101010101" pitchFamily="2" charset="-122"/>
              </a:endParaRPr>
            </a:p>
          </p:txBody>
        </p:sp>
        <p:sp>
          <p:nvSpPr>
            <p:cNvPr id="2060" name="椭圆 4107"/>
            <p:cNvSpPr/>
            <p:nvPr/>
          </p:nvSpPr>
          <p:spPr>
            <a:xfrm>
              <a:off x="555" y="1153"/>
              <a:ext cx="42" cy="40"/>
            </a:xfrm>
            <a:prstGeom prst="ellipse">
              <a:avLst/>
            </a:prstGeom>
            <a:solidFill>
              <a:schemeClr val="tx2"/>
            </a:solidFill>
            <a:ln w="9525">
              <a:noFill/>
            </a:ln>
          </p:spPr>
          <p:txBody>
            <a:bodyPr anchor="t" anchorCtr="0"/>
            <a:p>
              <a:pPr lvl="0"/>
              <a:endParaRPr lang="zh-CN" altLang="en-US" sz="2400" dirty="0">
                <a:latin typeface="Times New Roman" panose="02020603050405020304" pitchFamily="2" charset="0"/>
                <a:ea typeface="宋体" panose="02010600030101010101" pitchFamily="2" charset="-122"/>
              </a:endParaRPr>
            </a:p>
          </p:txBody>
        </p:sp>
        <p:sp>
          <p:nvSpPr>
            <p:cNvPr id="2061" name="椭圆 4108"/>
            <p:cNvSpPr/>
            <p:nvPr/>
          </p:nvSpPr>
          <p:spPr>
            <a:xfrm>
              <a:off x="555" y="1297"/>
              <a:ext cx="42" cy="41"/>
            </a:xfrm>
            <a:prstGeom prst="ellipse">
              <a:avLst/>
            </a:prstGeom>
            <a:solidFill>
              <a:schemeClr val="tx2"/>
            </a:solidFill>
            <a:ln w="9525">
              <a:noFill/>
            </a:ln>
          </p:spPr>
          <p:txBody>
            <a:bodyPr anchor="t" anchorCtr="0"/>
            <a:p>
              <a:pPr lvl="0"/>
              <a:endParaRPr lang="zh-CN" altLang="en-US" sz="2400" dirty="0">
                <a:latin typeface="Times New Roman" panose="02020603050405020304" pitchFamily="2" charset="0"/>
                <a:ea typeface="宋体" panose="02010600030101010101" pitchFamily="2" charset="-122"/>
              </a:endParaRPr>
            </a:p>
          </p:txBody>
        </p:sp>
        <p:grpSp>
          <p:nvGrpSpPr>
            <p:cNvPr id="2062" name="组合 2061"/>
            <p:cNvGrpSpPr/>
            <p:nvPr/>
          </p:nvGrpSpPr>
          <p:grpSpPr>
            <a:xfrm>
              <a:off x="2859" y="4128"/>
              <a:ext cx="2729" cy="41"/>
              <a:chOff x="0" y="0"/>
              <a:chExt cx="2729" cy="41"/>
            </a:xfrm>
          </p:grpSpPr>
          <p:sp>
            <p:nvSpPr>
              <p:cNvPr id="2063" name="椭圆 4110"/>
              <p:cNvSpPr/>
              <p:nvPr/>
            </p:nvSpPr>
            <p:spPr>
              <a:xfrm>
                <a:off x="0" y="0"/>
                <a:ext cx="42" cy="41"/>
              </a:xfrm>
              <a:prstGeom prst="ellipse">
                <a:avLst/>
              </a:prstGeom>
              <a:solidFill>
                <a:schemeClr val="tx2"/>
              </a:solidFill>
              <a:ln w="9525">
                <a:noFill/>
              </a:ln>
            </p:spPr>
            <p:txBody>
              <a:bodyPr anchor="t" anchorCtr="0"/>
              <a:p>
                <a:pPr lvl="0"/>
                <a:endParaRPr lang="zh-CN" altLang="en-US" sz="2400" dirty="0">
                  <a:latin typeface="Times New Roman" panose="02020603050405020304" pitchFamily="2" charset="0"/>
                  <a:ea typeface="宋体" panose="02010600030101010101" pitchFamily="2" charset="-122"/>
                </a:endParaRPr>
              </a:p>
            </p:txBody>
          </p:sp>
          <p:sp>
            <p:nvSpPr>
              <p:cNvPr id="2064" name="椭圆 4111"/>
              <p:cNvSpPr/>
              <p:nvPr/>
            </p:nvSpPr>
            <p:spPr>
              <a:xfrm>
                <a:off x="384" y="0"/>
                <a:ext cx="42" cy="41"/>
              </a:xfrm>
              <a:prstGeom prst="ellipse">
                <a:avLst/>
              </a:prstGeom>
              <a:solidFill>
                <a:schemeClr val="tx2"/>
              </a:solidFill>
              <a:ln w="9525">
                <a:noFill/>
              </a:ln>
            </p:spPr>
            <p:txBody>
              <a:bodyPr anchor="t" anchorCtr="0"/>
              <a:p>
                <a:pPr lvl="0"/>
                <a:endParaRPr lang="zh-CN" altLang="en-US" sz="2400" dirty="0">
                  <a:latin typeface="Times New Roman" panose="02020603050405020304" pitchFamily="2" charset="0"/>
                  <a:ea typeface="宋体" panose="02010600030101010101" pitchFamily="2" charset="-122"/>
                </a:endParaRPr>
              </a:p>
            </p:txBody>
          </p:sp>
          <p:sp>
            <p:nvSpPr>
              <p:cNvPr id="2065" name="椭圆 4112"/>
              <p:cNvSpPr/>
              <p:nvPr/>
            </p:nvSpPr>
            <p:spPr>
              <a:xfrm>
                <a:off x="768" y="0"/>
                <a:ext cx="41" cy="41"/>
              </a:xfrm>
              <a:prstGeom prst="ellipse">
                <a:avLst/>
              </a:prstGeom>
              <a:solidFill>
                <a:schemeClr val="tx2"/>
              </a:solidFill>
              <a:ln w="9525">
                <a:noFill/>
              </a:ln>
            </p:spPr>
            <p:txBody>
              <a:bodyPr anchor="t" anchorCtr="0"/>
              <a:p>
                <a:pPr lvl="0"/>
                <a:endParaRPr lang="zh-CN" altLang="en-US" sz="2400" dirty="0">
                  <a:latin typeface="Times New Roman" panose="02020603050405020304" pitchFamily="2" charset="0"/>
                  <a:ea typeface="宋体" panose="02010600030101010101" pitchFamily="2" charset="-122"/>
                </a:endParaRPr>
              </a:p>
            </p:txBody>
          </p:sp>
          <p:sp>
            <p:nvSpPr>
              <p:cNvPr id="2066" name="椭圆 4113"/>
              <p:cNvSpPr/>
              <p:nvPr/>
            </p:nvSpPr>
            <p:spPr>
              <a:xfrm>
                <a:off x="1152" y="0"/>
                <a:ext cx="41" cy="41"/>
              </a:xfrm>
              <a:prstGeom prst="ellipse">
                <a:avLst/>
              </a:prstGeom>
              <a:solidFill>
                <a:schemeClr val="tx2"/>
              </a:solidFill>
              <a:ln w="9525">
                <a:noFill/>
              </a:ln>
            </p:spPr>
            <p:txBody>
              <a:bodyPr anchor="t" anchorCtr="0"/>
              <a:p>
                <a:pPr lvl="0"/>
                <a:endParaRPr lang="zh-CN" altLang="en-US" sz="2400" dirty="0">
                  <a:latin typeface="Times New Roman" panose="02020603050405020304" pitchFamily="2" charset="0"/>
                  <a:ea typeface="宋体" panose="02010600030101010101" pitchFamily="2" charset="-122"/>
                </a:endParaRPr>
              </a:p>
            </p:txBody>
          </p:sp>
          <p:sp>
            <p:nvSpPr>
              <p:cNvPr id="2067" name="椭圆 4114"/>
              <p:cNvSpPr/>
              <p:nvPr/>
            </p:nvSpPr>
            <p:spPr>
              <a:xfrm>
                <a:off x="1536" y="0"/>
                <a:ext cx="42" cy="41"/>
              </a:xfrm>
              <a:prstGeom prst="ellipse">
                <a:avLst/>
              </a:prstGeom>
              <a:solidFill>
                <a:schemeClr val="tx2"/>
              </a:solidFill>
              <a:ln w="9525">
                <a:noFill/>
              </a:ln>
            </p:spPr>
            <p:txBody>
              <a:bodyPr anchor="t" anchorCtr="0"/>
              <a:p>
                <a:pPr lvl="0"/>
                <a:endParaRPr lang="zh-CN" altLang="en-US" sz="2400" dirty="0">
                  <a:latin typeface="Times New Roman" panose="02020603050405020304" pitchFamily="2" charset="0"/>
                  <a:ea typeface="宋体" panose="02010600030101010101" pitchFamily="2" charset="-122"/>
                </a:endParaRPr>
              </a:p>
            </p:txBody>
          </p:sp>
          <p:sp>
            <p:nvSpPr>
              <p:cNvPr id="2068" name="椭圆 4115"/>
              <p:cNvSpPr/>
              <p:nvPr/>
            </p:nvSpPr>
            <p:spPr>
              <a:xfrm>
                <a:off x="1920" y="0"/>
                <a:ext cx="42" cy="41"/>
              </a:xfrm>
              <a:prstGeom prst="ellipse">
                <a:avLst/>
              </a:prstGeom>
              <a:solidFill>
                <a:schemeClr val="tx2"/>
              </a:solidFill>
              <a:ln w="9525">
                <a:noFill/>
              </a:ln>
            </p:spPr>
            <p:txBody>
              <a:bodyPr anchor="t" anchorCtr="0"/>
              <a:p>
                <a:pPr lvl="0"/>
                <a:endParaRPr lang="zh-CN" altLang="en-US" sz="2400" dirty="0">
                  <a:latin typeface="Times New Roman" panose="02020603050405020304" pitchFamily="2" charset="0"/>
                  <a:ea typeface="宋体" panose="02010600030101010101" pitchFamily="2" charset="-122"/>
                </a:endParaRPr>
              </a:p>
            </p:txBody>
          </p:sp>
          <p:sp>
            <p:nvSpPr>
              <p:cNvPr id="2069" name="椭圆 4116"/>
              <p:cNvSpPr/>
              <p:nvPr/>
            </p:nvSpPr>
            <p:spPr>
              <a:xfrm>
                <a:off x="2304" y="0"/>
                <a:ext cx="42" cy="41"/>
              </a:xfrm>
              <a:prstGeom prst="ellipse">
                <a:avLst/>
              </a:prstGeom>
              <a:solidFill>
                <a:schemeClr val="tx2"/>
              </a:solidFill>
              <a:ln w="9525">
                <a:noFill/>
              </a:ln>
            </p:spPr>
            <p:txBody>
              <a:bodyPr anchor="t" anchorCtr="0"/>
              <a:p>
                <a:pPr lvl="0"/>
                <a:endParaRPr lang="zh-CN" altLang="en-US" sz="2400" dirty="0">
                  <a:latin typeface="Times New Roman" panose="02020603050405020304" pitchFamily="2" charset="0"/>
                  <a:ea typeface="宋体" panose="02010600030101010101" pitchFamily="2" charset="-122"/>
                </a:endParaRPr>
              </a:p>
            </p:txBody>
          </p:sp>
          <p:sp>
            <p:nvSpPr>
              <p:cNvPr id="2070" name="椭圆 4117"/>
              <p:cNvSpPr/>
              <p:nvPr/>
            </p:nvSpPr>
            <p:spPr>
              <a:xfrm>
                <a:off x="2688" y="0"/>
                <a:ext cx="41" cy="41"/>
              </a:xfrm>
              <a:prstGeom prst="ellipse">
                <a:avLst/>
              </a:prstGeom>
              <a:solidFill>
                <a:schemeClr val="tx2"/>
              </a:solidFill>
              <a:ln w="9525">
                <a:noFill/>
              </a:ln>
            </p:spPr>
            <p:txBody>
              <a:bodyPr anchor="t" anchorCtr="0"/>
              <a:p>
                <a:pPr lvl="0"/>
                <a:endParaRPr lang="zh-CN" altLang="en-US" sz="2400" dirty="0">
                  <a:latin typeface="Times New Roman" panose="02020603050405020304" pitchFamily="2" charset="0"/>
                  <a:ea typeface="宋体" panose="02010600030101010101" pitchFamily="2" charset="-122"/>
                </a:endParaRPr>
              </a:p>
            </p:txBody>
          </p:sp>
        </p:grpSp>
        <p:sp>
          <p:nvSpPr>
            <p:cNvPr id="2071" name="椭圆 4118"/>
            <p:cNvSpPr/>
            <p:nvPr/>
          </p:nvSpPr>
          <p:spPr>
            <a:xfrm>
              <a:off x="555" y="433"/>
              <a:ext cx="42" cy="40"/>
            </a:xfrm>
            <a:prstGeom prst="ellipse">
              <a:avLst/>
            </a:prstGeom>
            <a:solidFill>
              <a:schemeClr val="tx2"/>
            </a:solidFill>
            <a:ln w="9525">
              <a:noFill/>
            </a:ln>
          </p:spPr>
          <p:txBody>
            <a:bodyPr anchor="t" anchorCtr="0"/>
            <a:p>
              <a:pPr lvl="0"/>
              <a:endParaRPr lang="zh-CN" altLang="en-US" sz="2400" dirty="0">
                <a:latin typeface="Times New Roman" panose="02020603050405020304" pitchFamily="2" charset="0"/>
                <a:ea typeface="宋体" panose="02010600030101010101" pitchFamily="2" charset="-122"/>
              </a:endParaRPr>
            </a:p>
          </p:txBody>
        </p:sp>
        <p:grpSp>
          <p:nvGrpSpPr>
            <p:cNvPr id="2072" name="组合 2071"/>
            <p:cNvGrpSpPr/>
            <p:nvPr/>
          </p:nvGrpSpPr>
          <p:grpSpPr>
            <a:xfrm>
              <a:off x="0" y="2253"/>
              <a:ext cx="1203" cy="1203"/>
              <a:chOff x="0" y="0"/>
              <a:chExt cx="1203" cy="1203"/>
            </a:xfrm>
          </p:grpSpPr>
          <p:sp>
            <p:nvSpPr>
              <p:cNvPr id="2073" name="任意多边形 4120"/>
              <p:cNvSpPr/>
              <p:nvPr/>
            </p:nvSpPr>
            <p:spPr>
              <a:xfrm>
                <a:off x="0" y="67"/>
                <a:ext cx="443" cy="1033"/>
              </a:xfrm>
              <a:custGeom>
                <a:avLst/>
                <a:gdLst/>
                <a:ahLst/>
                <a:cxnLst>
                  <a:cxn ang="0">
                    <a:pos x="290" y="1016"/>
                  </a:cxn>
                  <a:cxn ang="0">
                    <a:pos x="316" y="974"/>
                  </a:cxn>
                  <a:cxn ang="0">
                    <a:pos x="354" y="920"/>
                  </a:cxn>
                  <a:cxn ang="0">
                    <a:pos x="384" y="884"/>
                  </a:cxn>
                  <a:cxn ang="0">
                    <a:pos x="381" y="832"/>
                  </a:cxn>
                  <a:cxn ang="0">
                    <a:pos x="370" y="794"/>
                  </a:cxn>
                  <a:cxn ang="0">
                    <a:pos x="361" y="760"/>
                  </a:cxn>
                  <a:cxn ang="0">
                    <a:pos x="361" y="734"/>
                  </a:cxn>
                  <a:cxn ang="0">
                    <a:pos x="359" y="707"/>
                  </a:cxn>
                  <a:cxn ang="0">
                    <a:pos x="373" y="691"/>
                  </a:cxn>
                  <a:cxn ang="0">
                    <a:pos x="391" y="686"/>
                  </a:cxn>
                  <a:cxn ang="0">
                    <a:pos x="395" y="680"/>
                  </a:cxn>
                  <a:cxn ang="0">
                    <a:pos x="390" y="671"/>
                  </a:cxn>
                  <a:cxn ang="0">
                    <a:pos x="386" y="660"/>
                  </a:cxn>
                  <a:cxn ang="0">
                    <a:pos x="437" y="635"/>
                  </a:cxn>
                  <a:cxn ang="0">
                    <a:pos x="442" y="619"/>
                  </a:cxn>
                  <a:cxn ang="0">
                    <a:pos x="438" y="604"/>
                  </a:cxn>
                  <a:cxn ang="0">
                    <a:pos x="400" y="543"/>
                  </a:cxn>
                  <a:cxn ang="0">
                    <a:pos x="384" y="474"/>
                  </a:cxn>
                  <a:cxn ang="0">
                    <a:pos x="354" y="455"/>
                  </a:cxn>
                  <a:cxn ang="0">
                    <a:pos x="326" y="433"/>
                  </a:cxn>
                  <a:cxn ang="0">
                    <a:pos x="312" y="411"/>
                  </a:cxn>
                  <a:cxn ang="0">
                    <a:pos x="307" y="391"/>
                  </a:cxn>
                  <a:cxn ang="0">
                    <a:pos x="290" y="339"/>
                  </a:cxn>
                  <a:cxn ang="0">
                    <a:pos x="308" y="289"/>
                  </a:cxn>
                  <a:cxn ang="0">
                    <a:pos x="298" y="278"/>
                  </a:cxn>
                  <a:cxn ang="0">
                    <a:pos x="280" y="307"/>
                  </a:cxn>
                  <a:cxn ang="0">
                    <a:pos x="269" y="283"/>
                  </a:cxn>
                  <a:cxn ang="0">
                    <a:pos x="272" y="224"/>
                  </a:cxn>
                  <a:cxn ang="0">
                    <a:pos x="280" y="177"/>
                  </a:cxn>
                  <a:cxn ang="0">
                    <a:pos x="280" y="146"/>
                  </a:cxn>
                  <a:cxn ang="0">
                    <a:pos x="281" y="123"/>
                  </a:cxn>
                  <a:cxn ang="0">
                    <a:pos x="290" y="104"/>
                  </a:cxn>
                  <a:cxn ang="0">
                    <a:pos x="296" y="97"/>
                  </a:cxn>
                  <a:cxn ang="0">
                    <a:pos x="298" y="94"/>
                  </a:cxn>
                  <a:cxn ang="0">
                    <a:pos x="301" y="92"/>
                  </a:cxn>
                  <a:cxn ang="0">
                    <a:pos x="307" y="83"/>
                  </a:cxn>
                  <a:cxn ang="0">
                    <a:pos x="317" y="79"/>
                  </a:cxn>
                  <a:cxn ang="0">
                    <a:pos x="328" y="77"/>
                  </a:cxn>
                  <a:cxn ang="0">
                    <a:pos x="337" y="74"/>
                  </a:cxn>
                  <a:cxn ang="0">
                    <a:pos x="345" y="67"/>
                  </a:cxn>
                  <a:cxn ang="0">
                    <a:pos x="337" y="50"/>
                  </a:cxn>
                  <a:cxn ang="0">
                    <a:pos x="337" y="47"/>
                  </a:cxn>
                  <a:cxn ang="0">
                    <a:pos x="337" y="43"/>
                  </a:cxn>
                  <a:cxn ang="0">
                    <a:pos x="337" y="41"/>
                  </a:cxn>
                  <a:cxn ang="0">
                    <a:pos x="334" y="38"/>
                  </a:cxn>
                  <a:cxn ang="0">
                    <a:pos x="321" y="21"/>
                  </a:cxn>
                  <a:cxn ang="0">
                    <a:pos x="316" y="0"/>
                  </a:cxn>
                  <a:cxn ang="0">
                    <a:pos x="188" y="94"/>
                  </a:cxn>
                  <a:cxn ang="0">
                    <a:pos x="88" y="218"/>
                  </a:cxn>
                  <a:cxn ang="0">
                    <a:pos x="21" y="366"/>
                  </a:cxn>
                  <a:cxn ang="0">
                    <a:pos x="0" y="530"/>
                  </a:cxn>
                  <a:cxn ang="0">
                    <a:pos x="20" y="680"/>
                  </a:cxn>
                  <a:cxn ang="0">
                    <a:pos x="74" y="819"/>
                  </a:cxn>
                  <a:cxn ang="0">
                    <a:pos x="160" y="938"/>
                  </a:cxn>
                  <a:cxn ang="0">
                    <a:pos x="272" y="1032"/>
                  </a:cxn>
                </a:cxnLst>
                <a:pathLst>
                  <a:path w="443" h="1033">
                    <a:moveTo>
                      <a:pt x="272" y="1032"/>
                    </a:moveTo>
                    <a:lnTo>
                      <a:pt x="290" y="1016"/>
                    </a:lnTo>
                    <a:lnTo>
                      <a:pt x="301" y="992"/>
                    </a:lnTo>
                    <a:lnTo>
                      <a:pt x="316" y="974"/>
                    </a:lnTo>
                    <a:lnTo>
                      <a:pt x="328" y="955"/>
                    </a:lnTo>
                    <a:lnTo>
                      <a:pt x="354" y="920"/>
                    </a:lnTo>
                    <a:lnTo>
                      <a:pt x="373" y="904"/>
                    </a:lnTo>
                    <a:lnTo>
                      <a:pt x="384" y="884"/>
                    </a:lnTo>
                    <a:lnTo>
                      <a:pt x="390" y="848"/>
                    </a:lnTo>
                    <a:lnTo>
                      <a:pt x="381" y="832"/>
                    </a:lnTo>
                    <a:lnTo>
                      <a:pt x="375" y="812"/>
                    </a:lnTo>
                    <a:lnTo>
                      <a:pt x="370" y="794"/>
                    </a:lnTo>
                    <a:lnTo>
                      <a:pt x="361" y="774"/>
                    </a:lnTo>
                    <a:lnTo>
                      <a:pt x="361" y="760"/>
                    </a:lnTo>
                    <a:lnTo>
                      <a:pt x="361" y="747"/>
                    </a:lnTo>
                    <a:lnTo>
                      <a:pt x="361" y="734"/>
                    </a:lnTo>
                    <a:lnTo>
                      <a:pt x="359" y="722"/>
                    </a:lnTo>
                    <a:lnTo>
                      <a:pt x="359" y="707"/>
                    </a:lnTo>
                    <a:lnTo>
                      <a:pt x="364" y="698"/>
                    </a:lnTo>
                    <a:lnTo>
                      <a:pt x="373" y="691"/>
                    </a:lnTo>
                    <a:lnTo>
                      <a:pt x="390" y="686"/>
                    </a:lnTo>
                    <a:lnTo>
                      <a:pt x="391" y="686"/>
                    </a:lnTo>
                    <a:lnTo>
                      <a:pt x="395" y="682"/>
                    </a:lnTo>
                    <a:lnTo>
                      <a:pt x="395" y="680"/>
                    </a:lnTo>
                    <a:lnTo>
                      <a:pt x="395" y="677"/>
                    </a:lnTo>
                    <a:lnTo>
                      <a:pt x="390" y="671"/>
                    </a:lnTo>
                    <a:lnTo>
                      <a:pt x="386" y="666"/>
                    </a:lnTo>
                    <a:lnTo>
                      <a:pt x="386" y="660"/>
                    </a:lnTo>
                    <a:lnTo>
                      <a:pt x="395" y="655"/>
                    </a:lnTo>
                    <a:lnTo>
                      <a:pt x="437" y="635"/>
                    </a:lnTo>
                    <a:lnTo>
                      <a:pt x="442" y="626"/>
                    </a:lnTo>
                    <a:lnTo>
                      <a:pt x="442" y="619"/>
                    </a:lnTo>
                    <a:lnTo>
                      <a:pt x="442" y="613"/>
                    </a:lnTo>
                    <a:lnTo>
                      <a:pt x="438" y="604"/>
                    </a:lnTo>
                    <a:lnTo>
                      <a:pt x="417" y="577"/>
                    </a:lnTo>
                    <a:lnTo>
                      <a:pt x="400" y="543"/>
                    </a:lnTo>
                    <a:lnTo>
                      <a:pt x="391" y="511"/>
                    </a:lnTo>
                    <a:lnTo>
                      <a:pt x="384" y="474"/>
                    </a:lnTo>
                    <a:lnTo>
                      <a:pt x="368" y="465"/>
                    </a:lnTo>
                    <a:lnTo>
                      <a:pt x="354" y="455"/>
                    </a:lnTo>
                    <a:lnTo>
                      <a:pt x="339" y="444"/>
                    </a:lnTo>
                    <a:lnTo>
                      <a:pt x="326" y="433"/>
                    </a:lnTo>
                    <a:lnTo>
                      <a:pt x="317" y="422"/>
                    </a:lnTo>
                    <a:lnTo>
                      <a:pt x="312" y="411"/>
                    </a:lnTo>
                    <a:lnTo>
                      <a:pt x="308" y="402"/>
                    </a:lnTo>
                    <a:lnTo>
                      <a:pt x="307" y="391"/>
                    </a:lnTo>
                    <a:lnTo>
                      <a:pt x="285" y="363"/>
                    </a:lnTo>
                    <a:lnTo>
                      <a:pt x="290" y="339"/>
                    </a:lnTo>
                    <a:lnTo>
                      <a:pt x="301" y="314"/>
                    </a:lnTo>
                    <a:lnTo>
                      <a:pt x="308" y="289"/>
                    </a:lnTo>
                    <a:lnTo>
                      <a:pt x="308" y="267"/>
                    </a:lnTo>
                    <a:lnTo>
                      <a:pt x="298" y="278"/>
                    </a:lnTo>
                    <a:lnTo>
                      <a:pt x="287" y="294"/>
                    </a:lnTo>
                    <a:lnTo>
                      <a:pt x="280" y="307"/>
                    </a:lnTo>
                    <a:lnTo>
                      <a:pt x="272" y="314"/>
                    </a:lnTo>
                    <a:lnTo>
                      <a:pt x="269" y="283"/>
                    </a:lnTo>
                    <a:lnTo>
                      <a:pt x="271" y="254"/>
                    </a:lnTo>
                    <a:lnTo>
                      <a:pt x="272" y="224"/>
                    </a:lnTo>
                    <a:lnTo>
                      <a:pt x="272" y="195"/>
                    </a:lnTo>
                    <a:lnTo>
                      <a:pt x="280" y="177"/>
                    </a:lnTo>
                    <a:lnTo>
                      <a:pt x="280" y="164"/>
                    </a:lnTo>
                    <a:lnTo>
                      <a:pt x="280" y="146"/>
                    </a:lnTo>
                    <a:lnTo>
                      <a:pt x="281" y="133"/>
                    </a:lnTo>
                    <a:lnTo>
                      <a:pt x="281" y="123"/>
                    </a:lnTo>
                    <a:lnTo>
                      <a:pt x="285" y="113"/>
                    </a:lnTo>
                    <a:lnTo>
                      <a:pt x="290" y="104"/>
                    </a:lnTo>
                    <a:lnTo>
                      <a:pt x="296" y="97"/>
                    </a:lnTo>
                    <a:lnTo>
                      <a:pt x="298" y="94"/>
                    </a:lnTo>
                    <a:lnTo>
                      <a:pt x="301" y="92"/>
                    </a:lnTo>
                    <a:lnTo>
                      <a:pt x="303" y="86"/>
                    </a:lnTo>
                    <a:lnTo>
                      <a:pt x="307" y="83"/>
                    </a:lnTo>
                    <a:lnTo>
                      <a:pt x="308" y="83"/>
                    </a:lnTo>
                    <a:lnTo>
                      <a:pt x="317" y="79"/>
                    </a:lnTo>
                    <a:lnTo>
                      <a:pt x="323" y="77"/>
                    </a:lnTo>
                    <a:lnTo>
                      <a:pt x="328" y="77"/>
                    </a:lnTo>
                    <a:lnTo>
                      <a:pt x="334" y="74"/>
                    </a:lnTo>
                    <a:lnTo>
                      <a:pt x="337" y="74"/>
                    </a:lnTo>
                    <a:lnTo>
                      <a:pt x="339" y="72"/>
                    </a:lnTo>
                    <a:lnTo>
                      <a:pt x="345" y="67"/>
                    </a:lnTo>
                    <a:lnTo>
                      <a:pt x="345" y="63"/>
                    </a:lnTo>
                    <a:lnTo>
                      <a:pt x="337" y="50"/>
                    </a:lnTo>
                    <a:lnTo>
                      <a:pt x="337" y="47"/>
                    </a:lnTo>
                    <a:lnTo>
                      <a:pt x="337" y="43"/>
                    </a:lnTo>
                    <a:lnTo>
                      <a:pt x="337" y="41"/>
                    </a:lnTo>
                    <a:lnTo>
                      <a:pt x="334" y="41"/>
                    </a:lnTo>
                    <a:lnTo>
                      <a:pt x="334" y="38"/>
                    </a:lnTo>
                    <a:lnTo>
                      <a:pt x="328" y="30"/>
                    </a:lnTo>
                    <a:lnTo>
                      <a:pt x="321" y="21"/>
                    </a:lnTo>
                    <a:lnTo>
                      <a:pt x="317" y="11"/>
                    </a:lnTo>
                    <a:lnTo>
                      <a:pt x="316" y="0"/>
                    </a:lnTo>
                    <a:lnTo>
                      <a:pt x="249" y="41"/>
                    </a:lnTo>
                    <a:lnTo>
                      <a:pt x="188" y="94"/>
                    </a:lnTo>
                    <a:lnTo>
                      <a:pt x="133" y="151"/>
                    </a:lnTo>
                    <a:lnTo>
                      <a:pt x="88" y="218"/>
                    </a:lnTo>
                    <a:lnTo>
                      <a:pt x="50" y="289"/>
                    </a:lnTo>
                    <a:lnTo>
                      <a:pt x="21" y="366"/>
                    </a:lnTo>
                    <a:lnTo>
                      <a:pt x="5" y="446"/>
                    </a:lnTo>
                    <a:lnTo>
                      <a:pt x="0" y="530"/>
                    </a:lnTo>
                    <a:lnTo>
                      <a:pt x="5" y="608"/>
                    </a:lnTo>
                    <a:lnTo>
                      <a:pt x="20" y="680"/>
                    </a:lnTo>
                    <a:lnTo>
                      <a:pt x="45" y="751"/>
                    </a:lnTo>
                    <a:lnTo>
                      <a:pt x="74" y="819"/>
                    </a:lnTo>
                    <a:lnTo>
                      <a:pt x="114" y="879"/>
                    </a:lnTo>
                    <a:lnTo>
                      <a:pt x="160" y="938"/>
                    </a:lnTo>
                    <a:lnTo>
                      <a:pt x="215" y="987"/>
                    </a:lnTo>
                    <a:lnTo>
                      <a:pt x="272" y="1032"/>
                    </a:lnTo>
                  </a:path>
                </a:pathLst>
              </a:custGeom>
              <a:solidFill>
                <a:schemeClr val="folHlink"/>
              </a:solidFill>
              <a:ln w="9525">
                <a:noFill/>
              </a:ln>
            </p:spPr>
            <p:txBody>
              <a:bodyPr/>
              <a:p>
                <a:endParaRPr lang="zh-CN" altLang="en-US"/>
              </a:p>
            </p:txBody>
          </p:sp>
          <p:sp>
            <p:nvSpPr>
              <p:cNvPr id="2074" name="任意多边形 4121"/>
              <p:cNvSpPr/>
              <p:nvPr/>
            </p:nvSpPr>
            <p:spPr>
              <a:xfrm>
                <a:off x="379" y="0"/>
                <a:ext cx="824" cy="1203"/>
              </a:xfrm>
              <a:custGeom>
                <a:avLst/>
                <a:gdLst/>
                <a:ahLst/>
                <a:cxnLst>
                  <a:cxn ang="0">
                    <a:pos x="796" y="688"/>
                  </a:cxn>
                  <a:cxn ang="0">
                    <a:pos x="756" y="641"/>
                  </a:cxn>
                  <a:cxn ang="0">
                    <a:pos x="812" y="615"/>
                  </a:cxn>
                  <a:cxn ang="0">
                    <a:pos x="814" y="502"/>
                  </a:cxn>
                  <a:cxn ang="0">
                    <a:pos x="705" y="247"/>
                  </a:cxn>
                  <a:cxn ang="0">
                    <a:pos x="651" y="262"/>
                  </a:cxn>
                  <a:cxn ang="0">
                    <a:pos x="574" y="289"/>
                  </a:cxn>
                  <a:cxn ang="0">
                    <a:pos x="536" y="258"/>
                  </a:cxn>
                  <a:cxn ang="0">
                    <a:pos x="563" y="170"/>
                  </a:cxn>
                  <a:cxn ang="0">
                    <a:pos x="532" y="81"/>
                  </a:cxn>
                  <a:cxn ang="0">
                    <a:pos x="455" y="56"/>
                  </a:cxn>
                  <a:cxn ang="0">
                    <a:pos x="484" y="150"/>
                  </a:cxn>
                  <a:cxn ang="0">
                    <a:pos x="465" y="190"/>
                  </a:cxn>
                  <a:cxn ang="0">
                    <a:pos x="442" y="200"/>
                  </a:cxn>
                  <a:cxn ang="0">
                    <a:pos x="419" y="164"/>
                  </a:cxn>
                  <a:cxn ang="0">
                    <a:pos x="381" y="108"/>
                  </a:cxn>
                  <a:cxn ang="0">
                    <a:pos x="406" y="108"/>
                  </a:cxn>
                  <a:cxn ang="0">
                    <a:pos x="424" y="72"/>
                  </a:cxn>
                  <a:cxn ang="0">
                    <a:pos x="325" y="0"/>
                  </a:cxn>
                  <a:cxn ang="0">
                    <a:pos x="281" y="27"/>
                  </a:cxn>
                  <a:cxn ang="0">
                    <a:pos x="240" y="72"/>
                  </a:cxn>
                  <a:cxn ang="0">
                    <a:pos x="209" y="114"/>
                  </a:cxn>
                  <a:cxn ang="0">
                    <a:pos x="209" y="150"/>
                  </a:cxn>
                  <a:cxn ang="0">
                    <a:pos x="240" y="164"/>
                  </a:cxn>
                  <a:cxn ang="0">
                    <a:pos x="209" y="222"/>
                  </a:cxn>
                  <a:cxn ang="0">
                    <a:pos x="213" y="242"/>
                  </a:cxn>
                  <a:cxn ang="0">
                    <a:pos x="267" y="222"/>
                  </a:cxn>
                  <a:cxn ang="0">
                    <a:pos x="303" y="170"/>
                  </a:cxn>
                  <a:cxn ang="0">
                    <a:pos x="354" y="231"/>
                  </a:cxn>
                  <a:cxn ang="0">
                    <a:pos x="372" y="291"/>
                  </a:cxn>
                  <a:cxn ang="0">
                    <a:pos x="348" y="294"/>
                  </a:cxn>
                  <a:cxn ang="0">
                    <a:pos x="298" y="309"/>
                  </a:cxn>
                  <a:cxn ang="0">
                    <a:pos x="323" y="330"/>
                  </a:cxn>
                  <a:cxn ang="0">
                    <a:pos x="260" y="339"/>
                  </a:cxn>
                  <a:cxn ang="0">
                    <a:pos x="189" y="411"/>
                  </a:cxn>
                  <a:cxn ang="0">
                    <a:pos x="184" y="469"/>
                  </a:cxn>
                  <a:cxn ang="0">
                    <a:pos x="148" y="435"/>
                  </a:cxn>
                  <a:cxn ang="0">
                    <a:pos x="83" y="402"/>
                  </a:cxn>
                  <a:cxn ang="0">
                    <a:pos x="0" y="455"/>
                  </a:cxn>
                  <a:cxn ang="0">
                    <a:pos x="54" y="496"/>
                  </a:cxn>
                  <a:cxn ang="0">
                    <a:pos x="74" y="485"/>
                  </a:cxn>
                  <a:cxn ang="0">
                    <a:pos x="54" y="608"/>
                  </a:cxn>
                  <a:cxn ang="0">
                    <a:pos x="132" y="641"/>
                  </a:cxn>
                  <a:cxn ang="0">
                    <a:pos x="195" y="661"/>
                  </a:cxn>
                  <a:cxn ang="0">
                    <a:pos x="249" y="744"/>
                  </a:cxn>
                  <a:cxn ang="0">
                    <a:pos x="334" y="886"/>
                  </a:cxn>
                  <a:cxn ang="0">
                    <a:pos x="391" y="1007"/>
                  </a:cxn>
                  <a:cxn ang="0">
                    <a:pos x="292" y="1052"/>
                  </a:cxn>
                  <a:cxn ang="0">
                    <a:pos x="182" y="1105"/>
                  </a:cxn>
                  <a:cxn ang="0">
                    <a:pos x="68" y="1180"/>
                  </a:cxn>
                  <a:cxn ang="0">
                    <a:pos x="200" y="1202"/>
                  </a:cxn>
                  <a:cxn ang="0">
                    <a:pos x="417" y="1168"/>
                  </a:cxn>
                  <a:cxn ang="0">
                    <a:pos x="613" y="1052"/>
                  </a:cxn>
                  <a:cxn ang="0">
                    <a:pos x="610" y="929"/>
                  </a:cxn>
                  <a:cxn ang="0">
                    <a:pos x="543" y="888"/>
                  </a:cxn>
                  <a:cxn ang="0">
                    <a:pos x="567" y="791"/>
                  </a:cxn>
                  <a:cxn ang="0">
                    <a:pos x="655" y="738"/>
                  </a:cxn>
                  <a:cxn ang="0">
                    <a:pos x="725" y="713"/>
                  </a:cxn>
                  <a:cxn ang="0">
                    <a:pos x="792" y="729"/>
                  </a:cxn>
                </a:cxnLst>
                <a:pathLst>
                  <a:path w="824" h="1203">
                    <a:moveTo>
                      <a:pt x="803" y="736"/>
                    </a:moveTo>
                    <a:lnTo>
                      <a:pt x="807" y="724"/>
                    </a:lnTo>
                    <a:lnTo>
                      <a:pt x="808" y="713"/>
                    </a:lnTo>
                    <a:lnTo>
                      <a:pt x="812" y="702"/>
                    </a:lnTo>
                    <a:lnTo>
                      <a:pt x="814" y="691"/>
                    </a:lnTo>
                    <a:lnTo>
                      <a:pt x="803" y="691"/>
                    </a:lnTo>
                    <a:lnTo>
                      <a:pt x="796" y="688"/>
                    </a:lnTo>
                    <a:lnTo>
                      <a:pt x="783" y="686"/>
                    </a:lnTo>
                    <a:lnTo>
                      <a:pt x="776" y="680"/>
                    </a:lnTo>
                    <a:lnTo>
                      <a:pt x="770" y="675"/>
                    </a:lnTo>
                    <a:lnTo>
                      <a:pt x="767" y="666"/>
                    </a:lnTo>
                    <a:lnTo>
                      <a:pt x="761" y="661"/>
                    </a:lnTo>
                    <a:lnTo>
                      <a:pt x="760" y="655"/>
                    </a:lnTo>
                    <a:lnTo>
                      <a:pt x="756" y="641"/>
                    </a:lnTo>
                    <a:lnTo>
                      <a:pt x="756" y="624"/>
                    </a:lnTo>
                    <a:lnTo>
                      <a:pt x="760" y="610"/>
                    </a:lnTo>
                    <a:lnTo>
                      <a:pt x="767" y="599"/>
                    </a:lnTo>
                    <a:lnTo>
                      <a:pt x="781" y="597"/>
                    </a:lnTo>
                    <a:lnTo>
                      <a:pt x="792" y="599"/>
                    </a:lnTo>
                    <a:lnTo>
                      <a:pt x="803" y="608"/>
                    </a:lnTo>
                    <a:lnTo>
                      <a:pt x="812" y="615"/>
                    </a:lnTo>
                    <a:lnTo>
                      <a:pt x="819" y="628"/>
                    </a:lnTo>
                    <a:lnTo>
                      <a:pt x="823" y="619"/>
                    </a:lnTo>
                    <a:lnTo>
                      <a:pt x="823" y="610"/>
                    </a:lnTo>
                    <a:lnTo>
                      <a:pt x="823" y="605"/>
                    </a:lnTo>
                    <a:lnTo>
                      <a:pt x="823" y="597"/>
                    </a:lnTo>
                    <a:lnTo>
                      <a:pt x="819" y="549"/>
                    </a:lnTo>
                    <a:lnTo>
                      <a:pt x="814" y="502"/>
                    </a:lnTo>
                    <a:lnTo>
                      <a:pt x="807" y="455"/>
                    </a:lnTo>
                    <a:lnTo>
                      <a:pt x="792" y="411"/>
                    </a:lnTo>
                    <a:lnTo>
                      <a:pt x="776" y="366"/>
                    </a:lnTo>
                    <a:lnTo>
                      <a:pt x="756" y="325"/>
                    </a:lnTo>
                    <a:lnTo>
                      <a:pt x="734" y="285"/>
                    </a:lnTo>
                    <a:lnTo>
                      <a:pt x="709" y="247"/>
                    </a:lnTo>
                    <a:lnTo>
                      <a:pt x="705" y="247"/>
                    </a:lnTo>
                    <a:lnTo>
                      <a:pt x="702" y="244"/>
                    </a:lnTo>
                    <a:lnTo>
                      <a:pt x="698" y="244"/>
                    </a:lnTo>
                    <a:lnTo>
                      <a:pt x="693" y="242"/>
                    </a:lnTo>
                    <a:lnTo>
                      <a:pt x="677" y="253"/>
                    </a:lnTo>
                    <a:lnTo>
                      <a:pt x="668" y="254"/>
                    </a:lnTo>
                    <a:lnTo>
                      <a:pt x="660" y="258"/>
                    </a:lnTo>
                    <a:lnTo>
                      <a:pt x="651" y="262"/>
                    </a:lnTo>
                    <a:lnTo>
                      <a:pt x="642" y="264"/>
                    </a:lnTo>
                    <a:lnTo>
                      <a:pt x="631" y="267"/>
                    </a:lnTo>
                    <a:lnTo>
                      <a:pt x="619" y="273"/>
                    </a:lnTo>
                    <a:lnTo>
                      <a:pt x="606" y="278"/>
                    </a:lnTo>
                    <a:lnTo>
                      <a:pt x="594" y="283"/>
                    </a:lnTo>
                    <a:lnTo>
                      <a:pt x="583" y="285"/>
                    </a:lnTo>
                    <a:lnTo>
                      <a:pt x="574" y="289"/>
                    </a:lnTo>
                    <a:lnTo>
                      <a:pt x="567" y="291"/>
                    </a:lnTo>
                    <a:lnTo>
                      <a:pt x="557" y="289"/>
                    </a:lnTo>
                    <a:lnTo>
                      <a:pt x="554" y="285"/>
                    </a:lnTo>
                    <a:lnTo>
                      <a:pt x="548" y="280"/>
                    </a:lnTo>
                    <a:lnTo>
                      <a:pt x="547" y="278"/>
                    </a:lnTo>
                    <a:lnTo>
                      <a:pt x="543" y="273"/>
                    </a:lnTo>
                    <a:lnTo>
                      <a:pt x="536" y="258"/>
                    </a:lnTo>
                    <a:lnTo>
                      <a:pt x="532" y="244"/>
                    </a:lnTo>
                    <a:lnTo>
                      <a:pt x="532" y="231"/>
                    </a:lnTo>
                    <a:lnTo>
                      <a:pt x="530" y="217"/>
                    </a:lnTo>
                    <a:lnTo>
                      <a:pt x="532" y="202"/>
                    </a:lnTo>
                    <a:lnTo>
                      <a:pt x="541" y="190"/>
                    </a:lnTo>
                    <a:lnTo>
                      <a:pt x="552" y="177"/>
                    </a:lnTo>
                    <a:lnTo>
                      <a:pt x="563" y="170"/>
                    </a:lnTo>
                    <a:lnTo>
                      <a:pt x="574" y="159"/>
                    </a:lnTo>
                    <a:lnTo>
                      <a:pt x="583" y="146"/>
                    </a:lnTo>
                    <a:lnTo>
                      <a:pt x="588" y="134"/>
                    </a:lnTo>
                    <a:lnTo>
                      <a:pt x="588" y="119"/>
                    </a:lnTo>
                    <a:lnTo>
                      <a:pt x="568" y="105"/>
                    </a:lnTo>
                    <a:lnTo>
                      <a:pt x="552" y="92"/>
                    </a:lnTo>
                    <a:lnTo>
                      <a:pt x="532" y="81"/>
                    </a:lnTo>
                    <a:lnTo>
                      <a:pt x="512" y="70"/>
                    </a:lnTo>
                    <a:lnTo>
                      <a:pt x="491" y="58"/>
                    </a:lnTo>
                    <a:lnTo>
                      <a:pt x="471" y="47"/>
                    </a:lnTo>
                    <a:lnTo>
                      <a:pt x="449" y="38"/>
                    </a:lnTo>
                    <a:lnTo>
                      <a:pt x="428" y="31"/>
                    </a:lnTo>
                    <a:lnTo>
                      <a:pt x="442" y="45"/>
                    </a:lnTo>
                    <a:lnTo>
                      <a:pt x="455" y="56"/>
                    </a:lnTo>
                    <a:lnTo>
                      <a:pt x="465" y="63"/>
                    </a:lnTo>
                    <a:lnTo>
                      <a:pt x="484" y="74"/>
                    </a:lnTo>
                    <a:lnTo>
                      <a:pt x="485" y="88"/>
                    </a:lnTo>
                    <a:lnTo>
                      <a:pt x="484" y="105"/>
                    </a:lnTo>
                    <a:lnTo>
                      <a:pt x="478" y="123"/>
                    </a:lnTo>
                    <a:lnTo>
                      <a:pt x="478" y="135"/>
                    </a:lnTo>
                    <a:lnTo>
                      <a:pt x="484" y="150"/>
                    </a:lnTo>
                    <a:lnTo>
                      <a:pt x="484" y="155"/>
                    </a:lnTo>
                    <a:lnTo>
                      <a:pt x="480" y="161"/>
                    </a:lnTo>
                    <a:lnTo>
                      <a:pt x="474" y="166"/>
                    </a:lnTo>
                    <a:lnTo>
                      <a:pt x="469" y="170"/>
                    </a:lnTo>
                    <a:lnTo>
                      <a:pt x="465" y="175"/>
                    </a:lnTo>
                    <a:lnTo>
                      <a:pt x="465" y="180"/>
                    </a:lnTo>
                    <a:lnTo>
                      <a:pt x="465" y="190"/>
                    </a:lnTo>
                    <a:lnTo>
                      <a:pt x="464" y="195"/>
                    </a:lnTo>
                    <a:lnTo>
                      <a:pt x="460" y="197"/>
                    </a:lnTo>
                    <a:lnTo>
                      <a:pt x="458" y="200"/>
                    </a:lnTo>
                    <a:lnTo>
                      <a:pt x="455" y="200"/>
                    </a:lnTo>
                    <a:lnTo>
                      <a:pt x="453" y="200"/>
                    </a:lnTo>
                    <a:lnTo>
                      <a:pt x="447" y="197"/>
                    </a:lnTo>
                    <a:lnTo>
                      <a:pt x="442" y="200"/>
                    </a:lnTo>
                    <a:lnTo>
                      <a:pt x="433" y="202"/>
                    </a:lnTo>
                    <a:lnTo>
                      <a:pt x="428" y="202"/>
                    </a:lnTo>
                    <a:lnTo>
                      <a:pt x="424" y="200"/>
                    </a:lnTo>
                    <a:lnTo>
                      <a:pt x="424" y="197"/>
                    </a:lnTo>
                    <a:lnTo>
                      <a:pt x="422" y="195"/>
                    </a:lnTo>
                    <a:lnTo>
                      <a:pt x="419" y="164"/>
                    </a:lnTo>
                    <a:lnTo>
                      <a:pt x="411" y="159"/>
                    </a:lnTo>
                    <a:lnTo>
                      <a:pt x="406" y="150"/>
                    </a:lnTo>
                    <a:lnTo>
                      <a:pt x="397" y="141"/>
                    </a:lnTo>
                    <a:lnTo>
                      <a:pt x="390" y="134"/>
                    </a:lnTo>
                    <a:lnTo>
                      <a:pt x="386" y="125"/>
                    </a:lnTo>
                    <a:lnTo>
                      <a:pt x="384" y="117"/>
                    </a:lnTo>
                    <a:lnTo>
                      <a:pt x="381" y="108"/>
                    </a:lnTo>
                    <a:lnTo>
                      <a:pt x="384" y="103"/>
                    </a:lnTo>
                    <a:lnTo>
                      <a:pt x="386" y="99"/>
                    </a:lnTo>
                    <a:lnTo>
                      <a:pt x="390" y="99"/>
                    </a:lnTo>
                    <a:lnTo>
                      <a:pt x="390" y="97"/>
                    </a:lnTo>
                    <a:lnTo>
                      <a:pt x="391" y="97"/>
                    </a:lnTo>
                    <a:lnTo>
                      <a:pt x="397" y="103"/>
                    </a:lnTo>
                    <a:lnTo>
                      <a:pt x="406" y="108"/>
                    </a:lnTo>
                    <a:lnTo>
                      <a:pt x="413" y="110"/>
                    </a:lnTo>
                    <a:lnTo>
                      <a:pt x="422" y="110"/>
                    </a:lnTo>
                    <a:lnTo>
                      <a:pt x="424" y="110"/>
                    </a:lnTo>
                    <a:lnTo>
                      <a:pt x="424" y="108"/>
                    </a:lnTo>
                    <a:lnTo>
                      <a:pt x="424" y="72"/>
                    </a:lnTo>
                    <a:lnTo>
                      <a:pt x="411" y="56"/>
                    </a:lnTo>
                    <a:lnTo>
                      <a:pt x="395" y="42"/>
                    </a:lnTo>
                    <a:lnTo>
                      <a:pt x="377" y="27"/>
                    </a:lnTo>
                    <a:lnTo>
                      <a:pt x="364" y="9"/>
                    </a:lnTo>
                    <a:lnTo>
                      <a:pt x="350" y="5"/>
                    </a:lnTo>
                    <a:lnTo>
                      <a:pt x="339" y="2"/>
                    </a:lnTo>
                    <a:lnTo>
                      <a:pt x="325" y="0"/>
                    </a:lnTo>
                    <a:lnTo>
                      <a:pt x="312" y="0"/>
                    </a:lnTo>
                    <a:lnTo>
                      <a:pt x="308" y="0"/>
                    </a:lnTo>
                    <a:lnTo>
                      <a:pt x="308" y="2"/>
                    </a:lnTo>
                    <a:lnTo>
                      <a:pt x="308" y="5"/>
                    </a:lnTo>
                    <a:lnTo>
                      <a:pt x="307" y="9"/>
                    </a:lnTo>
                    <a:lnTo>
                      <a:pt x="289" y="14"/>
                    </a:lnTo>
                    <a:lnTo>
                      <a:pt x="281" y="27"/>
                    </a:lnTo>
                    <a:lnTo>
                      <a:pt x="276" y="42"/>
                    </a:lnTo>
                    <a:lnTo>
                      <a:pt x="265" y="56"/>
                    </a:lnTo>
                    <a:lnTo>
                      <a:pt x="260" y="56"/>
                    </a:lnTo>
                    <a:lnTo>
                      <a:pt x="256" y="56"/>
                    </a:lnTo>
                    <a:lnTo>
                      <a:pt x="251" y="56"/>
                    </a:lnTo>
                    <a:lnTo>
                      <a:pt x="249" y="58"/>
                    </a:lnTo>
                    <a:lnTo>
                      <a:pt x="240" y="72"/>
                    </a:lnTo>
                    <a:lnTo>
                      <a:pt x="231" y="87"/>
                    </a:lnTo>
                    <a:lnTo>
                      <a:pt x="224" y="99"/>
                    </a:lnTo>
                    <a:lnTo>
                      <a:pt x="213" y="110"/>
                    </a:lnTo>
                    <a:lnTo>
                      <a:pt x="209" y="110"/>
                    </a:lnTo>
                    <a:lnTo>
                      <a:pt x="209" y="114"/>
                    </a:lnTo>
                    <a:lnTo>
                      <a:pt x="184" y="139"/>
                    </a:lnTo>
                    <a:lnTo>
                      <a:pt x="184" y="141"/>
                    </a:lnTo>
                    <a:lnTo>
                      <a:pt x="195" y="146"/>
                    </a:lnTo>
                    <a:lnTo>
                      <a:pt x="209" y="150"/>
                    </a:lnTo>
                    <a:lnTo>
                      <a:pt x="224" y="153"/>
                    </a:lnTo>
                    <a:lnTo>
                      <a:pt x="234" y="153"/>
                    </a:lnTo>
                    <a:lnTo>
                      <a:pt x="236" y="155"/>
                    </a:lnTo>
                    <a:lnTo>
                      <a:pt x="240" y="155"/>
                    </a:lnTo>
                    <a:lnTo>
                      <a:pt x="240" y="159"/>
                    </a:lnTo>
                    <a:lnTo>
                      <a:pt x="242" y="161"/>
                    </a:lnTo>
                    <a:lnTo>
                      <a:pt x="240" y="164"/>
                    </a:lnTo>
                    <a:lnTo>
                      <a:pt x="234" y="166"/>
                    </a:lnTo>
                    <a:lnTo>
                      <a:pt x="231" y="170"/>
                    </a:lnTo>
                    <a:lnTo>
                      <a:pt x="225" y="171"/>
                    </a:lnTo>
                    <a:lnTo>
                      <a:pt x="220" y="180"/>
                    </a:lnTo>
                    <a:lnTo>
                      <a:pt x="215" y="195"/>
                    </a:lnTo>
                    <a:lnTo>
                      <a:pt x="209" y="208"/>
                    </a:lnTo>
                    <a:lnTo>
                      <a:pt x="209" y="222"/>
                    </a:lnTo>
                    <a:lnTo>
                      <a:pt x="213" y="227"/>
                    </a:lnTo>
                    <a:lnTo>
                      <a:pt x="215" y="227"/>
                    </a:lnTo>
                    <a:lnTo>
                      <a:pt x="213" y="231"/>
                    </a:lnTo>
                    <a:lnTo>
                      <a:pt x="209" y="238"/>
                    </a:lnTo>
                    <a:lnTo>
                      <a:pt x="213" y="242"/>
                    </a:lnTo>
                    <a:lnTo>
                      <a:pt x="215" y="244"/>
                    </a:lnTo>
                    <a:lnTo>
                      <a:pt x="231" y="233"/>
                    </a:lnTo>
                    <a:lnTo>
                      <a:pt x="260" y="231"/>
                    </a:lnTo>
                    <a:lnTo>
                      <a:pt x="260" y="227"/>
                    </a:lnTo>
                    <a:lnTo>
                      <a:pt x="262" y="226"/>
                    </a:lnTo>
                    <a:lnTo>
                      <a:pt x="265" y="226"/>
                    </a:lnTo>
                    <a:lnTo>
                      <a:pt x="267" y="222"/>
                    </a:lnTo>
                    <a:lnTo>
                      <a:pt x="267" y="200"/>
                    </a:lnTo>
                    <a:lnTo>
                      <a:pt x="289" y="155"/>
                    </a:lnTo>
                    <a:lnTo>
                      <a:pt x="292" y="155"/>
                    </a:lnTo>
                    <a:lnTo>
                      <a:pt x="303" y="170"/>
                    </a:lnTo>
                    <a:lnTo>
                      <a:pt x="312" y="180"/>
                    </a:lnTo>
                    <a:lnTo>
                      <a:pt x="323" y="195"/>
                    </a:lnTo>
                    <a:lnTo>
                      <a:pt x="336" y="206"/>
                    </a:lnTo>
                    <a:lnTo>
                      <a:pt x="343" y="211"/>
                    </a:lnTo>
                    <a:lnTo>
                      <a:pt x="345" y="217"/>
                    </a:lnTo>
                    <a:lnTo>
                      <a:pt x="350" y="226"/>
                    </a:lnTo>
                    <a:lnTo>
                      <a:pt x="354" y="231"/>
                    </a:lnTo>
                    <a:lnTo>
                      <a:pt x="354" y="244"/>
                    </a:lnTo>
                    <a:lnTo>
                      <a:pt x="354" y="258"/>
                    </a:lnTo>
                    <a:lnTo>
                      <a:pt x="359" y="273"/>
                    </a:lnTo>
                    <a:lnTo>
                      <a:pt x="364" y="283"/>
                    </a:lnTo>
                    <a:lnTo>
                      <a:pt x="366" y="285"/>
                    </a:lnTo>
                    <a:lnTo>
                      <a:pt x="370" y="289"/>
                    </a:lnTo>
                    <a:lnTo>
                      <a:pt x="372" y="291"/>
                    </a:lnTo>
                    <a:lnTo>
                      <a:pt x="375" y="294"/>
                    </a:lnTo>
                    <a:lnTo>
                      <a:pt x="375" y="298"/>
                    </a:lnTo>
                    <a:lnTo>
                      <a:pt x="372" y="300"/>
                    </a:lnTo>
                    <a:lnTo>
                      <a:pt x="372" y="305"/>
                    </a:lnTo>
                    <a:lnTo>
                      <a:pt x="370" y="309"/>
                    </a:lnTo>
                    <a:lnTo>
                      <a:pt x="359" y="305"/>
                    </a:lnTo>
                    <a:lnTo>
                      <a:pt x="348" y="294"/>
                    </a:lnTo>
                    <a:lnTo>
                      <a:pt x="336" y="285"/>
                    </a:lnTo>
                    <a:lnTo>
                      <a:pt x="323" y="283"/>
                    </a:lnTo>
                    <a:lnTo>
                      <a:pt x="314" y="289"/>
                    </a:lnTo>
                    <a:lnTo>
                      <a:pt x="308" y="294"/>
                    </a:lnTo>
                    <a:lnTo>
                      <a:pt x="299" y="300"/>
                    </a:lnTo>
                    <a:lnTo>
                      <a:pt x="296" y="305"/>
                    </a:lnTo>
                    <a:lnTo>
                      <a:pt x="298" y="309"/>
                    </a:lnTo>
                    <a:lnTo>
                      <a:pt x="299" y="310"/>
                    </a:lnTo>
                    <a:lnTo>
                      <a:pt x="299" y="314"/>
                    </a:lnTo>
                    <a:lnTo>
                      <a:pt x="303" y="314"/>
                    </a:lnTo>
                    <a:lnTo>
                      <a:pt x="312" y="314"/>
                    </a:lnTo>
                    <a:lnTo>
                      <a:pt x="317" y="316"/>
                    </a:lnTo>
                    <a:lnTo>
                      <a:pt x="319" y="321"/>
                    </a:lnTo>
                    <a:lnTo>
                      <a:pt x="323" y="330"/>
                    </a:lnTo>
                    <a:lnTo>
                      <a:pt x="319" y="334"/>
                    </a:lnTo>
                    <a:lnTo>
                      <a:pt x="317" y="339"/>
                    </a:lnTo>
                    <a:lnTo>
                      <a:pt x="260" y="327"/>
                    </a:lnTo>
                    <a:lnTo>
                      <a:pt x="260" y="334"/>
                    </a:lnTo>
                    <a:lnTo>
                      <a:pt x="260" y="339"/>
                    </a:lnTo>
                    <a:lnTo>
                      <a:pt x="260" y="345"/>
                    </a:lnTo>
                    <a:lnTo>
                      <a:pt x="256" y="347"/>
                    </a:lnTo>
                    <a:lnTo>
                      <a:pt x="251" y="356"/>
                    </a:lnTo>
                    <a:lnTo>
                      <a:pt x="249" y="357"/>
                    </a:lnTo>
                    <a:lnTo>
                      <a:pt x="242" y="366"/>
                    </a:lnTo>
                    <a:lnTo>
                      <a:pt x="225" y="393"/>
                    </a:lnTo>
                    <a:lnTo>
                      <a:pt x="189" y="411"/>
                    </a:lnTo>
                    <a:lnTo>
                      <a:pt x="188" y="413"/>
                    </a:lnTo>
                    <a:lnTo>
                      <a:pt x="184" y="419"/>
                    </a:lnTo>
                    <a:lnTo>
                      <a:pt x="184" y="424"/>
                    </a:lnTo>
                    <a:lnTo>
                      <a:pt x="184" y="430"/>
                    </a:lnTo>
                    <a:lnTo>
                      <a:pt x="184" y="439"/>
                    </a:lnTo>
                    <a:lnTo>
                      <a:pt x="184" y="453"/>
                    </a:lnTo>
                    <a:lnTo>
                      <a:pt x="184" y="469"/>
                    </a:lnTo>
                    <a:lnTo>
                      <a:pt x="184" y="478"/>
                    </a:lnTo>
                    <a:lnTo>
                      <a:pt x="173" y="478"/>
                    </a:lnTo>
                    <a:lnTo>
                      <a:pt x="164" y="475"/>
                    </a:lnTo>
                    <a:lnTo>
                      <a:pt x="157" y="469"/>
                    </a:lnTo>
                    <a:lnTo>
                      <a:pt x="151" y="464"/>
                    </a:lnTo>
                    <a:lnTo>
                      <a:pt x="151" y="449"/>
                    </a:lnTo>
                    <a:lnTo>
                      <a:pt x="148" y="435"/>
                    </a:lnTo>
                    <a:lnTo>
                      <a:pt x="141" y="424"/>
                    </a:lnTo>
                    <a:lnTo>
                      <a:pt x="130" y="413"/>
                    </a:lnTo>
                    <a:lnTo>
                      <a:pt x="117" y="417"/>
                    </a:lnTo>
                    <a:lnTo>
                      <a:pt x="110" y="417"/>
                    </a:lnTo>
                    <a:lnTo>
                      <a:pt x="101" y="413"/>
                    </a:lnTo>
                    <a:lnTo>
                      <a:pt x="94" y="408"/>
                    </a:lnTo>
                    <a:lnTo>
                      <a:pt x="83" y="402"/>
                    </a:lnTo>
                    <a:lnTo>
                      <a:pt x="72" y="397"/>
                    </a:lnTo>
                    <a:lnTo>
                      <a:pt x="59" y="393"/>
                    </a:lnTo>
                    <a:lnTo>
                      <a:pt x="49" y="392"/>
                    </a:lnTo>
                    <a:lnTo>
                      <a:pt x="38" y="402"/>
                    </a:lnTo>
                    <a:lnTo>
                      <a:pt x="21" y="424"/>
                    </a:lnTo>
                    <a:lnTo>
                      <a:pt x="5" y="448"/>
                    </a:lnTo>
                    <a:lnTo>
                      <a:pt x="0" y="455"/>
                    </a:lnTo>
                    <a:lnTo>
                      <a:pt x="21" y="475"/>
                    </a:lnTo>
                    <a:lnTo>
                      <a:pt x="25" y="516"/>
                    </a:lnTo>
                    <a:lnTo>
                      <a:pt x="29" y="516"/>
                    </a:lnTo>
                    <a:lnTo>
                      <a:pt x="38" y="513"/>
                    </a:lnTo>
                    <a:lnTo>
                      <a:pt x="43" y="511"/>
                    </a:lnTo>
                    <a:lnTo>
                      <a:pt x="49" y="505"/>
                    </a:lnTo>
                    <a:lnTo>
                      <a:pt x="54" y="496"/>
                    </a:lnTo>
                    <a:lnTo>
                      <a:pt x="58" y="491"/>
                    </a:lnTo>
                    <a:lnTo>
                      <a:pt x="63" y="485"/>
                    </a:lnTo>
                    <a:lnTo>
                      <a:pt x="72" y="480"/>
                    </a:lnTo>
                    <a:lnTo>
                      <a:pt x="74" y="480"/>
                    </a:lnTo>
                    <a:lnTo>
                      <a:pt x="74" y="484"/>
                    </a:lnTo>
                    <a:lnTo>
                      <a:pt x="74" y="485"/>
                    </a:lnTo>
                    <a:lnTo>
                      <a:pt x="63" y="538"/>
                    </a:lnTo>
                    <a:lnTo>
                      <a:pt x="79" y="556"/>
                    </a:lnTo>
                    <a:lnTo>
                      <a:pt x="77" y="567"/>
                    </a:lnTo>
                    <a:lnTo>
                      <a:pt x="68" y="574"/>
                    </a:lnTo>
                    <a:lnTo>
                      <a:pt x="59" y="583"/>
                    </a:lnTo>
                    <a:lnTo>
                      <a:pt x="54" y="597"/>
                    </a:lnTo>
                    <a:lnTo>
                      <a:pt x="54" y="608"/>
                    </a:lnTo>
                    <a:lnTo>
                      <a:pt x="63" y="619"/>
                    </a:lnTo>
                    <a:lnTo>
                      <a:pt x="74" y="630"/>
                    </a:lnTo>
                    <a:lnTo>
                      <a:pt x="88" y="641"/>
                    </a:lnTo>
                    <a:lnTo>
                      <a:pt x="101" y="646"/>
                    </a:lnTo>
                    <a:lnTo>
                      <a:pt x="114" y="646"/>
                    </a:lnTo>
                    <a:lnTo>
                      <a:pt x="124" y="644"/>
                    </a:lnTo>
                    <a:lnTo>
                      <a:pt x="132" y="641"/>
                    </a:lnTo>
                    <a:lnTo>
                      <a:pt x="141" y="635"/>
                    </a:lnTo>
                    <a:lnTo>
                      <a:pt x="148" y="635"/>
                    </a:lnTo>
                    <a:lnTo>
                      <a:pt x="153" y="639"/>
                    </a:lnTo>
                    <a:lnTo>
                      <a:pt x="160" y="641"/>
                    </a:lnTo>
                    <a:lnTo>
                      <a:pt x="168" y="644"/>
                    </a:lnTo>
                    <a:lnTo>
                      <a:pt x="184" y="652"/>
                    </a:lnTo>
                    <a:lnTo>
                      <a:pt x="195" y="661"/>
                    </a:lnTo>
                    <a:lnTo>
                      <a:pt x="209" y="670"/>
                    </a:lnTo>
                    <a:lnTo>
                      <a:pt x="220" y="677"/>
                    </a:lnTo>
                    <a:lnTo>
                      <a:pt x="225" y="691"/>
                    </a:lnTo>
                    <a:lnTo>
                      <a:pt x="229" y="706"/>
                    </a:lnTo>
                    <a:lnTo>
                      <a:pt x="231" y="722"/>
                    </a:lnTo>
                    <a:lnTo>
                      <a:pt x="234" y="738"/>
                    </a:lnTo>
                    <a:lnTo>
                      <a:pt x="249" y="744"/>
                    </a:lnTo>
                    <a:lnTo>
                      <a:pt x="262" y="749"/>
                    </a:lnTo>
                    <a:lnTo>
                      <a:pt x="276" y="758"/>
                    </a:lnTo>
                    <a:lnTo>
                      <a:pt x="287" y="772"/>
                    </a:lnTo>
                    <a:lnTo>
                      <a:pt x="298" y="800"/>
                    </a:lnTo>
                    <a:lnTo>
                      <a:pt x="308" y="830"/>
                    </a:lnTo>
                    <a:lnTo>
                      <a:pt x="319" y="861"/>
                    </a:lnTo>
                    <a:lnTo>
                      <a:pt x="334" y="886"/>
                    </a:lnTo>
                    <a:lnTo>
                      <a:pt x="350" y="904"/>
                    </a:lnTo>
                    <a:lnTo>
                      <a:pt x="366" y="924"/>
                    </a:lnTo>
                    <a:lnTo>
                      <a:pt x="381" y="944"/>
                    </a:lnTo>
                    <a:lnTo>
                      <a:pt x="395" y="966"/>
                    </a:lnTo>
                    <a:lnTo>
                      <a:pt x="397" y="980"/>
                    </a:lnTo>
                    <a:lnTo>
                      <a:pt x="397" y="993"/>
                    </a:lnTo>
                    <a:lnTo>
                      <a:pt x="391" y="1007"/>
                    </a:lnTo>
                    <a:lnTo>
                      <a:pt x="381" y="1018"/>
                    </a:lnTo>
                    <a:lnTo>
                      <a:pt x="364" y="1022"/>
                    </a:lnTo>
                    <a:lnTo>
                      <a:pt x="348" y="1027"/>
                    </a:lnTo>
                    <a:lnTo>
                      <a:pt x="334" y="1032"/>
                    </a:lnTo>
                    <a:lnTo>
                      <a:pt x="319" y="1038"/>
                    </a:lnTo>
                    <a:lnTo>
                      <a:pt x="307" y="1043"/>
                    </a:lnTo>
                    <a:lnTo>
                      <a:pt x="292" y="1052"/>
                    </a:lnTo>
                    <a:lnTo>
                      <a:pt x="278" y="1063"/>
                    </a:lnTo>
                    <a:lnTo>
                      <a:pt x="262" y="1074"/>
                    </a:lnTo>
                    <a:lnTo>
                      <a:pt x="249" y="1083"/>
                    </a:lnTo>
                    <a:lnTo>
                      <a:pt x="231" y="1090"/>
                    </a:lnTo>
                    <a:lnTo>
                      <a:pt x="215" y="1094"/>
                    </a:lnTo>
                    <a:lnTo>
                      <a:pt x="198" y="1099"/>
                    </a:lnTo>
                    <a:lnTo>
                      <a:pt x="182" y="1105"/>
                    </a:lnTo>
                    <a:lnTo>
                      <a:pt x="164" y="1110"/>
                    </a:lnTo>
                    <a:lnTo>
                      <a:pt x="151" y="1119"/>
                    </a:lnTo>
                    <a:lnTo>
                      <a:pt x="141" y="1132"/>
                    </a:lnTo>
                    <a:lnTo>
                      <a:pt x="124" y="1146"/>
                    </a:lnTo>
                    <a:lnTo>
                      <a:pt x="106" y="1160"/>
                    </a:lnTo>
                    <a:lnTo>
                      <a:pt x="88" y="1171"/>
                    </a:lnTo>
                    <a:lnTo>
                      <a:pt x="68" y="1180"/>
                    </a:lnTo>
                    <a:lnTo>
                      <a:pt x="88" y="1186"/>
                    </a:lnTo>
                    <a:lnTo>
                      <a:pt x="106" y="1188"/>
                    </a:lnTo>
                    <a:lnTo>
                      <a:pt x="124" y="1193"/>
                    </a:lnTo>
                    <a:lnTo>
                      <a:pt x="142" y="1197"/>
                    </a:lnTo>
                    <a:lnTo>
                      <a:pt x="162" y="1198"/>
                    </a:lnTo>
                    <a:lnTo>
                      <a:pt x="182" y="1198"/>
                    </a:lnTo>
                    <a:lnTo>
                      <a:pt x="200" y="1202"/>
                    </a:lnTo>
                    <a:lnTo>
                      <a:pt x="220" y="1202"/>
                    </a:lnTo>
                    <a:lnTo>
                      <a:pt x="252" y="1202"/>
                    </a:lnTo>
                    <a:lnTo>
                      <a:pt x="287" y="1198"/>
                    </a:lnTo>
                    <a:lnTo>
                      <a:pt x="319" y="1193"/>
                    </a:lnTo>
                    <a:lnTo>
                      <a:pt x="354" y="1186"/>
                    </a:lnTo>
                    <a:lnTo>
                      <a:pt x="386" y="1177"/>
                    </a:lnTo>
                    <a:lnTo>
                      <a:pt x="417" y="1168"/>
                    </a:lnTo>
                    <a:lnTo>
                      <a:pt x="447" y="1155"/>
                    </a:lnTo>
                    <a:lnTo>
                      <a:pt x="478" y="1141"/>
                    </a:lnTo>
                    <a:lnTo>
                      <a:pt x="505" y="1126"/>
                    </a:lnTo>
                    <a:lnTo>
                      <a:pt x="536" y="1110"/>
                    </a:lnTo>
                    <a:lnTo>
                      <a:pt x="559" y="1094"/>
                    </a:lnTo>
                    <a:lnTo>
                      <a:pt x="588" y="1074"/>
                    </a:lnTo>
                    <a:lnTo>
                      <a:pt x="613" y="1052"/>
                    </a:lnTo>
                    <a:lnTo>
                      <a:pt x="637" y="1029"/>
                    </a:lnTo>
                    <a:lnTo>
                      <a:pt x="660" y="1007"/>
                    </a:lnTo>
                    <a:lnTo>
                      <a:pt x="682" y="982"/>
                    </a:lnTo>
                    <a:lnTo>
                      <a:pt x="666" y="966"/>
                    </a:lnTo>
                    <a:lnTo>
                      <a:pt x="646" y="955"/>
                    </a:lnTo>
                    <a:lnTo>
                      <a:pt x="626" y="940"/>
                    </a:lnTo>
                    <a:lnTo>
                      <a:pt x="610" y="929"/>
                    </a:lnTo>
                    <a:lnTo>
                      <a:pt x="590" y="922"/>
                    </a:lnTo>
                    <a:lnTo>
                      <a:pt x="574" y="917"/>
                    </a:lnTo>
                    <a:lnTo>
                      <a:pt x="557" y="904"/>
                    </a:lnTo>
                    <a:lnTo>
                      <a:pt x="547" y="893"/>
                    </a:lnTo>
                    <a:lnTo>
                      <a:pt x="547" y="892"/>
                    </a:lnTo>
                    <a:lnTo>
                      <a:pt x="547" y="888"/>
                    </a:lnTo>
                    <a:lnTo>
                      <a:pt x="543" y="888"/>
                    </a:lnTo>
                    <a:lnTo>
                      <a:pt x="543" y="886"/>
                    </a:lnTo>
                    <a:lnTo>
                      <a:pt x="543" y="874"/>
                    </a:lnTo>
                    <a:lnTo>
                      <a:pt x="547" y="863"/>
                    </a:lnTo>
                    <a:lnTo>
                      <a:pt x="547" y="855"/>
                    </a:lnTo>
                    <a:lnTo>
                      <a:pt x="548" y="845"/>
                    </a:lnTo>
                    <a:lnTo>
                      <a:pt x="557" y="819"/>
                    </a:lnTo>
                    <a:lnTo>
                      <a:pt x="567" y="791"/>
                    </a:lnTo>
                    <a:lnTo>
                      <a:pt x="579" y="769"/>
                    </a:lnTo>
                    <a:lnTo>
                      <a:pt x="601" y="753"/>
                    </a:lnTo>
                    <a:lnTo>
                      <a:pt x="613" y="749"/>
                    </a:lnTo>
                    <a:lnTo>
                      <a:pt x="624" y="744"/>
                    </a:lnTo>
                    <a:lnTo>
                      <a:pt x="631" y="742"/>
                    </a:lnTo>
                    <a:lnTo>
                      <a:pt x="642" y="738"/>
                    </a:lnTo>
                    <a:lnTo>
                      <a:pt x="655" y="738"/>
                    </a:lnTo>
                    <a:lnTo>
                      <a:pt x="666" y="736"/>
                    </a:lnTo>
                    <a:lnTo>
                      <a:pt x="673" y="729"/>
                    </a:lnTo>
                    <a:lnTo>
                      <a:pt x="684" y="727"/>
                    </a:lnTo>
                    <a:lnTo>
                      <a:pt x="695" y="727"/>
                    </a:lnTo>
                    <a:lnTo>
                      <a:pt x="704" y="722"/>
                    </a:lnTo>
                    <a:lnTo>
                      <a:pt x="715" y="718"/>
                    </a:lnTo>
                    <a:lnTo>
                      <a:pt x="725" y="713"/>
                    </a:lnTo>
                    <a:lnTo>
                      <a:pt x="736" y="711"/>
                    </a:lnTo>
                    <a:lnTo>
                      <a:pt x="749" y="707"/>
                    </a:lnTo>
                    <a:lnTo>
                      <a:pt x="760" y="707"/>
                    </a:lnTo>
                    <a:lnTo>
                      <a:pt x="770" y="711"/>
                    </a:lnTo>
                    <a:lnTo>
                      <a:pt x="776" y="717"/>
                    </a:lnTo>
                    <a:lnTo>
                      <a:pt x="783" y="722"/>
                    </a:lnTo>
                    <a:lnTo>
                      <a:pt x="792" y="729"/>
                    </a:lnTo>
                    <a:lnTo>
                      <a:pt x="803" y="736"/>
                    </a:lnTo>
                  </a:path>
                </a:pathLst>
              </a:custGeom>
              <a:solidFill>
                <a:schemeClr val="folHlink"/>
              </a:solidFill>
              <a:ln w="9525">
                <a:noFill/>
              </a:ln>
            </p:spPr>
            <p:txBody>
              <a:bodyPr/>
              <a:p>
                <a:endParaRPr lang="zh-CN" altLang="en-US"/>
              </a:p>
            </p:txBody>
          </p:sp>
          <p:sp>
            <p:nvSpPr>
              <p:cNvPr id="2075" name="任意多边形 4122"/>
              <p:cNvSpPr/>
              <p:nvPr/>
            </p:nvSpPr>
            <p:spPr>
              <a:xfrm>
                <a:off x="530" y="507"/>
                <a:ext cx="63" cy="73"/>
              </a:xfrm>
              <a:custGeom>
                <a:avLst/>
                <a:gdLst/>
                <a:ahLst/>
                <a:cxnLst>
                  <a:cxn ang="0">
                    <a:pos x="42" y="65"/>
                  </a:cxn>
                  <a:cxn ang="0">
                    <a:pos x="58" y="72"/>
                  </a:cxn>
                  <a:cxn ang="0">
                    <a:pos x="62" y="72"/>
                  </a:cxn>
                  <a:cxn ang="0">
                    <a:pos x="62" y="67"/>
                  </a:cxn>
                  <a:cxn ang="0">
                    <a:pos x="58" y="65"/>
                  </a:cxn>
                  <a:cxn ang="0">
                    <a:pos x="58" y="62"/>
                  </a:cxn>
                  <a:cxn ang="0">
                    <a:pos x="44" y="56"/>
                  </a:cxn>
                  <a:cxn ang="0">
                    <a:pos x="37" y="45"/>
                  </a:cxn>
                  <a:cxn ang="0">
                    <a:pos x="31" y="34"/>
                  </a:cxn>
                  <a:cxn ang="0">
                    <a:pos x="26" y="20"/>
                  </a:cxn>
                  <a:cxn ang="0">
                    <a:pos x="9" y="0"/>
                  </a:cxn>
                  <a:cxn ang="0">
                    <a:pos x="6" y="4"/>
                  </a:cxn>
                  <a:cxn ang="0">
                    <a:pos x="2" y="9"/>
                  </a:cxn>
                  <a:cxn ang="0">
                    <a:pos x="0" y="11"/>
                  </a:cxn>
                  <a:cxn ang="0">
                    <a:pos x="0" y="18"/>
                  </a:cxn>
                  <a:cxn ang="0">
                    <a:pos x="0" y="20"/>
                  </a:cxn>
                  <a:cxn ang="0">
                    <a:pos x="0" y="20"/>
                  </a:cxn>
                  <a:cxn ang="0">
                    <a:pos x="0" y="20"/>
                  </a:cxn>
                  <a:cxn ang="0">
                    <a:pos x="0" y="20"/>
                  </a:cxn>
                  <a:cxn ang="0">
                    <a:pos x="9" y="31"/>
                  </a:cxn>
                  <a:cxn ang="0">
                    <a:pos x="20" y="45"/>
                  </a:cxn>
                  <a:cxn ang="0">
                    <a:pos x="31" y="56"/>
                  </a:cxn>
                  <a:cxn ang="0">
                    <a:pos x="42" y="65"/>
                  </a:cxn>
                </a:cxnLst>
                <a:pathLst>
                  <a:path w="63" h="73">
                    <a:moveTo>
                      <a:pt x="42" y="65"/>
                    </a:moveTo>
                    <a:lnTo>
                      <a:pt x="58" y="72"/>
                    </a:lnTo>
                    <a:lnTo>
                      <a:pt x="62" y="72"/>
                    </a:lnTo>
                    <a:lnTo>
                      <a:pt x="62" y="67"/>
                    </a:lnTo>
                    <a:lnTo>
                      <a:pt x="58" y="65"/>
                    </a:lnTo>
                    <a:lnTo>
                      <a:pt x="58" y="62"/>
                    </a:lnTo>
                    <a:lnTo>
                      <a:pt x="44" y="56"/>
                    </a:lnTo>
                    <a:lnTo>
                      <a:pt x="37" y="45"/>
                    </a:lnTo>
                    <a:lnTo>
                      <a:pt x="31" y="34"/>
                    </a:lnTo>
                    <a:lnTo>
                      <a:pt x="26" y="20"/>
                    </a:lnTo>
                    <a:lnTo>
                      <a:pt x="9" y="0"/>
                    </a:lnTo>
                    <a:lnTo>
                      <a:pt x="6" y="4"/>
                    </a:lnTo>
                    <a:lnTo>
                      <a:pt x="2" y="9"/>
                    </a:lnTo>
                    <a:lnTo>
                      <a:pt x="0" y="11"/>
                    </a:lnTo>
                    <a:lnTo>
                      <a:pt x="0" y="18"/>
                    </a:lnTo>
                    <a:lnTo>
                      <a:pt x="0" y="20"/>
                    </a:lnTo>
                    <a:lnTo>
                      <a:pt x="9" y="31"/>
                    </a:lnTo>
                    <a:lnTo>
                      <a:pt x="20" y="45"/>
                    </a:lnTo>
                    <a:lnTo>
                      <a:pt x="31" y="56"/>
                    </a:lnTo>
                    <a:lnTo>
                      <a:pt x="42" y="65"/>
                    </a:lnTo>
                  </a:path>
                </a:pathLst>
              </a:custGeom>
              <a:solidFill>
                <a:schemeClr val="folHlink"/>
              </a:solidFill>
              <a:ln w="9525">
                <a:noFill/>
              </a:ln>
            </p:spPr>
            <p:txBody>
              <a:bodyPr/>
              <a:p>
                <a:endParaRPr lang="zh-CN" altLang="en-US"/>
              </a:p>
            </p:txBody>
          </p:sp>
        </p:grpSp>
      </p:grpSp>
      <p:sp>
        <p:nvSpPr>
          <p:cNvPr id="2076" name="标题 3088"/>
          <p:cNvSpPr>
            <a:spLocks noGrp="1"/>
          </p:cNvSpPr>
          <p:nvPr>
            <p:ph type="title"/>
          </p:nvPr>
        </p:nvSpPr>
        <p:spPr>
          <a:xfrm>
            <a:off x="914400" y="609600"/>
            <a:ext cx="10363200" cy="1143000"/>
          </a:xfrm>
          <a:prstGeom prst="rect">
            <a:avLst/>
          </a:prstGeom>
          <a:noFill/>
          <a:ln w="9525">
            <a:noFill/>
          </a:ln>
        </p:spPr>
        <p:txBody>
          <a:bodyPr lIns="92075" tIns="46038" rIns="92075" bIns="46038" anchor="ctr" anchorCtr="0"/>
          <a:p>
            <a:pPr lvl="0"/>
            <a:r>
              <a:rPr lang="zh-CN" altLang="en-US"/>
              <a:t>单击此处编辑母版标题样式</a:t>
            </a:r>
            <a:endParaRPr lang="zh-CN" altLang="en-US"/>
          </a:p>
        </p:txBody>
      </p:sp>
      <p:sp>
        <p:nvSpPr>
          <p:cNvPr id="2077" name="文本占位符 3089"/>
          <p:cNvSpPr>
            <a:spLocks noGrp="1"/>
          </p:cNvSpPr>
          <p:nvPr>
            <p:ph type="body"/>
          </p:nvPr>
        </p:nvSpPr>
        <p:spPr>
          <a:xfrm>
            <a:off x="914400" y="1981200"/>
            <a:ext cx="10363200" cy="4114800"/>
          </a:xfrm>
          <a:prstGeom prst="rect">
            <a:avLst/>
          </a:prstGeom>
          <a:noFill/>
          <a:ln w="9525">
            <a:noFill/>
          </a:ln>
        </p:spPr>
        <p:txBody>
          <a:bodyPr lIns="92075" tIns="46038" rIns="92075" bIns="46038" anchor="t" anchorCtr="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078" name="日期占位符 4125"/>
          <p:cNvSpPr>
            <a:spLocks noGrp="1"/>
          </p:cNvSpPr>
          <p:nvPr>
            <p:ph type="dt" sz="quarter"/>
          </p:nvPr>
        </p:nvSpPr>
        <p:spPr>
          <a:xfrm>
            <a:off x="914400" y="6248400"/>
            <a:ext cx="2540000" cy="457200"/>
          </a:xfrm>
          <a:prstGeom prst="rect">
            <a:avLst/>
          </a:prstGeom>
          <a:noFill/>
          <a:ln w="9525">
            <a:noFill/>
          </a:ln>
        </p:spPr>
        <p:txBody>
          <a:bodyPr anchor="t"/>
          <a:lstStyle>
            <a:lvl1pPr indent="0">
              <a:defRPr sz="1400">
                <a:solidFill>
                  <a:srgbClr val="FFFFFF"/>
                </a:solidFill>
              </a:defRPr>
            </a:lvl1pPr>
          </a:lstStyle>
          <a:p>
            <a:pPr lvl="0" defTabSz="914400" fontAlgn="base">
              <a:spcBef>
                <a:spcPct val="50000"/>
              </a:spcBef>
            </a:pPr>
            <a:fld id="{BB962C8B-B14F-4D97-AF65-F5344CB8AC3E}" type="datetime1">
              <a:rPr lang="zh-CN" altLang="en-US" strike="noStrike" noProof="1" dirty="0">
                <a:latin typeface="Times New Roman" panose="02020603050405020304" pitchFamily="2" charset="0"/>
                <a:ea typeface="宋体" panose="02010600030101010101" pitchFamily="2" charset="-122"/>
                <a:cs typeface="+mn-cs"/>
              </a:rPr>
            </a:fld>
            <a:endParaRPr lang="zh-CN" altLang="en-US" strike="noStrike" noProof="1" dirty="0">
              <a:latin typeface="Times New Roman" panose="02020603050405020304" pitchFamily="2" charset="0"/>
              <a:ea typeface="宋体" panose="02010600030101010101" pitchFamily="2" charset="-122"/>
            </a:endParaRPr>
          </a:p>
        </p:txBody>
      </p:sp>
      <p:sp>
        <p:nvSpPr>
          <p:cNvPr id="2079" name="页脚占位符 4126"/>
          <p:cNvSpPr>
            <a:spLocks noGrp="1"/>
          </p:cNvSpPr>
          <p:nvPr>
            <p:ph type="ftr" sz="quarter"/>
          </p:nvPr>
        </p:nvSpPr>
        <p:spPr>
          <a:xfrm>
            <a:off x="4165600" y="6248400"/>
            <a:ext cx="3860800" cy="457200"/>
          </a:xfrm>
          <a:prstGeom prst="rect">
            <a:avLst/>
          </a:prstGeom>
          <a:noFill/>
          <a:ln w="9525">
            <a:noFill/>
          </a:ln>
        </p:spPr>
        <p:txBody>
          <a:bodyPr anchor="t"/>
          <a:lstStyle>
            <a:lvl1pPr indent="0" algn="ctr">
              <a:defRPr sz="1400">
                <a:solidFill>
                  <a:srgbClr val="FFFFFF"/>
                </a:solidFill>
              </a:defRPr>
            </a:lvl1pPr>
          </a:lstStyle>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2080" name="灯片编号占位符 4127"/>
          <p:cNvSpPr>
            <a:spLocks noGrp="1"/>
          </p:cNvSpPr>
          <p:nvPr>
            <p:ph type="sldNum" sz="quarter"/>
          </p:nvPr>
        </p:nvSpPr>
        <p:spPr>
          <a:xfrm>
            <a:off x="8737600" y="6248400"/>
            <a:ext cx="2540000" cy="457200"/>
          </a:xfrm>
          <a:prstGeom prst="rect">
            <a:avLst/>
          </a:prstGeom>
          <a:noFill/>
          <a:ln w="9525">
            <a:noFill/>
          </a:ln>
        </p:spPr>
        <p:txBody>
          <a:bodyPr vert="horz" wrap="square" anchor="t"/>
          <a:lstStyle>
            <a:lvl1pPr indent="0" algn="r">
              <a:defRPr sz="1400">
                <a:solidFill>
                  <a:srgbClr val="FFFFFF"/>
                </a:solidFill>
              </a:defRPr>
            </a:lvl1pPr>
          </a:lstStyle>
          <a:p>
            <a:pPr lvl="0" fontAlgn="base">
              <a:spcBef>
                <a:spcPct val="50000"/>
              </a:spcBef>
            </a:pPr>
            <a:fld id="{9A0DB2DC-4C9A-4742-B13C-FB6460FD3503}" type="slidenum">
              <a:rPr lang="zh-CN" altLang="en-US" strike="noStrike" noProof="1" dirty="0">
                <a:latin typeface="Times New Roman" panose="02020603050405020304" pitchFamily="2" charset="0"/>
                <a:ea typeface="宋体" panose="02010600030101010101" pitchFamily="2" charset="-122"/>
                <a:cs typeface="+mn-cs"/>
              </a:rPr>
            </a:fld>
            <a:endParaRPr lang="zh-CN" altLang="en-US" strike="noStrike" noProof="1" dirty="0">
              <a:latin typeface="Times New Roman" panose="02020603050405020304" pitchFamily="2"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random/>
  </p:transition>
  <p:hf sldNum="0" hdr="0" ftr="0" dt="0"/>
  <p:txStyles>
    <p:titleStyle>
      <a:lvl1pPr marL="0" lvl="0" indent="0" algn="ctr" defTabSz="914400" eaLnBrk="0" fontAlgn="ctr" latinLnBrk="1" hangingPunct="0">
        <a:lnSpc>
          <a:spcPct val="100000"/>
        </a:lnSpc>
        <a:spcBef>
          <a:spcPct val="0"/>
        </a:spcBef>
        <a:spcAft>
          <a:spcPct val="0"/>
        </a:spcAft>
        <a:buNone/>
        <a:defRPr sz="4400" b="1" u="none" kern="1200">
          <a:latin typeface="+mj-lt"/>
          <a:ea typeface="+mj-ea"/>
          <a:cs typeface="+mj-cs"/>
        </a:defRPr>
      </a:lvl1pPr>
    </p:titleStyle>
    <p:bodyStyle>
      <a:lvl1pPr marL="342900" lvl="0" indent="-342900" algn="l" defTabSz="914400" eaLnBrk="0" fontAlgn="ctr" latinLnBrk="1" hangingPunct="0">
        <a:lnSpc>
          <a:spcPct val="100000"/>
        </a:lnSpc>
        <a:spcBef>
          <a:spcPct val="20000"/>
        </a:spcBef>
        <a:spcAft>
          <a:spcPct val="0"/>
        </a:spcAft>
        <a:buChar char="•"/>
        <a:defRPr sz="3200" b="1" u="none" kern="1200">
          <a:latin typeface="+mn-lt"/>
          <a:ea typeface="+mn-ea"/>
          <a:cs typeface="+mn-cs"/>
        </a:defRPr>
      </a:lvl1pPr>
      <a:lvl2pPr marL="342900" lvl="1" indent="457200" algn="l" defTabSz="914400" eaLnBrk="0" fontAlgn="ctr" latinLnBrk="1" hangingPunct="0">
        <a:lnSpc>
          <a:spcPct val="100000"/>
        </a:lnSpc>
        <a:spcBef>
          <a:spcPct val="20000"/>
        </a:spcBef>
        <a:spcAft>
          <a:spcPct val="0"/>
        </a:spcAft>
        <a:buChar char="•"/>
        <a:defRPr sz="2000" b="1" u="none" kern="1200" baseline="0">
          <a:latin typeface="Arial" panose="020B0604020202020204" pitchFamily="34" charset="0"/>
          <a:ea typeface="Arial" panose="020B0604020202020204" pitchFamily="34" charset="0"/>
          <a:cs typeface="+mn-cs"/>
        </a:defRPr>
      </a:lvl2pPr>
      <a:lvl3pPr marL="163830" lvl="2" indent="750570" algn="l" defTabSz="914400" eaLnBrk="0" fontAlgn="ctr" latinLnBrk="1" hangingPunct="0">
        <a:lnSpc>
          <a:spcPct val="100000"/>
        </a:lnSpc>
        <a:spcBef>
          <a:spcPct val="20000"/>
        </a:spcBef>
        <a:spcAft>
          <a:spcPct val="0"/>
        </a:spcAft>
        <a:buChar char="•"/>
        <a:defRPr sz="25600" b="0" u="none" kern="1200" baseline="0">
          <a:latin typeface="Arial" panose="020B0604020202020204" pitchFamily="34" charset="0"/>
          <a:ea typeface="Arial" panose="020B0604020202020204" pitchFamily="34" charset="0"/>
          <a:cs typeface="+mn-cs"/>
        </a:defRPr>
      </a:lvl3pPr>
      <a:lvl4pPr marL="1143000" lvl="3" indent="228600" algn="l" defTabSz="914400" eaLnBrk="0" fontAlgn="base" latinLnBrk="1" hangingPunct="0">
        <a:lnSpc>
          <a:spcPct val="100000"/>
        </a:lnSpc>
        <a:spcBef>
          <a:spcPct val="20000"/>
        </a:spcBef>
        <a:spcAft>
          <a:spcPct val="0"/>
        </a:spcAft>
        <a:buChar char="•"/>
        <a:defRPr sz="2400" b="0" u="none" kern="1200" baseline="0">
          <a:solidFill>
            <a:schemeClr val="tx1"/>
          </a:solidFill>
          <a:latin typeface="Times New Roman" panose="02020603050405020304" pitchFamily="2" charset="0"/>
          <a:ea typeface="宋体" panose="02010600030101010101" pitchFamily="2" charset="-122"/>
          <a:cs typeface="+mn-cs"/>
        </a:defRPr>
      </a:lvl4pPr>
      <a:lvl5pPr marL="1600200" lvl="4" indent="228600" algn="l" defTabSz="914400" eaLnBrk="0" fontAlgn="base" latinLnBrk="1" hangingPunct="0">
        <a:lnSpc>
          <a:spcPct val="100000"/>
        </a:lnSpc>
        <a:spcBef>
          <a:spcPct val="20000"/>
        </a:spcBef>
        <a:spcAft>
          <a:spcPct val="0"/>
        </a:spcAft>
        <a:buChar char="–"/>
        <a:defRPr sz="2000" b="0" u="none" kern="1200" baseline="0">
          <a:solidFill>
            <a:schemeClr val="tx1"/>
          </a:solidFill>
          <a:latin typeface="Times New Roman" panose="02020603050405020304" pitchFamily="2" charset="0"/>
          <a:ea typeface="宋体" panose="02010600030101010101" pitchFamily="2" charset="-122"/>
          <a:cs typeface="+mn-cs"/>
        </a:defRPr>
      </a:lvl5pPr>
      <a:lvl6pPr marL="2514600" lvl="5" indent="-228600" algn="l" defTabSz="914400" eaLnBrk="0" fontAlgn="base" latinLnBrk="1" hangingPunct="0">
        <a:lnSpc>
          <a:spcPct val="100000"/>
        </a:lnSpc>
        <a:spcBef>
          <a:spcPct val="20000"/>
        </a:spcBef>
        <a:spcAft>
          <a:spcPct val="0"/>
        </a:spcAft>
        <a:buChar char="–"/>
        <a:defRPr sz="2000" b="0" u="none" kern="1200" baseline="0">
          <a:solidFill>
            <a:schemeClr val="tx1"/>
          </a:solidFill>
          <a:latin typeface="Times New Roman" panose="02020603050405020304" pitchFamily="2" charset="0"/>
          <a:ea typeface="宋体" panose="02010600030101010101" pitchFamily="2" charset="-122"/>
          <a:cs typeface="+mn-cs"/>
        </a:defRPr>
      </a:lvl6pPr>
      <a:lvl7pPr marL="2971800" lvl="6" indent="-228600" algn="l" defTabSz="914400" eaLnBrk="0" fontAlgn="base" latinLnBrk="1" hangingPunct="0">
        <a:lnSpc>
          <a:spcPct val="100000"/>
        </a:lnSpc>
        <a:spcBef>
          <a:spcPct val="20000"/>
        </a:spcBef>
        <a:spcAft>
          <a:spcPct val="0"/>
        </a:spcAft>
        <a:buChar char="–"/>
        <a:defRPr sz="2000" b="0" u="none" kern="1200" baseline="0">
          <a:solidFill>
            <a:schemeClr val="tx1"/>
          </a:solidFill>
          <a:latin typeface="Times New Roman" panose="02020603050405020304" pitchFamily="2" charset="0"/>
          <a:ea typeface="宋体" panose="02010600030101010101" pitchFamily="2" charset="-122"/>
          <a:cs typeface="+mn-cs"/>
        </a:defRPr>
      </a:lvl7pPr>
      <a:lvl8pPr marL="3429000" lvl="7" indent="-228600" algn="l" defTabSz="914400" eaLnBrk="0" fontAlgn="base" latinLnBrk="1" hangingPunct="0">
        <a:lnSpc>
          <a:spcPct val="100000"/>
        </a:lnSpc>
        <a:spcBef>
          <a:spcPct val="20000"/>
        </a:spcBef>
        <a:spcAft>
          <a:spcPct val="0"/>
        </a:spcAft>
        <a:buChar char="–"/>
        <a:defRPr sz="2000" b="0" u="none" kern="1200" baseline="0">
          <a:solidFill>
            <a:schemeClr val="tx1"/>
          </a:solidFill>
          <a:latin typeface="Times New Roman" panose="02020603050405020304" pitchFamily="2" charset="0"/>
          <a:ea typeface="宋体" panose="02010600030101010101" pitchFamily="2" charset="-122"/>
          <a:cs typeface="+mn-cs"/>
        </a:defRPr>
      </a:lvl8pPr>
      <a:lvl9pPr marL="3886200" lvl="8" indent="-228600" algn="l" defTabSz="914400" eaLnBrk="0" fontAlgn="base" latinLnBrk="1" hangingPunct="0">
        <a:lnSpc>
          <a:spcPct val="100000"/>
        </a:lnSpc>
        <a:spcBef>
          <a:spcPct val="20000"/>
        </a:spcBef>
        <a:spcAft>
          <a:spcPct val="0"/>
        </a:spcAft>
        <a:buChar char="–"/>
        <a:defRPr sz="2000" b="0" u="none" kern="1200" baseline="0">
          <a:solidFill>
            <a:schemeClr val="tx1"/>
          </a:solidFill>
          <a:latin typeface="Times New Roman" panose="02020603050405020304" pitchFamily="2" charset="0"/>
          <a:ea typeface="宋体" panose="02010600030101010101" pitchFamily="2" charset="-122"/>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1025"/>
          <p:cNvGrpSpPr/>
          <p:nvPr/>
        </p:nvGrpSpPr>
        <p:grpSpPr>
          <a:xfrm>
            <a:off x="914400" y="117475"/>
            <a:ext cx="11276013" cy="6738938"/>
            <a:chOff x="0" y="0"/>
            <a:chExt cx="5327" cy="4245"/>
          </a:xfrm>
        </p:grpSpPr>
        <p:sp>
          <p:nvSpPr>
            <p:cNvPr id="1027" name="矩形 3074"/>
            <p:cNvSpPr/>
            <p:nvPr/>
          </p:nvSpPr>
          <p:spPr>
            <a:xfrm>
              <a:off x="0" y="4102"/>
              <a:ext cx="2208" cy="143"/>
            </a:xfrm>
            <a:prstGeom prst="rect">
              <a:avLst/>
            </a:prstGeom>
            <a:solidFill>
              <a:schemeClr val="hlink"/>
            </a:solidFill>
            <a:ln w="9525">
              <a:noFill/>
            </a:ln>
          </p:spPr>
          <p:txBody>
            <a:bodyPr anchor="t" anchorCtr="0"/>
            <a:p>
              <a:pPr lvl="0"/>
              <a:endParaRPr lang="zh-CN" altLang="en-US" sz="2400" dirty="0">
                <a:latin typeface="Times New Roman" panose="02020603050405020304" pitchFamily="2" charset="0"/>
                <a:ea typeface="宋体" panose="02010600030101010101" pitchFamily="2" charset="-122"/>
              </a:endParaRPr>
            </a:p>
          </p:txBody>
        </p:sp>
        <p:grpSp>
          <p:nvGrpSpPr>
            <p:cNvPr id="1028" name="组合 1027"/>
            <p:cNvGrpSpPr/>
            <p:nvPr/>
          </p:nvGrpSpPr>
          <p:grpSpPr>
            <a:xfrm>
              <a:off x="2427" y="4176"/>
              <a:ext cx="2729" cy="41"/>
              <a:chOff x="0" y="0"/>
              <a:chExt cx="2729" cy="41"/>
            </a:xfrm>
          </p:grpSpPr>
          <p:sp>
            <p:nvSpPr>
              <p:cNvPr id="1029" name="椭圆 3076"/>
              <p:cNvSpPr/>
              <p:nvPr/>
            </p:nvSpPr>
            <p:spPr>
              <a:xfrm>
                <a:off x="0" y="0"/>
                <a:ext cx="42" cy="41"/>
              </a:xfrm>
              <a:prstGeom prst="ellipse">
                <a:avLst/>
              </a:prstGeom>
              <a:solidFill>
                <a:schemeClr val="tx2"/>
              </a:solidFill>
              <a:ln w="9525">
                <a:noFill/>
              </a:ln>
            </p:spPr>
            <p:txBody>
              <a:bodyPr anchor="t" anchorCtr="0"/>
              <a:p>
                <a:pPr lvl="0"/>
                <a:endParaRPr lang="zh-CN" altLang="en-US" sz="2400" dirty="0">
                  <a:latin typeface="Times New Roman" panose="02020603050405020304" pitchFamily="2" charset="0"/>
                  <a:ea typeface="宋体" panose="02010600030101010101" pitchFamily="2" charset="-122"/>
                </a:endParaRPr>
              </a:p>
            </p:txBody>
          </p:sp>
          <p:sp>
            <p:nvSpPr>
              <p:cNvPr id="1030" name="椭圆 3077"/>
              <p:cNvSpPr/>
              <p:nvPr/>
            </p:nvSpPr>
            <p:spPr>
              <a:xfrm>
                <a:off x="384" y="0"/>
                <a:ext cx="42" cy="41"/>
              </a:xfrm>
              <a:prstGeom prst="ellipse">
                <a:avLst/>
              </a:prstGeom>
              <a:solidFill>
                <a:schemeClr val="tx2"/>
              </a:solidFill>
              <a:ln w="9525">
                <a:noFill/>
              </a:ln>
            </p:spPr>
            <p:txBody>
              <a:bodyPr anchor="t" anchorCtr="0"/>
              <a:p>
                <a:pPr lvl="0"/>
                <a:endParaRPr lang="zh-CN" altLang="en-US" sz="2400" dirty="0">
                  <a:latin typeface="Times New Roman" panose="02020603050405020304" pitchFamily="2" charset="0"/>
                  <a:ea typeface="宋体" panose="02010600030101010101" pitchFamily="2" charset="-122"/>
                </a:endParaRPr>
              </a:p>
            </p:txBody>
          </p:sp>
          <p:sp>
            <p:nvSpPr>
              <p:cNvPr id="1031" name="椭圆 3078"/>
              <p:cNvSpPr/>
              <p:nvPr/>
            </p:nvSpPr>
            <p:spPr>
              <a:xfrm>
                <a:off x="768" y="0"/>
                <a:ext cx="41" cy="41"/>
              </a:xfrm>
              <a:prstGeom prst="ellipse">
                <a:avLst/>
              </a:prstGeom>
              <a:solidFill>
                <a:schemeClr val="tx2"/>
              </a:solidFill>
              <a:ln w="9525">
                <a:noFill/>
              </a:ln>
            </p:spPr>
            <p:txBody>
              <a:bodyPr anchor="t" anchorCtr="0"/>
              <a:p>
                <a:pPr lvl="0"/>
                <a:endParaRPr lang="zh-CN" altLang="en-US" sz="2400" dirty="0">
                  <a:latin typeface="Times New Roman" panose="02020603050405020304" pitchFamily="2" charset="0"/>
                  <a:ea typeface="宋体" panose="02010600030101010101" pitchFamily="2" charset="-122"/>
                </a:endParaRPr>
              </a:p>
            </p:txBody>
          </p:sp>
          <p:sp>
            <p:nvSpPr>
              <p:cNvPr id="1032" name="椭圆 3079"/>
              <p:cNvSpPr/>
              <p:nvPr/>
            </p:nvSpPr>
            <p:spPr>
              <a:xfrm>
                <a:off x="1152" y="0"/>
                <a:ext cx="41" cy="41"/>
              </a:xfrm>
              <a:prstGeom prst="ellipse">
                <a:avLst/>
              </a:prstGeom>
              <a:solidFill>
                <a:schemeClr val="tx2"/>
              </a:solidFill>
              <a:ln w="9525">
                <a:noFill/>
              </a:ln>
            </p:spPr>
            <p:txBody>
              <a:bodyPr anchor="t" anchorCtr="0"/>
              <a:p>
                <a:pPr lvl="0"/>
                <a:endParaRPr lang="zh-CN" altLang="en-US" sz="2400" dirty="0">
                  <a:latin typeface="Times New Roman" panose="02020603050405020304" pitchFamily="2" charset="0"/>
                  <a:ea typeface="宋体" panose="02010600030101010101" pitchFamily="2" charset="-122"/>
                </a:endParaRPr>
              </a:p>
            </p:txBody>
          </p:sp>
          <p:sp>
            <p:nvSpPr>
              <p:cNvPr id="1033" name="椭圆 3080"/>
              <p:cNvSpPr/>
              <p:nvPr/>
            </p:nvSpPr>
            <p:spPr>
              <a:xfrm>
                <a:off x="1536" y="0"/>
                <a:ext cx="42" cy="41"/>
              </a:xfrm>
              <a:prstGeom prst="ellipse">
                <a:avLst/>
              </a:prstGeom>
              <a:solidFill>
                <a:schemeClr val="tx2"/>
              </a:solidFill>
              <a:ln w="9525">
                <a:noFill/>
              </a:ln>
            </p:spPr>
            <p:txBody>
              <a:bodyPr anchor="t" anchorCtr="0"/>
              <a:p>
                <a:pPr lvl="0"/>
                <a:endParaRPr lang="zh-CN" altLang="en-US" sz="2400" dirty="0">
                  <a:latin typeface="Times New Roman" panose="02020603050405020304" pitchFamily="2" charset="0"/>
                  <a:ea typeface="宋体" panose="02010600030101010101" pitchFamily="2" charset="-122"/>
                </a:endParaRPr>
              </a:p>
            </p:txBody>
          </p:sp>
          <p:sp>
            <p:nvSpPr>
              <p:cNvPr id="1034" name="椭圆 3081"/>
              <p:cNvSpPr/>
              <p:nvPr/>
            </p:nvSpPr>
            <p:spPr>
              <a:xfrm>
                <a:off x="1920" y="0"/>
                <a:ext cx="42" cy="41"/>
              </a:xfrm>
              <a:prstGeom prst="ellipse">
                <a:avLst/>
              </a:prstGeom>
              <a:solidFill>
                <a:schemeClr val="tx2"/>
              </a:solidFill>
              <a:ln w="9525">
                <a:noFill/>
              </a:ln>
            </p:spPr>
            <p:txBody>
              <a:bodyPr anchor="t" anchorCtr="0"/>
              <a:p>
                <a:pPr lvl="0"/>
                <a:endParaRPr lang="zh-CN" altLang="en-US" sz="2400" dirty="0">
                  <a:latin typeface="Times New Roman" panose="02020603050405020304" pitchFamily="2" charset="0"/>
                  <a:ea typeface="宋体" panose="02010600030101010101" pitchFamily="2" charset="-122"/>
                </a:endParaRPr>
              </a:p>
            </p:txBody>
          </p:sp>
          <p:sp>
            <p:nvSpPr>
              <p:cNvPr id="1035" name="椭圆 3082"/>
              <p:cNvSpPr/>
              <p:nvPr/>
            </p:nvSpPr>
            <p:spPr>
              <a:xfrm>
                <a:off x="2304" y="0"/>
                <a:ext cx="42" cy="41"/>
              </a:xfrm>
              <a:prstGeom prst="ellipse">
                <a:avLst/>
              </a:prstGeom>
              <a:solidFill>
                <a:schemeClr val="tx2"/>
              </a:solidFill>
              <a:ln w="9525">
                <a:noFill/>
              </a:ln>
            </p:spPr>
            <p:txBody>
              <a:bodyPr anchor="t" anchorCtr="0"/>
              <a:p>
                <a:pPr lvl="0"/>
                <a:endParaRPr lang="zh-CN" altLang="en-US" sz="2400" dirty="0">
                  <a:latin typeface="Times New Roman" panose="02020603050405020304" pitchFamily="2" charset="0"/>
                  <a:ea typeface="宋体" panose="02010600030101010101" pitchFamily="2" charset="-122"/>
                </a:endParaRPr>
              </a:p>
            </p:txBody>
          </p:sp>
          <p:sp>
            <p:nvSpPr>
              <p:cNvPr id="1036" name="椭圆 3083"/>
              <p:cNvSpPr/>
              <p:nvPr/>
            </p:nvSpPr>
            <p:spPr>
              <a:xfrm>
                <a:off x="2688" y="0"/>
                <a:ext cx="41" cy="41"/>
              </a:xfrm>
              <a:prstGeom prst="ellipse">
                <a:avLst/>
              </a:prstGeom>
              <a:solidFill>
                <a:schemeClr val="tx2"/>
              </a:solidFill>
              <a:ln w="9525">
                <a:noFill/>
              </a:ln>
            </p:spPr>
            <p:txBody>
              <a:bodyPr anchor="t" anchorCtr="0"/>
              <a:p>
                <a:pPr lvl="0"/>
                <a:endParaRPr lang="zh-CN" altLang="en-US" sz="2400" dirty="0">
                  <a:latin typeface="Times New Roman" panose="02020603050405020304" pitchFamily="2" charset="0"/>
                  <a:ea typeface="宋体" panose="02010600030101010101" pitchFamily="2" charset="-122"/>
                </a:endParaRPr>
              </a:p>
            </p:txBody>
          </p:sp>
        </p:grpSp>
        <p:sp>
          <p:nvSpPr>
            <p:cNvPr id="1037" name="矩形 3084"/>
            <p:cNvSpPr/>
            <p:nvPr/>
          </p:nvSpPr>
          <p:spPr>
            <a:xfrm>
              <a:off x="48" y="406"/>
              <a:ext cx="5279" cy="480"/>
            </a:xfrm>
            <a:prstGeom prst="rect">
              <a:avLst/>
            </a:prstGeom>
            <a:solidFill>
              <a:schemeClr val="hlink"/>
            </a:solidFill>
            <a:ln w="9525">
              <a:noFill/>
            </a:ln>
          </p:spPr>
          <p:txBody>
            <a:bodyPr anchor="t" anchorCtr="0"/>
            <a:p>
              <a:pPr lvl="0"/>
              <a:endParaRPr lang="zh-CN" altLang="en-US" sz="2400" dirty="0">
                <a:latin typeface="Times New Roman" panose="02020603050405020304" pitchFamily="2" charset="0"/>
                <a:ea typeface="宋体" panose="02010600030101010101" pitchFamily="2" charset="-122"/>
              </a:endParaRPr>
            </a:p>
          </p:txBody>
        </p:sp>
        <p:sp>
          <p:nvSpPr>
            <p:cNvPr id="1038" name="椭圆 3085"/>
            <p:cNvSpPr/>
            <p:nvPr/>
          </p:nvSpPr>
          <p:spPr>
            <a:xfrm>
              <a:off x="75" y="0"/>
              <a:ext cx="42" cy="42"/>
            </a:xfrm>
            <a:prstGeom prst="ellipse">
              <a:avLst/>
            </a:prstGeom>
            <a:solidFill>
              <a:schemeClr val="tx2"/>
            </a:solidFill>
            <a:ln w="9525">
              <a:noFill/>
            </a:ln>
          </p:spPr>
          <p:txBody>
            <a:bodyPr anchor="t" anchorCtr="0"/>
            <a:p>
              <a:pPr lvl="0"/>
              <a:endParaRPr lang="zh-CN" altLang="en-US" sz="2400" dirty="0">
                <a:latin typeface="Times New Roman" panose="02020603050405020304" pitchFamily="2" charset="0"/>
                <a:ea typeface="宋体" panose="02010600030101010101" pitchFamily="2" charset="-122"/>
              </a:endParaRPr>
            </a:p>
          </p:txBody>
        </p:sp>
        <p:sp>
          <p:nvSpPr>
            <p:cNvPr id="1039" name="椭圆 3086"/>
            <p:cNvSpPr/>
            <p:nvPr/>
          </p:nvSpPr>
          <p:spPr>
            <a:xfrm>
              <a:off x="75" y="145"/>
              <a:ext cx="42" cy="41"/>
            </a:xfrm>
            <a:prstGeom prst="ellipse">
              <a:avLst/>
            </a:prstGeom>
            <a:solidFill>
              <a:schemeClr val="tx2"/>
            </a:solidFill>
            <a:ln w="9525">
              <a:noFill/>
            </a:ln>
          </p:spPr>
          <p:txBody>
            <a:bodyPr anchor="t" anchorCtr="0"/>
            <a:p>
              <a:pPr lvl="0"/>
              <a:endParaRPr lang="zh-CN" altLang="en-US" sz="2400" dirty="0">
                <a:latin typeface="Times New Roman" panose="02020603050405020304" pitchFamily="2" charset="0"/>
                <a:ea typeface="宋体" panose="02010600030101010101" pitchFamily="2" charset="-122"/>
              </a:endParaRPr>
            </a:p>
          </p:txBody>
        </p:sp>
        <p:sp>
          <p:nvSpPr>
            <p:cNvPr id="1040" name="椭圆 3087"/>
            <p:cNvSpPr/>
            <p:nvPr/>
          </p:nvSpPr>
          <p:spPr>
            <a:xfrm>
              <a:off x="75" y="288"/>
              <a:ext cx="42" cy="41"/>
            </a:xfrm>
            <a:prstGeom prst="ellipse">
              <a:avLst/>
            </a:prstGeom>
            <a:solidFill>
              <a:schemeClr val="tx2"/>
            </a:solidFill>
            <a:ln w="9525">
              <a:noFill/>
            </a:ln>
          </p:spPr>
          <p:txBody>
            <a:bodyPr anchor="t" anchorCtr="0"/>
            <a:p>
              <a:pPr lvl="0"/>
              <a:endParaRPr lang="zh-CN" altLang="en-US" sz="2400" dirty="0">
                <a:latin typeface="Times New Roman" panose="02020603050405020304" pitchFamily="2" charset="0"/>
                <a:ea typeface="宋体" panose="02010600030101010101" pitchFamily="2" charset="-122"/>
              </a:endParaRPr>
            </a:p>
          </p:txBody>
        </p:sp>
      </p:grpSp>
      <p:sp>
        <p:nvSpPr>
          <p:cNvPr id="1041" name="标题 3088"/>
          <p:cNvSpPr>
            <a:spLocks noGrp="1"/>
          </p:cNvSpPr>
          <p:nvPr>
            <p:ph type="title"/>
          </p:nvPr>
        </p:nvSpPr>
        <p:spPr>
          <a:xfrm>
            <a:off x="914400" y="609600"/>
            <a:ext cx="10363200" cy="1143000"/>
          </a:xfrm>
          <a:prstGeom prst="rect">
            <a:avLst/>
          </a:prstGeom>
          <a:noFill/>
          <a:ln w="9525">
            <a:noFill/>
          </a:ln>
        </p:spPr>
        <p:txBody>
          <a:bodyPr lIns="92075" tIns="46038" rIns="92075" bIns="46038" anchor="ctr" anchorCtr="0"/>
          <a:p>
            <a:pPr lvl="0"/>
            <a:r>
              <a:rPr lang="zh-CN" altLang="en-US"/>
              <a:t>单击此处编辑母版标题样式</a:t>
            </a:r>
            <a:endParaRPr lang="zh-CN" altLang="en-US"/>
          </a:p>
        </p:txBody>
      </p:sp>
      <p:sp>
        <p:nvSpPr>
          <p:cNvPr id="1042" name="文本占位符 3089"/>
          <p:cNvSpPr>
            <a:spLocks noGrp="1"/>
          </p:cNvSpPr>
          <p:nvPr>
            <p:ph type="body"/>
          </p:nvPr>
        </p:nvSpPr>
        <p:spPr>
          <a:xfrm>
            <a:off x="914400" y="1981200"/>
            <a:ext cx="10363200" cy="4114800"/>
          </a:xfrm>
          <a:prstGeom prst="rect">
            <a:avLst/>
          </a:prstGeom>
          <a:noFill/>
          <a:ln w="9525">
            <a:noFill/>
          </a:ln>
        </p:spPr>
        <p:txBody>
          <a:bodyPr lIns="92075" tIns="46038" rIns="92075" bIns="46038" anchor="t" anchorCtr="0"/>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3" name="日期占位符 3090"/>
          <p:cNvSpPr>
            <a:spLocks noGrp="1"/>
          </p:cNvSpPr>
          <p:nvPr>
            <p:ph type="dt" sz="half"/>
          </p:nvPr>
        </p:nvSpPr>
        <p:spPr>
          <a:xfrm>
            <a:off x="914400" y="6248400"/>
            <a:ext cx="2540000" cy="457200"/>
          </a:xfrm>
          <a:prstGeom prst="rect">
            <a:avLst/>
          </a:prstGeom>
          <a:noFill/>
          <a:ln w="9525">
            <a:noFill/>
          </a:ln>
        </p:spPr>
        <p:txBody>
          <a:bodyPr anchor="t"/>
          <a:lstStyle>
            <a:lvl1pPr indent="0">
              <a:defRPr sz="1400"/>
            </a:lvl1pPr>
          </a:lstStyle>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1044" name="页脚占位符 3091"/>
          <p:cNvSpPr>
            <a:spLocks noGrp="1"/>
          </p:cNvSpPr>
          <p:nvPr>
            <p:ph type="ftr" sz="quarter"/>
          </p:nvPr>
        </p:nvSpPr>
        <p:spPr>
          <a:xfrm>
            <a:off x="4165600" y="6248400"/>
            <a:ext cx="3860800" cy="457200"/>
          </a:xfrm>
          <a:prstGeom prst="rect">
            <a:avLst/>
          </a:prstGeom>
          <a:noFill/>
          <a:ln w="9525">
            <a:noFill/>
          </a:ln>
        </p:spPr>
        <p:txBody>
          <a:bodyPr anchor="t"/>
          <a:lstStyle>
            <a:lvl1pPr indent="0" algn="ctr">
              <a:defRPr sz="1400"/>
            </a:lvl1pPr>
          </a:lstStyle>
          <a:p>
            <a:pPr lvl="0" defTabSz="914400" fontAlgn="base">
              <a:spcBef>
                <a:spcPct val="50000"/>
              </a:spcBef>
            </a:pPr>
            <a:endParaRPr lang="zh-CN" altLang="en-US" strike="noStrike" noProof="1" dirty="0">
              <a:latin typeface="Times New Roman" panose="02020603050405020304" pitchFamily="2" charset="0"/>
              <a:ea typeface="宋体" panose="02010600030101010101" pitchFamily="2" charset="-122"/>
            </a:endParaRPr>
          </a:p>
        </p:txBody>
      </p:sp>
      <p:sp>
        <p:nvSpPr>
          <p:cNvPr id="1045" name="灯片编号占位符 3092"/>
          <p:cNvSpPr>
            <a:spLocks noGrp="1"/>
          </p:cNvSpPr>
          <p:nvPr>
            <p:ph type="sldNum" sz="quarter"/>
          </p:nvPr>
        </p:nvSpPr>
        <p:spPr>
          <a:xfrm>
            <a:off x="8737600" y="6248400"/>
            <a:ext cx="2540000" cy="457200"/>
          </a:xfrm>
          <a:prstGeom prst="rect">
            <a:avLst/>
          </a:prstGeom>
          <a:noFill/>
          <a:ln w="9525">
            <a:noFill/>
          </a:ln>
        </p:spPr>
        <p:txBody>
          <a:bodyPr vert="horz" wrap="square" anchor="t"/>
          <a:lstStyle>
            <a:lvl1pPr indent="0" algn="r">
              <a:defRPr sz="1400"/>
            </a:lvl1pPr>
          </a:lstStyle>
          <a:p>
            <a:pPr lvl="0" fontAlgn="base">
              <a:spcBef>
                <a:spcPct val="50000"/>
              </a:spcBef>
            </a:pPr>
            <a:fld id="{9A0DB2DC-4C9A-4742-B13C-FB6460FD3503}" type="slidenum">
              <a:rPr lang="zh-CN" altLang="en-US" strike="noStrike" noProof="1" dirty="0">
                <a:latin typeface="Times New Roman" panose="02020603050405020304" pitchFamily="2" charset="0"/>
                <a:ea typeface="宋体" panose="02010600030101010101" pitchFamily="2" charset="-122"/>
                <a:cs typeface="+mn-cs"/>
              </a:rPr>
            </a:fld>
            <a:endParaRPr lang="zh-CN" altLang="en-US" strike="noStrike" noProof="1" dirty="0">
              <a:latin typeface="Times New Roman" panose="02020603050405020304" pitchFamily="2"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random/>
  </p:transition>
  <p:hf sldNum="0" hdr="0" ftr="0" dt="0"/>
  <p:txStyles>
    <p:titleStyle>
      <a:lvl1pPr marL="0" lvl="0" indent="0" algn="ctr" defTabSz="914400" eaLnBrk="0" fontAlgn="ctr" latinLnBrk="1" hangingPunct="0">
        <a:lnSpc>
          <a:spcPct val="100000"/>
        </a:lnSpc>
        <a:spcBef>
          <a:spcPct val="0"/>
        </a:spcBef>
        <a:spcAft>
          <a:spcPct val="0"/>
        </a:spcAft>
        <a:buNone/>
        <a:defRPr sz="4400" b="1" u="none" kern="1200">
          <a:latin typeface="+mj-lt"/>
          <a:ea typeface="+mj-ea"/>
          <a:cs typeface="+mj-cs"/>
        </a:defRPr>
      </a:lvl1pPr>
    </p:titleStyle>
    <p:bodyStyle>
      <a:lvl1pPr marL="342900" lvl="0" indent="-342900" algn="l" defTabSz="914400" eaLnBrk="0" fontAlgn="ctr" latinLnBrk="1" hangingPunct="0">
        <a:lnSpc>
          <a:spcPct val="100000"/>
        </a:lnSpc>
        <a:spcBef>
          <a:spcPct val="20000"/>
        </a:spcBef>
        <a:spcAft>
          <a:spcPct val="0"/>
        </a:spcAft>
        <a:buChar char="•"/>
        <a:defRPr sz="3200" b="1" u="none" kern="1200">
          <a:latin typeface="+mn-lt"/>
          <a:ea typeface="+mn-ea"/>
          <a:cs typeface="+mn-cs"/>
        </a:defRPr>
      </a:lvl1pPr>
      <a:lvl2pPr marL="342900" lvl="1" indent="457200" algn="l" defTabSz="914400" eaLnBrk="0" fontAlgn="ctr" latinLnBrk="1" hangingPunct="0">
        <a:lnSpc>
          <a:spcPct val="100000"/>
        </a:lnSpc>
        <a:spcBef>
          <a:spcPct val="20000"/>
        </a:spcBef>
        <a:spcAft>
          <a:spcPct val="0"/>
        </a:spcAft>
        <a:buChar char="•"/>
        <a:defRPr sz="2000" b="1" u="none" kern="1200" baseline="0">
          <a:latin typeface="Arial" panose="020B0604020202020204" pitchFamily="34" charset="0"/>
          <a:ea typeface="Arial" panose="020B0604020202020204" pitchFamily="34" charset="0"/>
          <a:cs typeface="+mn-cs"/>
        </a:defRPr>
      </a:lvl2pPr>
      <a:lvl3pPr marL="163830" lvl="2" indent="750570" algn="l" defTabSz="914400" eaLnBrk="0" fontAlgn="ctr" latinLnBrk="1" hangingPunct="0">
        <a:lnSpc>
          <a:spcPct val="100000"/>
        </a:lnSpc>
        <a:spcBef>
          <a:spcPct val="20000"/>
        </a:spcBef>
        <a:spcAft>
          <a:spcPct val="0"/>
        </a:spcAft>
        <a:buChar char="•"/>
        <a:defRPr sz="25600" b="0" u="none" kern="1200" baseline="0">
          <a:latin typeface="Arial" panose="020B0604020202020204" pitchFamily="34" charset="0"/>
          <a:ea typeface="Arial" panose="020B0604020202020204" pitchFamily="34" charset="0"/>
          <a:cs typeface="+mn-cs"/>
        </a:defRPr>
      </a:lvl3pPr>
      <a:lvl4pPr marL="1143000" lvl="3" indent="228600" algn="l" defTabSz="914400" eaLnBrk="0" fontAlgn="base" latinLnBrk="1" hangingPunct="0">
        <a:lnSpc>
          <a:spcPct val="100000"/>
        </a:lnSpc>
        <a:spcBef>
          <a:spcPct val="20000"/>
        </a:spcBef>
        <a:spcAft>
          <a:spcPct val="0"/>
        </a:spcAft>
        <a:buChar char="•"/>
        <a:defRPr sz="2400" b="0" u="none" kern="1200" baseline="0">
          <a:solidFill>
            <a:schemeClr val="tx1"/>
          </a:solidFill>
          <a:latin typeface="Times New Roman" panose="02020603050405020304" pitchFamily="2" charset="0"/>
          <a:ea typeface="宋体" panose="02010600030101010101" pitchFamily="2" charset="-122"/>
          <a:cs typeface="+mn-cs"/>
        </a:defRPr>
      </a:lvl4pPr>
      <a:lvl5pPr marL="1600200" lvl="4" indent="228600" algn="l" defTabSz="914400" eaLnBrk="0" fontAlgn="base" latinLnBrk="1" hangingPunct="0">
        <a:lnSpc>
          <a:spcPct val="100000"/>
        </a:lnSpc>
        <a:spcBef>
          <a:spcPct val="20000"/>
        </a:spcBef>
        <a:spcAft>
          <a:spcPct val="0"/>
        </a:spcAft>
        <a:buChar char="–"/>
        <a:defRPr sz="2000" b="0" u="none" kern="1200" baseline="0">
          <a:solidFill>
            <a:schemeClr val="tx1"/>
          </a:solidFill>
          <a:latin typeface="Times New Roman" panose="02020603050405020304" pitchFamily="2" charset="0"/>
          <a:ea typeface="宋体" panose="02010600030101010101" pitchFamily="2" charset="-122"/>
          <a:cs typeface="+mn-cs"/>
        </a:defRPr>
      </a:lvl5pPr>
      <a:lvl6pPr marL="2514600" lvl="5" indent="-228600" algn="l" defTabSz="914400" eaLnBrk="0" fontAlgn="base" latinLnBrk="1" hangingPunct="0">
        <a:lnSpc>
          <a:spcPct val="100000"/>
        </a:lnSpc>
        <a:spcBef>
          <a:spcPct val="20000"/>
        </a:spcBef>
        <a:spcAft>
          <a:spcPct val="0"/>
        </a:spcAft>
        <a:buChar char="–"/>
        <a:defRPr sz="2000" b="0" u="none" kern="1200" baseline="0">
          <a:solidFill>
            <a:schemeClr val="tx1"/>
          </a:solidFill>
          <a:latin typeface="Times New Roman" panose="02020603050405020304" pitchFamily="2" charset="0"/>
          <a:ea typeface="宋体" panose="02010600030101010101" pitchFamily="2" charset="-122"/>
          <a:cs typeface="+mn-cs"/>
        </a:defRPr>
      </a:lvl6pPr>
      <a:lvl7pPr marL="2971800" lvl="6" indent="-228600" algn="l" defTabSz="914400" eaLnBrk="0" fontAlgn="base" latinLnBrk="1" hangingPunct="0">
        <a:lnSpc>
          <a:spcPct val="100000"/>
        </a:lnSpc>
        <a:spcBef>
          <a:spcPct val="20000"/>
        </a:spcBef>
        <a:spcAft>
          <a:spcPct val="0"/>
        </a:spcAft>
        <a:buChar char="–"/>
        <a:defRPr sz="2000" b="0" u="none" kern="1200" baseline="0">
          <a:solidFill>
            <a:schemeClr val="tx1"/>
          </a:solidFill>
          <a:latin typeface="Times New Roman" panose="02020603050405020304" pitchFamily="2" charset="0"/>
          <a:ea typeface="宋体" panose="02010600030101010101" pitchFamily="2" charset="-122"/>
          <a:cs typeface="+mn-cs"/>
        </a:defRPr>
      </a:lvl7pPr>
      <a:lvl8pPr marL="3429000" lvl="7" indent="-228600" algn="l" defTabSz="914400" eaLnBrk="0" fontAlgn="base" latinLnBrk="1" hangingPunct="0">
        <a:lnSpc>
          <a:spcPct val="100000"/>
        </a:lnSpc>
        <a:spcBef>
          <a:spcPct val="20000"/>
        </a:spcBef>
        <a:spcAft>
          <a:spcPct val="0"/>
        </a:spcAft>
        <a:buChar char="–"/>
        <a:defRPr sz="2000" b="0" u="none" kern="1200" baseline="0">
          <a:solidFill>
            <a:schemeClr val="tx1"/>
          </a:solidFill>
          <a:latin typeface="Times New Roman" panose="02020603050405020304" pitchFamily="2" charset="0"/>
          <a:ea typeface="宋体" panose="02010600030101010101" pitchFamily="2" charset="-122"/>
          <a:cs typeface="+mn-cs"/>
        </a:defRPr>
      </a:lvl8pPr>
      <a:lvl9pPr marL="3886200" lvl="8" indent="-228600" algn="l" defTabSz="914400" eaLnBrk="0" fontAlgn="base" latinLnBrk="1" hangingPunct="0">
        <a:lnSpc>
          <a:spcPct val="100000"/>
        </a:lnSpc>
        <a:spcBef>
          <a:spcPct val="20000"/>
        </a:spcBef>
        <a:spcAft>
          <a:spcPct val="0"/>
        </a:spcAft>
        <a:buChar char="–"/>
        <a:defRPr sz="2000" b="0" u="none" kern="1200" baseline="0">
          <a:solidFill>
            <a:schemeClr val="tx1"/>
          </a:solidFill>
          <a:latin typeface="Times New Roman" panose="02020603050405020304" pitchFamily="2" charset="0"/>
          <a:ea typeface="宋体" panose="02010600030101010101" pitchFamily="2" charset="-122"/>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3.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3.xml"/></Relationships>
</file>

<file path=ppt/slides/_rels/slide101.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12.xml"/><Relationship Id="rId7" Type="http://schemas.openxmlformats.org/officeDocument/2006/relationships/slide" Target="slide215.xml"/><Relationship Id="rId6" Type="http://schemas.openxmlformats.org/officeDocument/2006/relationships/slide" Target="slide186.xml"/><Relationship Id="rId5" Type="http://schemas.openxmlformats.org/officeDocument/2006/relationships/slide" Target="slide164.xml"/><Relationship Id="rId4" Type="http://schemas.openxmlformats.org/officeDocument/2006/relationships/slide" Target="slide139.xml"/><Relationship Id="rId3" Type="http://schemas.openxmlformats.org/officeDocument/2006/relationships/slide" Target="slide121.xml"/><Relationship Id="rId2" Type="http://schemas.openxmlformats.org/officeDocument/2006/relationships/slide" Target="slide102.xml"/><Relationship Id="rId15" Type="http://schemas.openxmlformats.org/officeDocument/2006/relationships/slideLayout" Target="../slideLayouts/slideLayout29.xml"/><Relationship Id="rId14" Type="http://schemas.openxmlformats.org/officeDocument/2006/relationships/tags" Target="../tags/tag17.xml"/><Relationship Id="rId13" Type="http://schemas.openxmlformats.org/officeDocument/2006/relationships/tags" Target="../tags/tag16.xml"/><Relationship Id="rId12" Type="http://schemas.openxmlformats.org/officeDocument/2006/relationships/tags" Target="../tags/tag15.xml"/><Relationship Id="rId11" Type="http://schemas.openxmlformats.org/officeDocument/2006/relationships/tags" Target="../tags/tag14.xml"/><Relationship Id="rId10" Type="http://schemas.openxmlformats.org/officeDocument/2006/relationships/tags" Target="../tags/tag13.xml"/><Relationship Id="rId1" Type="http://schemas.openxmlformats.org/officeDocument/2006/relationships/slide" Target="slide2.xml"/></Relationships>
</file>

<file path=ppt/slides/_rels/slide10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tags" Target="../tags/tag18.xml"/><Relationship Id="rId1" Type="http://schemas.openxmlformats.org/officeDocument/2006/relationships/slide" Target="slide101.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9.png"/><Relationship Id="rId1" Type="http://schemas.openxmlformats.org/officeDocument/2006/relationships/slide" Target="slide101.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9.png"/><Relationship Id="rId1" Type="http://schemas.openxmlformats.org/officeDocument/2006/relationships/slide" Target="slide101.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9.png"/><Relationship Id="rId1" Type="http://schemas.openxmlformats.org/officeDocument/2006/relationships/slide" Target="slide101.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9.png"/><Relationship Id="rId1" Type="http://schemas.openxmlformats.org/officeDocument/2006/relationships/slide" Target="slide101.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8.png"/><Relationship Id="rId1" Type="http://schemas.openxmlformats.org/officeDocument/2006/relationships/slide" Target="slide3.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3.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0.png"/><Relationship Id="rId1" Type="http://schemas.openxmlformats.org/officeDocument/2006/relationships/slide" Target="slide101.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tags" Target="../tags/tag6.xml"/><Relationship Id="rId1" Type="http://schemas.openxmlformats.org/officeDocument/2006/relationships/slide" Target="slide3.xml"/></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101.xml"/><Relationship Id="rId1" Type="http://schemas.openxmlformats.org/officeDocument/2006/relationships/image" Target="../media/image71.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2.png"/><Relationship Id="rId1" Type="http://schemas.openxmlformats.org/officeDocument/2006/relationships/slide" Target="slide101.xml"/></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3.png"/><Relationship Id="rId1" Type="http://schemas.openxmlformats.org/officeDocument/2006/relationships/slide" Target="slide101.xml"/></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4.png"/><Relationship Id="rId1" Type="http://schemas.openxmlformats.org/officeDocument/2006/relationships/slide" Target="slide101.xml"/></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101.xml"/><Relationship Id="rId1" Type="http://schemas.openxmlformats.org/officeDocument/2006/relationships/image" Target="../media/image75.png"/></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101.xml"/><Relationship Id="rId1" Type="http://schemas.openxmlformats.org/officeDocument/2006/relationships/image" Target="../media/image76.png"/></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2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tags" Target="../tags/tag19.xml"/><Relationship Id="rId1" Type="http://schemas.openxmlformats.org/officeDocument/2006/relationships/slide" Target="slide101.xml"/></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tags" Target="../tags/tag7.xml"/><Relationship Id="rId1" Type="http://schemas.openxmlformats.org/officeDocument/2006/relationships/slide" Target="slide3.xml"/></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101.xml"/><Relationship Id="rId1" Type="http://schemas.openxmlformats.org/officeDocument/2006/relationships/image" Target="../media/image77.png"/></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3.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4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tags" Target="../tags/tag20.xml"/><Relationship Id="rId1" Type="http://schemas.openxmlformats.org/officeDocument/2006/relationships/slide" Target="slide101.xml"/></Relationships>
</file>

<file path=ppt/slides/_rels/slide14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slide" Target="slide101.xml"/><Relationship Id="rId2" Type="http://schemas.openxmlformats.org/officeDocument/2006/relationships/image" Target="../media/image78.png"/><Relationship Id="rId1" Type="http://schemas.openxmlformats.org/officeDocument/2006/relationships/tags" Target="../tags/tag21.xml"/></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101.xml"/><Relationship Id="rId1" Type="http://schemas.openxmlformats.org/officeDocument/2006/relationships/image" Target="../media/image79.png"/></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slide" Target="slide3.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slide" Target="slide3.xml"/></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6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0.png"/><Relationship Id="rId1" Type="http://schemas.openxmlformats.org/officeDocument/2006/relationships/slide" Target="slide101.xml"/></Relationships>
</file>

<file path=ppt/slides/_rels/slide16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101.xml"/><Relationship Id="rId1" Type="http://schemas.openxmlformats.org/officeDocument/2006/relationships/image" Target="../media/image81.png"/></Relationships>
</file>

<file path=ppt/slides/_rels/slide16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101.xml"/><Relationship Id="rId1" Type="http://schemas.openxmlformats.org/officeDocument/2006/relationships/image" Target="../media/image82.png"/></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6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tags" Target="../tags/tag22.xml"/><Relationship Id="rId1" Type="http://schemas.openxmlformats.org/officeDocument/2006/relationships/slide" Target="slide101.xml"/></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3.xml"/></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3.xml"/></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8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3.png"/><Relationship Id="rId1" Type="http://schemas.openxmlformats.org/officeDocument/2006/relationships/slide" Target="slide101.xml"/></Relationships>
</file>

<file path=ppt/slides/_rels/slide18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101.xml"/><Relationship Id="rId1" Type="http://schemas.openxmlformats.org/officeDocument/2006/relationships/image" Target="../media/image84.png"/></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8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8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5.png"/><Relationship Id="rId1" Type="http://schemas.openxmlformats.org/officeDocument/2006/relationships/slide" Target="slide101.xml"/></Relationships>
</file>

<file path=ppt/slides/_rels/slide18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7.png"/><Relationship Id="rId3" Type="http://schemas.openxmlformats.org/officeDocument/2006/relationships/image" Target="../media/image86.png"/><Relationship Id="rId2" Type="http://schemas.openxmlformats.org/officeDocument/2006/relationships/tags" Target="../tags/tag23.xml"/><Relationship Id="rId1" Type="http://schemas.openxmlformats.org/officeDocument/2006/relationships/slide" Target="slide10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3.xml"/></Relationships>
</file>

<file path=ppt/slides/_rels/slide19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101.xml"/><Relationship Id="rId1" Type="http://schemas.openxmlformats.org/officeDocument/2006/relationships/image" Target="../media/image88.png"/></Relationships>
</file>

<file path=ppt/slides/_rels/slide19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9.png"/><Relationship Id="rId1" Type="http://schemas.openxmlformats.org/officeDocument/2006/relationships/slide" Target="slide101.xml"/></Relationships>
</file>

<file path=ppt/slides/_rels/slide19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9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101.xml"/><Relationship Id="rId1" Type="http://schemas.openxmlformats.org/officeDocument/2006/relationships/image" Target="../media/image90.png"/></Relationships>
</file>

<file path=ppt/slides/_rels/slide19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1.png"/><Relationship Id="rId1" Type="http://schemas.openxmlformats.org/officeDocument/2006/relationships/slide" Target="slide101.xml"/></Relationships>
</file>

<file path=ppt/slides/_rels/slide19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tags" Target="../tags/tag24.xml"/><Relationship Id="rId1" Type="http://schemas.openxmlformats.org/officeDocument/2006/relationships/slide" Target="slide101.xml"/></Relationships>
</file>

<file path=ppt/slides/_rels/slide19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slide" Target="slide101.xml"/><Relationship Id="rId2" Type="http://schemas.openxmlformats.org/officeDocument/2006/relationships/image" Target="../media/image92.png"/><Relationship Id="rId1" Type="http://schemas.openxmlformats.org/officeDocument/2006/relationships/tags" Target="../tags/tag25.xml"/></Relationships>
</file>

<file path=ppt/slides/_rels/slide19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9.png"/><Relationship Id="rId1" Type="http://schemas.openxmlformats.org/officeDocument/2006/relationships/slide" Target="slide101.xml"/></Relationships>
</file>

<file path=ppt/slides/_rels/slide19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19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2.xml"/><Relationship Id="rId6" Type="http://schemas.openxmlformats.org/officeDocument/2006/relationships/image" Target="../media/image2.png"/><Relationship Id="rId5" Type="http://schemas.openxmlformats.org/officeDocument/2006/relationships/tags" Target="../tags/tag1.xml"/><Relationship Id="rId4" Type="http://schemas.openxmlformats.org/officeDocument/2006/relationships/slide" Target="slide372.xml"/><Relationship Id="rId3" Type="http://schemas.openxmlformats.org/officeDocument/2006/relationships/slide" Target="slide228.xml"/><Relationship Id="rId2" Type="http://schemas.openxmlformats.org/officeDocument/2006/relationships/slide" Target="slide101.xml"/><Relationship Id="rId1" Type="http://schemas.openxmlformats.org/officeDocument/2006/relationships/slide" Target="slide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slide" Target="slide3.xml"/></Relationships>
</file>

<file path=ppt/slides/_rels/slide20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20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20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20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20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20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20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20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20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slide" Target="slide3.xml"/></Relationships>
</file>

<file path=ppt/slides/_rels/slide2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2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2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2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101.xml"/><Relationship Id="rId1" Type="http://schemas.openxmlformats.org/officeDocument/2006/relationships/image" Target="../media/image93.png"/></Relationships>
</file>

<file path=ppt/slides/_rels/slide2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2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2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2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4.png"/><Relationship Id="rId1" Type="http://schemas.openxmlformats.org/officeDocument/2006/relationships/slide" Target="slide101.xml"/></Relationships>
</file>

<file path=ppt/slides/_rels/slide2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101.xml"/><Relationship Id="rId1" Type="http://schemas.openxmlformats.org/officeDocument/2006/relationships/image" Target="../media/image95.png"/></Relationships>
</file>

<file path=ppt/slides/_rels/slide2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6.png"/><Relationship Id="rId1" Type="http://schemas.openxmlformats.org/officeDocument/2006/relationships/slide" Target="slide10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slide" Target="slide3.xml"/></Relationships>
</file>

<file path=ppt/slides/_rels/slide2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2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2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tags" Target="../tags/tag26.xml"/><Relationship Id="rId1" Type="http://schemas.openxmlformats.org/officeDocument/2006/relationships/slide" Target="slide101.xml"/></Relationships>
</file>

<file path=ppt/slides/_rels/slide2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2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2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2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01.xml"/></Relationships>
</file>

<file path=ppt/slides/_rels/slide2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101.xml"/><Relationship Id="rId1" Type="http://schemas.openxmlformats.org/officeDocument/2006/relationships/image" Target="../media/image97.png"/></Relationships>
</file>

<file path=ppt/slides/_rels/slide22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slide" Target="slide356.xml"/><Relationship Id="rId7" Type="http://schemas.openxmlformats.org/officeDocument/2006/relationships/slide" Target="slide335.xml"/><Relationship Id="rId6" Type="http://schemas.openxmlformats.org/officeDocument/2006/relationships/slide" Target="slide334.xml"/><Relationship Id="rId5" Type="http://schemas.openxmlformats.org/officeDocument/2006/relationships/slide" Target="slide317.xml"/><Relationship Id="rId4" Type="http://schemas.openxmlformats.org/officeDocument/2006/relationships/slide" Target="slide287.xml"/><Relationship Id="rId3" Type="http://schemas.openxmlformats.org/officeDocument/2006/relationships/slide" Target="slide262.xml"/><Relationship Id="rId2" Type="http://schemas.openxmlformats.org/officeDocument/2006/relationships/slide" Target="slide229.xml"/><Relationship Id="rId1" Type="http://schemas.openxmlformats.org/officeDocument/2006/relationships/slide" Target="slide2.xml"/></Relationships>
</file>

<file path=ppt/slides/_rels/slide2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8.png"/><Relationship Id="rId1" Type="http://schemas.openxmlformats.org/officeDocument/2006/relationships/slide" Target="slide228.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3.xml"/></Relationships>
</file>

<file path=ppt/slides/_rels/slide2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9.png"/><Relationship Id="rId1" Type="http://schemas.openxmlformats.org/officeDocument/2006/relationships/slide" Target="slide228.xml"/></Relationships>
</file>

<file path=ppt/slides/_rels/slide2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0.png"/><Relationship Id="rId1" Type="http://schemas.openxmlformats.org/officeDocument/2006/relationships/slide" Target="slide228.xml"/></Relationships>
</file>

<file path=ppt/slides/_rels/slide2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1.png"/><Relationship Id="rId1" Type="http://schemas.openxmlformats.org/officeDocument/2006/relationships/slide" Target="slide228.xml"/></Relationships>
</file>

<file path=ppt/slides/_rels/slide2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2.png"/><Relationship Id="rId1" Type="http://schemas.openxmlformats.org/officeDocument/2006/relationships/slide" Target="slide228.xml"/></Relationships>
</file>

<file path=ppt/slides/_rels/slide2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3.png"/><Relationship Id="rId1" Type="http://schemas.openxmlformats.org/officeDocument/2006/relationships/slide" Target="slide228.xml"/></Relationships>
</file>

<file path=ppt/slides/_rels/slide2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23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slide" Target="slide228.xml"/><Relationship Id="rId2" Type="http://schemas.openxmlformats.org/officeDocument/2006/relationships/image" Target="../media/image104.png"/><Relationship Id="rId1" Type="http://schemas.openxmlformats.org/officeDocument/2006/relationships/tags" Target="../tags/tag27.xml"/></Relationships>
</file>

<file path=ppt/slides/_rels/slide2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228.xml"/><Relationship Id="rId1" Type="http://schemas.openxmlformats.org/officeDocument/2006/relationships/image" Target="../media/image105.png"/></Relationships>
</file>

<file path=ppt/slides/_rels/slide2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2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3.xml"/></Relationships>
</file>

<file path=ppt/slides/_rels/slide2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2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2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2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2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2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2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2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2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2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slide" Target="slide3.xml"/></Relationships>
</file>

<file path=ppt/slides/_rels/slide2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2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2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2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2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2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2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6.png"/><Relationship Id="rId1" Type="http://schemas.openxmlformats.org/officeDocument/2006/relationships/slide" Target="slide228.xml"/></Relationships>
</file>

<file path=ppt/slides/_rels/slide2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2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25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7.png"/><Relationship Id="rId1" Type="http://schemas.openxmlformats.org/officeDocument/2006/relationships/slide" Target="slide228.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slide" Target="slide3.xml"/></Relationships>
</file>

<file path=ppt/slides/_rels/slide2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26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228.xml"/><Relationship Id="rId1" Type="http://schemas.openxmlformats.org/officeDocument/2006/relationships/image" Target="../media/image108.png"/></Relationships>
</file>

<file path=ppt/slides/_rels/slide2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2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2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26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9.png"/><Relationship Id="rId1" Type="http://schemas.openxmlformats.org/officeDocument/2006/relationships/slide" Target="slide228.xml"/></Relationships>
</file>

<file path=ppt/slides/_rels/slide26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228.xml"/><Relationship Id="rId1" Type="http://schemas.openxmlformats.org/officeDocument/2006/relationships/image" Target="../media/image110.png"/></Relationships>
</file>

<file path=ppt/slides/_rels/slide26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 Target="slide228.xml"/></Relationships>
</file>

<file path=ppt/slides/_rels/slide26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 Target="slide228.xml"/></Relationships>
</file>

<file path=ppt/slides/_rels/slide26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4.png"/><Relationship Id="rId1" Type="http://schemas.openxmlformats.org/officeDocument/2006/relationships/slide" Target="slide228.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3.xml"/></Relationships>
</file>

<file path=ppt/slides/_rels/slide2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27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slide" Target="slide228.xml"/><Relationship Id="rId2" Type="http://schemas.openxmlformats.org/officeDocument/2006/relationships/image" Target="../media/image115.png"/><Relationship Id="rId1" Type="http://schemas.openxmlformats.org/officeDocument/2006/relationships/tags" Target="../tags/tag28.xml"/></Relationships>
</file>

<file path=ppt/slides/_rels/slide27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228.xml"/><Relationship Id="rId1" Type="http://schemas.openxmlformats.org/officeDocument/2006/relationships/image" Target="../media/image116.png"/></Relationships>
</file>

<file path=ppt/slides/_rels/slide2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2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2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2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2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2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2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3.xml"/></Relationships>
</file>

<file path=ppt/slides/_rels/slide2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2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2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2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2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28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7.png"/><Relationship Id="rId1" Type="http://schemas.openxmlformats.org/officeDocument/2006/relationships/slide" Target="slide228.xml"/></Relationships>
</file>

<file path=ppt/slides/_rels/slide2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28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8.png"/><Relationship Id="rId1" Type="http://schemas.openxmlformats.org/officeDocument/2006/relationships/slide" Target="slide228.xml"/></Relationships>
</file>

<file path=ppt/slides/_rels/slide28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9.png"/><Relationship Id="rId1" Type="http://schemas.openxmlformats.org/officeDocument/2006/relationships/slide" Target="slide228.xml"/></Relationships>
</file>

<file path=ppt/slides/_rels/slide28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0.png"/><Relationship Id="rId1" Type="http://schemas.openxmlformats.org/officeDocument/2006/relationships/slide" Target="slide2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slide" Target="slide3.xml"/></Relationships>
</file>

<file path=ppt/slides/_rels/slide29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1.png"/><Relationship Id="rId1" Type="http://schemas.openxmlformats.org/officeDocument/2006/relationships/slide" Target="slide228.xml"/></Relationships>
</file>

<file path=ppt/slides/_rels/slide29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29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slide" Target="slide228.xml"/><Relationship Id="rId2" Type="http://schemas.openxmlformats.org/officeDocument/2006/relationships/image" Target="../media/image122.png"/><Relationship Id="rId1" Type="http://schemas.openxmlformats.org/officeDocument/2006/relationships/tags" Target="../tags/tag29.xml"/></Relationships>
</file>

<file path=ppt/slides/_rels/slide29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228.xml"/><Relationship Id="rId1" Type="http://schemas.openxmlformats.org/officeDocument/2006/relationships/image" Target="../media/image123.png"/></Relationships>
</file>

<file path=ppt/slides/_rels/slide29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29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29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29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29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29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slide" Target="slide2.xml"/><Relationship Id="rId3" Type="http://schemas.openxmlformats.org/officeDocument/2006/relationships/slide" Target="slide80.xml"/><Relationship Id="rId2" Type="http://schemas.openxmlformats.org/officeDocument/2006/relationships/slide" Target="slide44.xml"/><Relationship Id="rId1" Type="http://schemas.openxmlformats.org/officeDocument/2006/relationships/slide" Target="slide4.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slide" Target="slide3.xml"/></Relationships>
</file>

<file path=ppt/slides/_rels/slide30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0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0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0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0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0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0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0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0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0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slide" Target="slide3.xml"/></Relationships>
</file>

<file path=ppt/slides/_rels/slide3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4.png"/><Relationship Id="rId1" Type="http://schemas.openxmlformats.org/officeDocument/2006/relationships/slide" Target="slide228.xml"/></Relationships>
</file>

<file path=ppt/slides/_rels/slide3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4.png"/><Relationship Id="rId1" Type="http://schemas.openxmlformats.org/officeDocument/2006/relationships/slide" Target="slide228.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slide" Target="slide3.xml"/></Relationships>
</file>

<file path=ppt/slides/_rels/slide3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slide" Target="slide228.xml"/><Relationship Id="rId2" Type="http://schemas.openxmlformats.org/officeDocument/2006/relationships/image" Target="../media/image125.png"/><Relationship Id="rId1" Type="http://schemas.openxmlformats.org/officeDocument/2006/relationships/tags" Target="../tags/tag30.xml"/></Relationships>
</file>

<file path=ppt/slides/_rels/slide3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6.png"/><Relationship Id="rId1" Type="http://schemas.openxmlformats.org/officeDocument/2006/relationships/slide" Target="slide228.xml"/></Relationships>
</file>

<file path=ppt/slides/_rels/slide3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slide" Target="slide3.xml"/></Relationships>
</file>

<file path=ppt/slides/_rels/slide3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7.png"/><Relationship Id="rId1" Type="http://schemas.openxmlformats.org/officeDocument/2006/relationships/slide" Target="slide228.xml"/></Relationships>
</file>

<file path=ppt/slides/_rels/slide3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3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slide" Target="slide228.xml"/><Relationship Id="rId2" Type="http://schemas.openxmlformats.org/officeDocument/2006/relationships/image" Target="../media/image128.png"/><Relationship Id="rId1" Type="http://schemas.openxmlformats.org/officeDocument/2006/relationships/tags" Target="../tags/tag31.xml"/></Relationships>
</file>

<file path=ppt/slides/_rels/slide3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228.xml"/><Relationship Id="rId1" Type="http://schemas.openxmlformats.org/officeDocument/2006/relationships/image" Target="../media/image129.png"/></Relationships>
</file>

<file path=ppt/slides/_rels/slide3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slide" Target="slide3.xml"/></Relationships>
</file>

<file path=ppt/slides/_rels/slide3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slide" Target="slide3.xml"/></Relationships>
</file>

<file path=ppt/slides/_rels/slide3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0.png"/><Relationship Id="rId1" Type="http://schemas.openxmlformats.org/officeDocument/2006/relationships/slide" Target="slide228.xml"/></Relationships>
</file>

<file path=ppt/slides/_rels/slide3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5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slide" Target="slide228.xml"/><Relationship Id="rId2" Type="http://schemas.openxmlformats.org/officeDocument/2006/relationships/image" Target="../media/image131.png"/><Relationship Id="rId1" Type="http://schemas.openxmlformats.org/officeDocument/2006/relationships/tags" Target="../tags/tag32.xml"/></Relationships>
</file>

<file path=ppt/slides/_rels/slide35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2.png"/><Relationship Id="rId1" Type="http://schemas.openxmlformats.org/officeDocument/2006/relationships/slide" Target="slide228.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3.xml"/></Relationships>
</file>

<file path=ppt/slides/_rels/slide3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6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6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3.png"/><Relationship Id="rId1" Type="http://schemas.openxmlformats.org/officeDocument/2006/relationships/slide" Target="slide228.xml"/></Relationships>
</file>

<file path=ppt/slides/_rels/slide36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3.png"/><Relationship Id="rId1" Type="http://schemas.openxmlformats.org/officeDocument/2006/relationships/slide" Target="slide228.xml"/></Relationships>
</file>

<file path=ppt/slides/_rels/slide36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3.png"/><Relationship Id="rId1" Type="http://schemas.openxmlformats.org/officeDocument/2006/relationships/slide" Target="slide228.xml"/></Relationships>
</file>

<file path=ppt/slides/_rels/slide36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3.png"/><Relationship Id="rId1" Type="http://schemas.openxmlformats.org/officeDocument/2006/relationships/slide" Target="slide228.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3.xml"/></Relationships>
</file>

<file path=ppt/slides/_rels/slide37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3.png"/><Relationship Id="rId1" Type="http://schemas.openxmlformats.org/officeDocument/2006/relationships/slide" Target="slide228.xml"/></Relationships>
</file>

<file path=ppt/slides/_rels/slide3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228.xml"/></Relationships>
</file>

<file path=ppt/slides/_rels/slide37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image" Target="../media/image2.png"/><Relationship Id="rId5" Type="http://schemas.openxmlformats.org/officeDocument/2006/relationships/tags" Target="../tags/tag33.xml"/><Relationship Id="rId4" Type="http://schemas.openxmlformats.org/officeDocument/2006/relationships/slide" Target="slide2.xml"/><Relationship Id="rId3" Type="http://schemas.openxmlformats.org/officeDocument/2006/relationships/slide" Target="slide375.xml"/><Relationship Id="rId2" Type="http://schemas.openxmlformats.org/officeDocument/2006/relationships/slide" Target="slide374.xml"/><Relationship Id="rId1" Type="http://schemas.openxmlformats.org/officeDocument/2006/relationships/slide" Target="slide373.xml"/></Relationships>
</file>

<file path=ppt/slides/_rels/slide37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slide" Target="slide372.xml"/><Relationship Id="rId1" Type="http://schemas.openxmlformats.org/officeDocument/2006/relationships/image" Target="../media/image134.png"/></Relationships>
</file>

<file path=ppt/slides/_rels/slide37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slide" Target="slide372.xml"/><Relationship Id="rId1" Type="http://schemas.openxmlformats.org/officeDocument/2006/relationships/image" Target="../media/image135.png"/></Relationships>
</file>

<file path=ppt/slides/_rels/slide37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slide" Target="slide372.xml"/><Relationship Id="rId2" Type="http://schemas.openxmlformats.org/officeDocument/2006/relationships/image" Target="../media/image136.png"/><Relationship Id="rId1" Type="http://schemas.openxmlformats.org/officeDocument/2006/relationships/tags" Target="../tags/tag36.xml"/></Relationships>
</file>

<file path=ppt/slides/_rels/slide37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jpeg"/><Relationship Id="rId1" Type="http://schemas.openxmlformats.org/officeDocument/2006/relationships/slide" Target="slide3.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jpeg"/><Relationship Id="rId1" Type="http://schemas.openxmlformats.org/officeDocument/2006/relationships/slide" Target="slide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3.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jpeg"/><Relationship Id="rId1" Type="http://schemas.openxmlformats.org/officeDocument/2006/relationships/slide" Target="slide3.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jpeg"/><Relationship Id="rId1" Type="http://schemas.openxmlformats.org/officeDocument/2006/relationships/slide" Target="slide3.xml"/></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4.jpeg"/><Relationship Id="rId3" Type="http://schemas.openxmlformats.org/officeDocument/2006/relationships/slide" Target="slide3.xml"/><Relationship Id="rId2" Type="http://schemas.openxmlformats.org/officeDocument/2006/relationships/image" Target="../media/image25.png"/><Relationship Id="rId1" Type="http://schemas.openxmlformats.org/officeDocument/2006/relationships/tags" Target="../tags/tag8.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slide" Target="slide3.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3.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3.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3.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7.png"/><Relationship Id="rId1" Type="http://schemas.openxmlformats.org/officeDocument/2006/relationships/slide" Target="slide3.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3.xml"/><Relationship Id="rId1" Type="http://schemas.openxmlformats.org/officeDocument/2006/relationships/image" Target="../media/image28.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3.xml"/><Relationship Id="rId1" Type="http://schemas.openxmlformats.org/officeDocument/2006/relationships/image" Target="../media/image29.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tags" Target="../tags/tag3.xml"/><Relationship Id="rId1" Type="http://schemas.openxmlformats.org/officeDocument/2006/relationships/slide" Target="slide3.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3.xml"/><Relationship Id="rId1" Type="http://schemas.openxmlformats.org/officeDocument/2006/relationships/image" Target="../media/image30.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slide" Target="slide3.xml"/></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slide" Target="slide3.xml"/><Relationship Id="rId2" Type="http://schemas.openxmlformats.org/officeDocument/2006/relationships/image" Target="../media/image33.png"/><Relationship Id="rId1"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3.xml"/><Relationship Id="rId1" Type="http://schemas.openxmlformats.org/officeDocument/2006/relationships/image" Target="../media/image34.png"/></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 Target="slide3.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slide" Target="slide3.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slide" Target="slide3.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slide" Target="slide3.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slide" Target="slide3.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slide" Target="slide3.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8.png"/><Relationship Id="rId1" Type="http://schemas.openxmlformats.org/officeDocument/2006/relationships/slide" Target="slide3.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slide" Target="slide3.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slide" Target="slide3.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3.xml"/><Relationship Id="rId1" Type="http://schemas.openxmlformats.org/officeDocument/2006/relationships/image" Target="../media/image41.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3.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2.png"/><Relationship Id="rId1" Type="http://schemas.openxmlformats.org/officeDocument/2006/relationships/slide" Target="slide3.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3.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3.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3.png"/><Relationship Id="rId1" Type="http://schemas.openxmlformats.org/officeDocument/2006/relationships/slide" Target="slide3.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3.xml"/><Relationship Id="rId1" Type="http://schemas.openxmlformats.org/officeDocument/2006/relationships/image" Target="../media/image44.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tags" Target="../tags/tag5.xml"/><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tags" Target="../tags/tag4.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3.xml"/><Relationship Id="rId1" Type="http://schemas.openxmlformats.org/officeDocument/2006/relationships/image" Target="../media/image45.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3.xml"/><Relationship Id="rId1" Type="http://schemas.openxmlformats.org/officeDocument/2006/relationships/image" Target="../media/image46.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3.xml"/><Relationship Id="rId1" Type="http://schemas.openxmlformats.org/officeDocument/2006/relationships/image" Target="../media/image47.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8.png"/><Relationship Id="rId1" Type="http://schemas.openxmlformats.org/officeDocument/2006/relationships/slide" Target="slide3.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3.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3.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3.xml"/></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 Target="slide3.xml"/></Relationships>
</file>

<file path=ppt/slides/_rels/slide7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slide" Target="slide3.xml"/><Relationship Id="rId2" Type="http://schemas.openxmlformats.org/officeDocument/2006/relationships/image" Target="../media/image52.png"/><Relationship Id="rId1" Type="http://schemas.openxmlformats.org/officeDocument/2006/relationships/image" Target="../media/image51.png"/></Relationships>
</file>

<file path=ppt/slides/_rels/slide7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 Target="slide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slide" Target="slide3.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3.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5.png"/><Relationship Id="rId1" Type="http://schemas.openxmlformats.org/officeDocument/2006/relationships/slide" Target="slide3.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3.xml"/><Relationship Id="rId1" Type="http://schemas.openxmlformats.org/officeDocument/2006/relationships/image" Target="../media/image56.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3.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3.xml"/></Relationships>
</file>

<file path=ppt/slides/_rels/slide8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7.png"/><Relationship Id="rId2" Type="http://schemas.openxmlformats.org/officeDocument/2006/relationships/tags" Target="../tags/tag9.xml"/><Relationship Id="rId1" Type="http://schemas.openxmlformats.org/officeDocument/2006/relationships/slide" Target="slide3.xml"/></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slide" Target="slide3.xml"/><Relationship Id="rId2" Type="http://schemas.openxmlformats.org/officeDocument/2006/relationships/image" Target="../media/image58.png"/><Relationship Id="rId1" Type="http://schemas.openxmlformats.org/officeDocument/2006/relationships/tags" Target="../tags/tag10.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3.xml"/><Relationship Id="rId1" Type="http://schemas.openxmlformats.org/officeDocument/2006/relationships/image" Target="../media/image59.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3.xml"/><Relationship Id="rId1" Type="http://schemas.openxmlformats.org/officeDocument/2006/relationships/image" Target="../media/image60.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3.xml"/><Relationship Id="rId1" Type="http://schemas.openxmlformats.org/officeDocument/2006/relationships/image" Target="../media/image6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3.xml"/><Relationship Id="rId1" Type="http://schemas.openxmlformats.org/officeDocument/2006/relationships/image" Target="../media/image8.png"/></Relationships>
</file>

<file path=ppt/slides/_rels/slide9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slide" Target="slide3.xml"/><Relationship Id="rId2" Type="http://schemas.openxmlformats.org/officeDocument/2006/relationships/image" Target="../media/image58.png"/><Relationship Id="rId1" Type="http://schemas.openxmlformats.org/officeDocument/2006/relationships/tags" Target="../tags/tag11.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3.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2.png"/><Relationship Id="rId1" Type="http://schemas.openxmlformats.org/officeDocument/2006/relationships/slide" Target="slide3.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 Target="slide3.xml"/><Relationship Id="rId1" Type="http://schemas.openxmlformats.org/officeDocument/2006/relationships/image" Target="../media/image63.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4.png"/><Relationship Id="rId1" Type="http://schemas.openxmlformats.org/officeDocument/2006/relationships/slide" Target="slide3.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3.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5.png"/><Relationship Id="rId1" Type="http://schemas.openxmlformats.org/officeDocument/2006/relationships/slide" Target="slide3.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3.xml"/></Relationships>
</file>

<file path=ppt/slides/_rels/slide9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 Target="slide3.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8.png"/><Relationship Id="rId1" Type="http://schemas.openxmlformats.org/officeDocument/2006/relationships/slide" Target="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Rectangle 4"/>
          <p:cNvSpPr/>
          <p:nvPr/>
        </p:nvSpPr>
        <p:spPr>
          <a:xfrm>
            <a:off x="2279650" y="1759903"/>
            <a:ext cx="8235950" cy="1325562"/>
          </a:xfrm>
          <a:prstGeom prst="rect">
            <a:avLst/>
          </a:prstGeom>
          <a:noFill/>
          <a:ln w="9525">
            <a:noFill/>
          </a:ln>
        </p:spPr>
        <p:txBody>
          <a:bodyPr lIns="92075" tIns="46038" rIns="92075" bIns="46038" anchor="ctr" anchorCtr="0"/>
          <a:p>
            <a:pPr algn="ctr"/>
            <a:r>
              <a:rPr lang="zh-CN" altLang="en-US" sz="4800" dirty="0">
                <a:latin typeface="Times New Roman" panose="02020603050405020304" pitchFamily="2" charset="0"/>
                <a:ea typeface="隶书" panose="02010509060101010101" pitchFamily="1" charset="-122"/>
              </a:rPr>
              <a:t>基于Proteus的</a:t>
            </a:r>
            <a:endParaRPr lang="zh-CN" altLang="en-US" sz="4800" dirty="0">
              <a:latin typeface="Times New Roman" panose="02020603050405020304" pitchFamily="2" charset="0"/>
              <a:ea typeface="隶书" panose="02010509060101010101" pitchFamily="1" charset="-122"/>
            </a:endParaRPr>
          </a:p>
          <a:p>
            <a:pPr algn="ctr"/>
            <a:r>
              <a:rPr lang="zh-CN" altLang="en-US" sz="4800" dirty="0">
                <a:latin typeface="Times New Roman" panose="02020603050405020304" pitchFamily="2" charset="0"/>
                <a:ea typeface="隶书" panose="02010509060101010101" pitchFamily="1" charset="-122"/>
              </a:rPr>
              <a:t>单片机设计与调试</a:t>
            </a:r>
            <a:endParaRPr lang="zh-CN" altLang="en-US" sz="4800" dirty="0">
              <a:latin typeface="Times New Roman" panose="02020603050405020304" pitchFamily="2" charset="0"/>
              <a:ea typeface="隶书" panose="02010509060101010101" pitchFamily="1" charset="-122"/>
            </a:endParaRPr>
          </a:p>
        </p:txBody>
      </p:sp>
      <p:sp>
        <p:nvSpPr>
          <p:cNvPr id="6146" name="Rectangle 6"/>
          <p:cNvSpPr/>
          <p:nvPr/>
        </p:nvSpPr>
        <p:spPr>
          <a:xfrm>
            <a:off x="3432175" y="3819525"/>
            <a:ext cx="5730875" cy="1706563"/>
          </a:xfrm>
          <a:prstGeom prst="rect">
            <a:avLst/>
          </a:prstGeom>
          <a:noFill/>
          <a:ln w="9525">
            <a:noFill/>
          </a:ln>
        </p:spPr>
        <p:txBody>
          <a:bodyPr lIns="92075" tIns="46038" rIns="92075" bIns="46038" anchor="ctr" anchorCtr="0"/>
          <a:p>
            <a:pPr algn="ctr"/>
            <a:r>
              <a:rPr lang="zh-CN" altLang="en-US" sz="2400" dirty="0">
                <a:latin typeface="隶书" panose="02010509060101010101" pitchFamily="1" charset="-122"/>
                <a:ea typeface="隶书" panose="02010509060101010101" pitchFamily="1" charset="-122"/>
              </a:rPr>
              <a:t>郭书军</a:t>
            </a:r>
            <a:endParaRPr lang="zh-CN" altLang="en-US" sz="2400" dirty="0">
              <a:latin typeface="隶书" panose="02010509060101010101" pitchFamily="1" charset="-122"/>
              <a:ea typeface="隶书" panose="02010509060101010101" pitchFamily="1" charset="-122"/>
            </a:endParaRPr>
          </a:p>
          <a:p>
            <a:pPr algn="ctr"/>
            <a:r>
              <a:rPr lang="en-US" altLang="zh-CN" sz="2400" dirty="0">
                <a:latin typeface="Times New Roman" panose="02020603050405020304" pitchFamily="2" charset="0"/>
                <a:ea typeface="隶书" panose="02010509060101010101" pitchFamily="1" charset="-122"/>
              </a:rPr>
              <a:t>QQ</a:t>
            </a:r>
            <a:r>
              <a:rPr lang="zh-CN" altLang="en-US" sz="2400" dirty="0">
                <a:latin typeface="Times New Roman" panose="02020603050405020304" pitchFamily="2" charset="0"/>
                <a:ea typeface="隶书" panose="02010509060101010101" pitchFamily="1" charset="-122"/>
              </a:rPr>
              <a:t>群：</a:t>
            </a:r>
            <a:r>
              <a:rPr lang="en-US" sz="2400" dirty="0">
                <a:latin typeface="Times New Roman" panose="02020603050405020304" pitchFamily="2" charset="0"/>
                <a:ea typeface="隶书" panose="02010509060101010101" pitchFamily="1" charset="-122"/>
              </a:rPr>
              <a:t>MCS51</a:t>
            </a:r>
            <a:r>
              <a:rPr lang="zh-CN" altLang="en-US" sz="2400" dirty="0">
                <a:latin typeface="Times New Roman" panose="02020603050405020304" pitchFamily="2" charset="0"/>
                <a:ea typeface="隶书" panose="02010509060101010101" pitchFamily="1" charset="-122"/>
              </a:rPr>
              <a:t>仿真（</a:t>
            </a:r>
            <a:r>
              <a:rPr lang="zh-CN" sz="2400">
                <a:solidFill>
                  <a:srgbClr val="FFFFFF"/>
                </a:solidFill>
                <a:uFillTx/>
                <a:ea typeface="隶书" panose="02010509060101010101" pitchFamily="1" charset="-122"/>
                <a:cs typeface="Times New Roman" panose="02020603050405020304" pitchFamily="2" charset="0"/>
                <a:sym typeface="+mn-ea"/>
              </a:rPr>
              <a:t>468349239</a:t>
            </a:r>
            <a:r>
              <a:rPr lang="zh-CN" altLang="en-US" sz="2400" dirty="0">
                <a:latin typeface="Times New Roman" panose="02020603050405020304" pitchFamily="2" charset="0"/>
                <a:ea typeface="隶书" panose="02010509060101010101" pitchFamily="1" charset="-122"/>
              </a:rPr>
              <a:t>）</a:t>
            </a:r>
            <a:endParaRPr lang="zh-CN" altLang="en-US" sz="2400" dirty="0">
              <a:latin typeface="Times New Roman" panose="02020603050405020304" pitchFamily="2" charset="0"/>
              <a:ea typeface="隶书" panose="02010509060101010101" pitchFamily="1" charset="-122"/>
            </a:endParaRPr>
          </a:p>
        </p:txBody>
      </p:sp>
      <p:pic>
        <p:nvPicPr>
          <p:cNvPr id="2" name="图片 1"/>
          <p:cNvPicPr>
            <a:picLocks noChangeAspect="1"/>
          </p:cNvPicPr>
          <p:nvPr/>
        </p:nvPicPr>
        <p:blipFill>
          <a:blip r:embed="rId1"/>
          <a:stretch>
            <a:fillRect/>
          </a:stretch>
        </p:blipFill>
        <p:spPr>
          <a:xfrm>
            <a:off x="9042400" y="3664585"/>
            <a:ext cx="2221230" cy="2333625"/>
          </a:xfrm>
          <a:prstGeom prst="rect">
            <a:avLst/>
          </a:prstGeom>
        </p:spPr>
      </p:pic>
    </p:spTree>
  </p:cSld>
  <p:clrMapOvr>
    <a:masterClrMapping/>
  </p:clrMapOvr>
  <p:transition>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333990" cy="447294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1.1  </a:t>
            </a:r>
            <a:r>
              <a:rPr sz="2400" dirty="0">
                <a:ea typeface="隶书" panose="02010509060101010101" pitchFamily="1" charset="-122"/>
                <a:sym typeface="+mn-ea"/>
              </a:rPr>
              <a:t>MCS51兼容单片机</a:t>
            </a:r>
            <a:endParaRPr sz="2400" dirty="0">
              <a:ea typeface="隶书" panose="02010509060101010101" pitchFamily="1" charset="-122"/>
              <a:sym typeface="+mn-ea"/>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1.1.1  MCS51单片机功能简介</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algn="just">
              <a:spcBef>
                <a:spcPct val="20000"/>
              </a:spcBef>
            </a:pPr>
            <a:r>
              <a:rPr lang="en-US" altLang="zh-CN" sz="2400" dirty="0">
                <a:ea typeface="隶书" panose="02010509060101010101" pitchFamily="1" charset="-122"/>
                <a:sym typeface="宋体" panose="02010600030101010101" pitchFamily="2" charset="-122"/>
              </a:rPr>
              <a:t>(1) 并行口</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P0口受内部信号控制，可分别切换到地址/数据总线和I/O口两种工作状态，通常工作在I/O口状态，开漏输出，必须外接上拉电阻，输入时锁存器必须输出1。</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P1口只有I/O口一种工作状态，内部接有上拉电阻，输入时锁存器也必须输出1。</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P2口受内部信号控制，有地址总线和I/O口两种工作状态，通常也工作在I/O口状态，内部接有上拉电阻，输入时锁存器必须输出1。</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P3口除用作一般I/O口外，还有第二种I/O功能，用作第二种输出时锁存器必须输出1，内部接有上拉电阻，输入时锁存器必须输出1。</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15">
                                            <p:txEl>
                                              <p:pRg st="4" end="4"/>
                                            </p:txEl>
                                          </p:spTgt>
                                        </p:tgtEl>
                                        <p:attrNameLst>
                                          <p:attrName>style.visibility</p:attrName>
                                        </p:attrNameLst>
                                      </p:cBhvr>
                                      <p:to>
                                        <p:strVal val="visible"/>
                                      </p:to>
                                    </p:set>
                                    <p:animEffect transition="in" filter="blinds(horizontal)">
                                      <p:cBhvr>
                                        <p:cTn id="7" dur="500"/>
                                        <p:tgtEl>
                                          <p:spTgt spid="133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315">
                                            <p:txEl>
                                              <p:pRg st="5" end="5"/>
                                            </p:txEl>
                                          </p:spTgt>
                                        </p:tgtEl>
                                        <p:attrNameLst>
                                          <p:attrName>style.visibility</p:attrName>
                                        </p:attrNameLst>
                                      </p:cBhvr>
                                      <p:to>
                                        <p:strVal val="visible"/>
                                      </p:to>
                                    </p:set>
                                    <p:animEffect transition="in" filter="blinds(horizontal)">
                                      <p:cBhvr>
                                        <p:cTn id="12" dur="500"/>
                                        <p:tgtEl>
                                          <p:spTgt spid="133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315">
                                            <p:txEl>
                                              <p:pRg st="6" end="6"/>
                                            </p:txEl>
                                          </p:spTgt>
                                        </p:tgtEl>
                                        <p:attrNameLst>
                                          <p:attrName>style.visibility</p:attrName>
                                        </p:attrNameLst>
                                      </p:cBhvr>
                                      <p:to>
                                        <p:strVal val="visible"/>
                                      </p:to>
                                    </p:set>
                                    <p:animEffect transition="in" filter="blinds(horizontal)">
                                      <p:cBhvr>
                                        <p:cTn id="17" dur="500"/>
                                        <p:tgtEl>
                                          <p:spTgt spid="133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107930" cy="2905125"/>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1.3  </a:t>
            </a:r>
            <a:r>
              <a:rPr sz="2400" dirty="0">
                <a:ea typeface="隶书" panose="02010509060101010101" pitchFamily="1" charset="-122"/>
                <a:sym typeface="+mn-ea"/>
              </a:rPr>
              <a:t>Proteus使用</a:t>
            </a:r>
            <a:endParaRPr sz="2400" dirty="0">
              <a:ea typeface="隶书" panose="02010509060101010101" pitchFamily="1" charset="-122"/>
              <a:sym typeface="+mn-ea"/>
            </a:endParaRPr>
          </a:p>
          <a:p>
            <a:pPr algn="l">
              <a:spcBef>
                <a:spcPct val="20000"/>
              </a:spcBef>
            </a:pPr>
            <a:r>
              <a:rPr sz="2400" dirty="0">
                <a:ea typeface="隶书" panose="02010509060101010101" pitchFamily="1" charset="-122"/>
                <a:sym typeface="+mn-ea"/>
              </a:rPr>
              <a:t>(3) 运行和调试源代码</a:t>
            </a:r>
            <a:endParaRPr sz="2400" dirty="0">
              <a:ea typeface="隶书" panose="02010509060101010101" pitchFamily="1" charset="-122"/>
              <a:sym typeface="+mn-ea"/>
            </a:endParaRPr>
          </a:p>
          <a:p>
            <a:pPr marL="343535" indent="-343535" algn="l">
              <a:spcBef>
                <a:spcPct val="20000"/>
              </a:spcBef>
              <a:buFont typeface="Arial" panose="020B0604020202020204" pitchFamily="34" charset="0"/>
              <a:buChar char="•"/>
            </a:pPr>
            <a:r>
              <a:rPr sz="2400" dirty="0">
                <a:ea typeface="隶书" panose="02010509060101010101" pitchFamily="1" charset="-122"/>
                <a:sym typeface="+mn-ea"/>
              </a:rPr>
              <a:t>注意：为了方便后续打开工程，可以单击“系统”菜单中的“系统设置”菜单项，打开系统设置对话框，在“全局设置”（Global Settings）标签中选择“工程初始目录设置”为“初始目录使用下面这个目录”，并选择目录“D:\MCS51”。</a:t>
            </a: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79990" cy="273875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2.1  LED</a:t>
            </a:r>
            <a:r>
              <a:rPr lang="en-US" altLang="zh-CN" sz="2400" dirty="0">
                <a:latin typeface="Times New Roman" panose="02020603050405020304" pitchFamily="2" charset="0"/>
                <a:ea typeface="隶书" panose="02010509060101010101" pitchFamily="1" charset="-122"/>
              </a:rPr>
              <a:t>		</a:t>
            </a:r>
            <a:r>
              <a:rPr lang="zh-CN" altLang="en-US" sz="2400" dirty="0">
                <a:latin typeface="Times New Roman" panose="02020603050405020304" pitchFamily="2" charset="0"/>
                <a:ea typeface="隶书" panose="02010509060101010101" pitchFamily="1" charset="-122"/>
              </a:rPr>
              <a:t>				</a:t>
            </a:r>
            <a:r>
              <a:rPr lang="en-US" altLang="zh-CN" sz="2400" dirty="0">
                <a:latin typeface="Times New Roman" panose="02020603050405020304" pitchFamily="2" charset="0"/>
                <a:ea typeface="隶书" panose="02010509060101010101" pitchFamily="1" charset="-122"/>
              </a:rPr>
              <a:t>			</a:t>
            </a:r>
            <a:r>
              <a:rPr lang="zh-CN" altLang="en-US" sz="2400" dirty="0">
                <a:latin typeface="Times New Roman" panose="02020603050405020304" pitchFamily="2" charset="0"/>
                <a:ea typeface="隶书" panose="02010509060101010101" pitchFamily="1" charset="-122"/>
                <a:hlinkClick r:id="rId2" action="ppaction://hlinksldjump"/>
              </a:rPr>
              <a:t>☆</a:t>
            </a:r>
            <a:endParaRPr lang="zh-CN" altLang="en-US" sz="2400" u="sng" dirty="0">
              <a:latin typeface="Times New Roman" panose="02020603050405020304" pitchFamily="2" charset="0"/>
              <a:ea typeface="隶书" panose="02010509060101010101" pitchFamily="1" charset="-122"/>
            </a:endParaRPr>
          </a:p>
          <a:p>
            <a:pPr marL="342900" indent="-342900">
              <a:spcBef>
                <a:spcPct val="20000"/>
              </a:spcBef>
            </a:pPr>
            <a:r>
              <a:rPr lang="en-US" altLang="zh-CN" sz="2400" dirty="0">
                <a:latin typeface="Times New Roman" panose="02020603050405020304" pitchFamily="2" charset="0"/>
                <a:ea typeface="隶书" panose="02010509060101010101" pitchFamily="1" charset="-122"/>
              </a:rPr>
              <a:t>2.2  定时器			</a:t>
            </a:r>
            <a:r>
              <a:rPr lang="zh-CN" altLang="en-US" sz="2400" dirty="0">
                <a:latin typeface="Times New Roman" panose="02020603050405020304" pitchFamily="2" charset="0"/>
                <a:ea typeface="隶书" panose="02010509060101010101" pitchFamily="1" charset="-122"/>
              </a:rPr>
              <a:t>				</a:t>
            </a:r>
            <a:r>
              <a:rPr lang="en-US" altLang="zh-CN" sz="2400" dirty="0">
                <a:latin typeface="Times New Roman" panose="02020603050405020304" pitchFamily="2" charset="0"/>
                <a:ea typeface="隶书" panose="02010509060101010101" pitchFamily="1" charset="-122"/>
              </a:rPr>
              <a:t>	</a:t>
            </a:r>
            <a:r>
              <a:rPr lang="zh-CN" altLang="en-US" sz="2400" dirty="0">
                <a:latin typeface="Times New Roman" panose="02020603050405020304" pitchFamily="2" charset="0"/>
                <a:ea typeface="隶书" panose="02010509060101010101" pitchFamily="1" charset="-122"/>
              </a:rPr>
              <a:t>	</a:t>
            </a:r>
            <a:r>
              <a:rPr lang="zh-CN" altLang="en-US" sz="2400" dirty="0">
                <a:latin typeface="Times New Roman" panose="02020603050405020304" pitchFamily="2" charset="0"/>
                <a:ea typeface="隶书" panose="02010509060101010101" pitchFamily="1" charset="-122"/>
                <a:hlinkClick r:id="rId3" action="ppaction://hlinksldjump"/>
              </a:rPr>
              <a:t>☆</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2.3  数码管</a:t>
            </a:r>
            <a:r>
              <a:rPr lang="en-US" sz="2400" dirty="0">
                <a:latin typeface="Times New Roman" panose="02020603050405020304" pitchFamily="2" charset="0"/>
                <a:ea typeface="隶书" panose="02010509060101010101" pitchFamily="1" charset="-122"/>
              </a:rPr>
              <a:t>			</a:t>
            </a:r>
            <a:r>
              <a:rPr lang="zh-CN" altLang="en-US" sz="2400" dirty="0">
                <a:latin typeface="Times New Roman" panose="02020603050405020304" pitchFamily="2" charset="0"/>
                <a:ea typeface="隶书" panose="02010509060101010101" pitchFamily="1" charset="-122"/>
              </a:rPr>
              <a:t>						</a:t>
            </a:r>
            <a:r>
              <a:rPr lang="zh-CN" altLang="en-US" sz="2400" dirty="0">
                <a:latin typeface="Times New Roman" panose="02020603050405020304" pitchFamily="2" charset="0"/>
                <a:ea typeface="隶书" panose="02010509060101010101" pitchFamily="1" charset="-122"/>
                <a:hlinkClick r:id="rId4" action="ppaction://hlinksldjump"/>
              </a:rPr>
              <a:t>☆</a:t>
            </a:r>
            <a:endParaRPr lang="zh-CN" altLang="en-US" sz="2400" u="sng" dirty="0">
              <a:latin typeface="Times New Roman" panose="02020603050405020304" pitchFamily="2" charset="0"/>
              <a:ea typeface="隶书" panose="02010509060101010101" pitchFamily="1" charset="-122"/>
            </a:endParaRPr>
          </a:p>
          <a:p>
            <a:pPr marL="342900" indent="-342900">
              <a:spcBef>
                <a:spcPct val="20000"/>
              </a:spcBef>
            </a:pPr>
            <a:r>
              <a:rPr lang="en-US" altLang="zh-CN" sz="2400" dirty="0">
                <a:latin typeface="Times New Roman" panose="02020603050405020304" pitchFamily="2" charset="0"/>
                <a:ea typeface="隶书" panose="02010509060101010101" pitchFamily="1" charset="-122"/>
              </a:rPr>
              <a:t>2.4  矩阵按键</a:t>
            </a:r>
            <a:r>
              <a:rPr lang="en-US" sz="2400" dirty="0">
                <a:ea typeface="隶书" panose="02010509060101010101" pitchFamily="1" charset="-122"/>
                <a:sym typeface="+mn-ea"/>
              </a:rPr>
              <a:t>			</a:t>
            </a:r>
            <a:r>
              <a:rPr lang="zh-CN" altLang="en-US" sz="2400" dirty="0">
                <a:ea typeface="隶书" panose="02010509060101010101" pitchFamily="1" charset="-122"/>
                <a:sym typeface="+mn-ea"/>
              </a:rPr>
              <a:t>						</a:t>
            </a:r>
            <a:r>
              <a:rPr lang="zh-CN" altLang="en-US" sz="2400" dirty="0">
                <a:ea typeface="隶书" panose="02010509060101010101" pitchFamily="1" charset="-122"/>
                <a:sym typeface="+mn-ea"/>
                <a:hlinkClick r:id="rId5" action="ppaction://hlinksldjump"/>
              </a:rPr>
              <a:t>☆</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pPr>
            <a:r>
              <a:rPr lang="en-US" altLang="zh-CN" sz="2400" dirty="0">
                <a:latin typeface="Times New Roman" panose="02020603050405020304" pitchFamily="2" charset="0"/>
                <a:ea typeface="隶书" panose="02010509060101010101" pitchFamily="1" charset="-122"/>
              </a:rPr>
              <a:t>2.5  串行口</a:t>
            </a:r>
            <a:r>
              <a:rPr lang="en-US" sz="2400" dirty="0">
                <a:ea typeface="隶书" panose="02010509060101010101" pitchFamily="1" charset="-122"/>
                <a:sym typeface="+mn-ea"/>
              </a:rPr>
              <a:t>			</a:t>
            </a:r>
            <a:r>
              <a:rPr lang="zh-CN" altLang="en-US" sz="2400" dirty="0">
                <a:ea typeface="隶书" panose="02010509060101010101" pitchFamily="1" charset="-122"/>
                <a:sym typeface="+mn-ea"/>
              </a:rPr>
              <a:t>						</a:t>
            </a:r>
            <a:r>
              <a:rPr lang="zh-CN" altLang="en-US" sz="2400" dirty="0">
                <a:ea typeface="隶书" panose="02010509060101010101" pitchFamily="1" charset="-122"/>
                <a:sym typeface="+mn-ea"/>
                <a:hlinkClick r:id="rId6" action="ppaction://hlinksldjump"/>
              </a:rPr>
              <a:t>☆</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pPr>
            <a:r>
              <a:rPr lang="en-US" altLang="zh-CN" sz="2400" dirty="0">
                <a:latin typeface="Times New Roman" panose="02020603050405020304" pitchFamily="2" charset="0"/>
                <a:ea typeface="隶书" panose="02010509060101010101" pitchFamily="1" charset="-122"/>
              </a:rPr>
              <a:t>2.6  中断</a:t>
            </a:r>
            <a:r>
              <a:rPr lang="en-US" sz="2400" dirty="0">
                <a:ea typeface="隶书" panose="02010509060101010101" pitchFamily="1" charset="-122"/>
                <a:sym typeface="+mn-ea"/>
              </a:rPr>
              <a:t>			</a:t>
            </a:r>
            <a:r>
              <a:rPr lang="zh-CN" altLang="en-US" sz="2400" dirty="0">
                <a:ea typeface="隶书" panose="02010509060101010101" pitchFamily="1" charset="-122"/>
                <a:sym typeface="+mn-ea"/>
              </a:rPr>
              <a:t>						</a:t>
            </a:r>
            <a:r>
              <a:rPr lang="zh-CN" altLang="en-US" sz="2400" dirty="0">
                <a:ea typeface="隶书" panose="02010509060101010101" pitchFamily="1" charset="-122"/>
                <a:sym typeface="+mn-ea"/>
                <a:hlinkClick r:id="rId7" action="ppaction://hlinksldjump"/>
              </a:rPr>
              <a:t>☆</a:t>
            </a:r>
            <a:endParaRPr lang="en-US" altLang="zh-CN" sz="2400" dirty="0">
              <a:latin typeface="Times New Roman" panose="02020603050405020304" pitchFamily="2" charset="0"/>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
        <p:nvSpPr>
          <p:cNvPr id="7173" name="日期占位符 1"/>
          <p:cNvSpPr/>
          <p:nvPr>
            <p:ph type="dt" sz="half" idx="10"/>
          </p:nvPr>
        </p:nvSpPr>
        <p:spPr>
          <a:xfrm>
            <a:off x="10876915" y="6536055"/>
            <a:ext cx="1051560" cy="252730"/>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spcBef>
                <a:spcPct val="50000"/>
              </a:spcBef>
            </a:pPr>
            <a:fld id="{BB962C8B-B14F-4D97-AF65-F5344CB8AC3E}" type="datetime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pic>
        <p:nvPicPr>
          <p:cNvPr id="2" name="图片 1"/>
          <p:cNvPicPr>
            <a:picLocks noChangeAspect="1"/>
          </p:cNvPicPr>
          <p:nvPr>
            <p:custDataLst>
              <p:tags r:id="rId8"/>
            </p:custDataLst>
          </p:nvPr>
        </p:nvPicPr>
        <p:blipFill>
          <a:blip r:embed="rId9"/>
          <a:stretch>
            <a:fillRect/>
          </a:stretch>
        </p:blipFill>
        <p:spPr>
          <a:xfrm>
            <a:off x="9902190" y="2181860"/>
            <a:ext cx="281305" cy="283210"/>
          </a:xfrm>
          <a:prstGeom prst="rect">
            <a:avLst/>
          </a:prstGeom>
        </p:spPr>
      </p:pic>
      <p:pic>
        <p:nvPicPr>
          <p:cNvPr id="3" name="图片 2"/>
          <p:cNvPicPr>
            <a:picLocks noChangeAspect="1"/>
          </p:cNvPicPr>
          <p:nvPr>
            <p:custDataLst>
              <p:tags r:id="rId10"/>
            </p:custDataLst>
          </p:nvPr>
        </p:nvPicPr>
        <p:blipFill>
          <a:blip r:embed="rId9"/>
          <a:stretch>
            <a:fillRect/>
          </a:stretch>
        </p:blipFill>
        <p:spPr>
          <a:xfrm>
            <a:off x="9902190" y="1718945"/>
            <a:ext cx="281305" cy="283210"/>
          </a:xfrm>
          <a:prstGeom prst="rect">
            <a:avLst/>
          </a:prstGeom>
        </p:spPr>
      </p:pic>
      <p:pic>
        <p:nvPicPr>
          <p:cNvPr id="4" name="图片 3"/>
          <p:cNvPicPr>
            <a:picLocks noChangeAspect="1"/>
          </p:cNvPicPr>
          <p:nvPr>
            <p:custDataLst>
              <p:tags r:id="rId11"/>
            </p:custDataLst>
          </p:nvPr>
        </p:nvPicPr>
        <p:blipFill>
          <a:blip r:embed="rId9"/>
          <a:stretch>
            <a:fillRect/>
          </a:stretch>
        </p:blipFill>
        <p:spPr>
          <a:xfrm>
            <a:off x="9902190" y="2629535"/>
            <a:ext cx="281305" cy="283210"/>
          </a:xfrm>
          <a:prstGeom prst="rect">
            <a:avLst/>
          </a:prstGeom>
        </p:spPr>
      </p:pic>
      <p:pic>
        <p:nvPicPr>
          <p:cNvPr id="5" name="图片 4"/>
          <p:cNvPicPr>
            <a:picLocks noChangeAspect="1"/>
          </p:cNvPicPr>
          <p:nvPr>
            <p:custDataLst>
              <p:tags r:id="rId12"/>
            </p:custDataLst>
          </p:nvPr>
        </p:nvPicPr>
        <p:blipFill>
          <a:blip r:embed="rId9"/>
          <a:stretch>
            <a:fillRect/>
          </a:stretch>
        </p:blipFill>
        <p:spPr>
          <a:xfrm>
            <a:off x="9902190" y="3061970"/>
            <a:ext cx="281305" cy="283210"/>
          </a:xfrm>
          <a:prstGeom prst="rect">
            <a:avLst/>
          </a:prstGeom>
        </p:spPr>
      </p:pic>
      <p:pic>
        <p:nvPicPr>
          <p:cNvPr id="6" name="图片 5"/>
          <p:cNvPicPr>
            <a:picLocks noChangeAspect="1"/>
          </p:cNvPicPr>
          <p:nvPr>
            <p:custDataLst>
              <p:tags r:id="rId13"/>
            </p:custDataLst>
          </p:nvPr>
        </p:nvPicPr>
        <p:blipFill>
          <a:blip r:embed="rId9"/>
          <a:stretch>
            <a:fillRect/>
          </a:stretch>
        </p:blipFill>
        <p:spPr>
          <a:xfrm>
            <a:off x="9903460" y="3497580"/>
            <a:ext cx="281305" cy="283210"/>
          </a:xfrm>
          <a:prstGeom prst="rect">
            <a:avLst/>
          </a:prstGeom>
        </p:spPr>
      </p:pic>
      <p:pic>
        <p:nvPicPr>
          <p:cNvPr id="7" name="图片 6"/>
          <p:cNvPicPr>
            <a:picLocks noChangeAspect="1"/>
          </p:cNvPicPr>
          <p:nvPr>
            <p:custDataLst>
              <p:tags r:id="rId14"/>
            </p:custDataLst>
          </p:nvPr>
        </p:nvPicPr>
        <p:blipFill>
          <a:blip r:embed="rId9"/>
          <a:stretch>
            <a:fillRect/>
          </a:stretch>
        </p:blipFill>
        <p:spPr>
          <a:xfrm>
            <a:off x="9902190" y="3933190"/>
            <a:ext cx="281305" cy="283210"/>
          </a:xfrm>
          <a:prstGeom prst="rect">
            <a:avLst/>
          </a:prstGeom>
        </p:spPr>
      </p:pic>
    </p:spTree>
  </p:cSld>
  <p:clrMapOvr>
    <a:masterClrMapping/>
  </p:clrMapOvr>
  <p:transition>
    <p:random/>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05060" cy="300037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2.1  LED</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zh-CN" altLang="en-US" sz="2400" dirty="0">
                <a:latin typeface="Times New Roman" panose="02020603050405020304" pitchFamily="2" charset="0"/>
                <a:ea typeface="隶书" panose="02010509060101010101" pitchFamily="1" charset="-122"/>
              </a:rPr>
              <a:t>设计要求：用LED实现流水灯（软件延时1s），S4和S5分别控制LED显示左右移动和继电器的打开与关闭。</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2.1.1  原理图绘制</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2.1.2  源代码设计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2.1.3  源代码调试</a:t>
            </a:r>
            <a:endParaRPr lang="en-US" altLang="zh-CN"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 name="图片 1"/>
          <p:cNvPicPr>
            <a:picLocks noChangeAspect="1"/>
          </p:cNvPicPr>
          <p:nvPr>
            <p:custDataLst>
              <p:tags r:id="rId2"/>
            </p:custDataLst>
          </p:nvPr>
        </p:nvPicPr>
        <p:blipFill>
          <a:blip r:embed="rId3"/>
          <a:stretch>
            <a:fillRect/>
          </a:stretch>
        </p:blipFill>
        <p:spPr>
          <a:xfrm>
            <a:off x="3477895" y="3837940"/>
            <a:ext cx="281305" cy="283210"/>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2" end="2"/>
                                            </p:txEl>
                                          </p:spTgt>
                                        </p:tgtEl>
                                        <p:attrNameLst>
                                          <p:attrName>style.visibility</p:attrName>
                                        </p:attrNameLst>
                                      </p:cBhvr>
                                      <p:to>
                                        <p:strVal val="visible"/>
                                      </p:to>
                                    </p:set>
                                    <p:animEffect transition="in" filter="blinds(horizontal)">
                                      <p:cBhvr>
                                        <p:cTn id="7" dur="500"/>
                                        <p:tgtEl>
                                          <p:spTgt spid="37892">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2">
                                            <p:txEl>
                                              <p:pRg st="3" end="3"/>
                                            </p:txEl>
                                          </p:spTgt>
                                        </p:tgtEl>
                                        <p:attrNameLst>
                                          <p:attrName>style.visibility</p:attrName>
                                        </p:attrNameLst>
                                      </p:cBhvr>
                                      <p:to>
                                        <p:strVal val="visible"/>
                                      </p:to>
                                    </p:set>
                                    <p:animEffect transition="in" filter="blinds(horizontal)">
                                      <p:cBhvr>
                                        <p:cTn id="10" dur="500"/>
                                        <p:tgtEl>
                                          <p:spTgt spid="37892">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7892">
                                            <p:txEl>
                                              <p:pRg st="4" end="4"/>
                                            </p:txEl>
                                          </p:spTgt>
                                        </p:tgtEl>
                                        <p:attrNameLst>
                                          <p:attrName>style.visibility</p:attrName>
                                        </p:attrNameLst>
                                      </p:cBhvr>
                                      <p:to>
                                        <p:strVal val="visible"/>
                                      </p:to>
                                    </p:set>
                                    <p:animEffect transition="in" filter="blinds(horizontal)">
                                      <p:cBhvr>
                                        <p:cTn id="13" dur="500"/>
                                        <p:tgtEl>
                                          <p:spTgt spid="37892">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linds(horizontal)">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414635" cy="300037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2.1  LED</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2.1.1  原理图绘制</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原理框图如图2.1所示</a:t>
            </a:r>
            <a:r>
              <a:rPr lang="zh-CN" altLang="en-US" sz="2400" dirty="0">
                <a:latin typeface="Times New Roman" panose="02020603050405020304" pitchFamily="2" charset="0"/>
                <a:ea typeface="隶书" panose="02010509060101010101" pitchFamily="1" charset="-122"/>
              </a:rPr>
              <a:t>。</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zh-CN" altLang="en-US" sz="2400" dirty="0">
                <a:latin typeface="Times New Roman" panose="02020603050405020304" pitchFamily="2" charset="0"/>
                <a:ea typeface="隶书" panose="02010509060101010101" pitchFamily="1" charset="-122"/>
              </a:rPr>
              <a:t>系统包括：</a:t>
            </a:r>
            <a:endParaRPr lang="zh-CN" altLang="en-US" sz="2400" dirty="0">
              <a:latin typeface="Times New Roman" panose="02020603050405020304" pitchFamily="2" charset="0"/>
              <a:ea typeface="隶书" panose="02010509060101010101" pitchFamily="1" charset="-122"/>
            </a:endParaRPr>
          </a:p>
          <a:p>
            <a:pPr indent="47625">
              <a:spcBef>
                <a:spcPct val="20000"/>
              </a:spcBef>
            </a:pPr>
            <a:r>
              <a:rPr lang="en-US" altLang="zh-CN" sz="2400" dirty="0">
                <a:latin typeface="Times New Roman" panose="02020603050405020304" pitchFamily="2" charset="0"/>
                <a:ea typeface="隶书" panose="02010509060101010101" pitchFamily="1" charset="-122"/>
              </a:rPr>
              <a:t>    MCU</a:t>
            </a:r>
            <a:r>
              <a:rPr lang="zh-CN" altLang="en-US" sz="2400" dirty="0">
                <a:latin typeface="Times New Roman" panose="02020603050405020304" pitchFamily="2" charset="0"/>
                <a:ea typeface="隶书" panose="02010509060101010101" pitchFamily="1" charset="-122"/>
              </a:rPr>
              <a:t>、独立按键、</a:t>
            </a:r>
            <a:r>
              <a:rPr lang="en-US" altLang="zh-CN" sz="2400" dirty="0">
                <a:latin typeface="Times New Roman" panose="02020603050405020304" pitchFamily="2" charset="0"/>
                <a:ea typeface="隶书" panose="02010509060101010101" pitchFamily="1" charset="-122"/>
              </a:rPr>
              <a:t>LED</a:t>
            </a:r>
            <a:endParaRPr lang="en-US" altLang="zh-CN" sz="2400" dirty="0">
              <a:latin typeface="Times New Roman" panose="02020603050405020304" pitchFamily="2" charset="0"/>
              <a:ea typeface="隶书" panose="02010509060101010101" pitchFamily="1" charset="-122"/>
            </a:endParaRPr>
          </a:p>
          <a:p>
            <a:pPr indent="47625">
              <a:spcBef>
                <a:spcPct val="20000"/>
              </a:spcBef>
            </a:pPr>
            <a:r>
              <a:rPr lang="en-US" altLang="zh-CN" sz="2400" dirty="0">
                <a:latin typeface="Times New Roman" panose="02020603050405020304" pitchFamily="2" charset="0"/>
                <a:ea typeface="隶书" panose="02010509060101010101" pitchFamily="1" charset="-122"/>
              </a:rPr>
              <a:t>    </a:t>
            </a:r>
            <a:r>
              <a:rPr lang="zh-CN" altLang="en-US" sz="2400" dirty="0">
                <a:latin typeface="Times New Roman" panose="02020603050405020304" pitchFamily="2" charset="0"/>
                <a:ea typeface="隶书" panose="02010509060101010101" pitchFamily="1" charset="-122"/>
              </a:rPr>
              <a:t>继电器、蜂鸣器</a:t>
            </a:r>
            <a:endParaRPr lang="en-US" altLang="zh-CN"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 name="图片 1"/>
          <p:cNvPicPr>
            <a:picLocks noChangeAspect="1"/>
          </p:cNvPicPr>
          <p:nvPr/>
        </p:nvPicPr>
        <p:blipFill>
          <a:blip r:embed="rId2"/>
          <a:stretch>
            <a:fillRect/>
          </a:stretch>
        </p:blipFill>
        <p:spPr>
          <a:xfrm>
            <a:off x="5590800" y="2586000"/>
            <a:ext cx="5650865" cy="3282315"/>
          </a:xfrm>
          <a:prstGeom prst="rect">
            <a:avLst/>
          </a:prstGeom>
        </p:spPr>
      </p:pic>
    </p:spTree>
  </p:cSld>
  <p:clrMapOvr>
    <a:masterClrMapping/>
  </p:clrMapOvr>
  <p:transition>
    <p:random/>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4546600" cy="300037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2.1  LED</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2.1.1  原理图绘制</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4个独立按键S4~S7与MCU的P30~P33相连，按键未按下时是高电平（1），按下时是低电平（0）。</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8个LED L1~L8通过锁存器U6与MCU的P0相连，Y4C为0时锁存器输出不变，Y4C为1时锁存器输出随输入改变，输出1时LED熄灭，输出0时LED点亮。</a:t>
            </a:r>
            <a:endParaRPr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 name="图片 1"/>
          <p:cNvPicPr>
            <a:picLocks noChangeAspect="1"/>
          </p:cNvPicPr>
          <p:nvPr/>
        </p:nvPicPr>
        <p:blipFill>
          <a:blip r:embed="rId2"/>
          <a:stretch>
            <a:fillRect/>
          </a:stretch>
        </p:blipFill>
        <p:spPr>
          <a:xfrm>
            <a:off x="5590800" y="2584800"/>
            <a:ext cx="5650865" cy="3282315"/>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3" end="3"/>
                                            </p:txEl>
                                          </p:spTgt>
                                        </p:tgtEl>
                                        <p:attrNameLst>
                                          <p:attrName>style.visibility</p:attrName>
                                        </p:attrNameLst>
                                      </p:cBhvr>
                                      <p:to>
                                        <p:strVal val="visible"/>
                                      </p:to>
                                    </p:set>
                                    <p:animEffect transition="in" filter="blinds(horizontal)">
                                      <p:cBhvr>
                                        <p:cTn id="7" dur="500"/>
                                        <p:tgtEl>
                                          <p:spTgt spid="3789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4546600" cy="440182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2.1  LED</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2.1.1  原理图绘制</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L10通过继电器RL1、驱动器U10和锁存器U9与MCU的P04相连，P04输出0时继电器断开，L10熄灭，输出1时继电器吸合，L10点亮。</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蜂鸣器BUZ1通过驱动器U10和锁存器U9与MCU的P06相连，P06输出1时蜂鸣器开启，输出0时蜂鸣器关闭。</a:t>
            </a:r>
            <a:endParaRPr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 name="图片 1"/>
          <p:cNvPicPr>
            <a:picLocks noChangeAspect="1"/>
          </p:cNvPicPr>
          <p:nvPr/>
        </p:nvPicPr>
        <p:blipFill>
          <a:blip r:embed="rId2"/>
          <a:stretch>
            <a:fillRect/>
          </a:stretch>
        </p:blipFill>
        <p:spPr>
          <a:xfrm>
            <a:off x="5590800" y="2584800"/>
            <a:ext cx="5650865" cy="3282315"/>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3" end="3"/>
                                            </p:txEl>
                                          </p:spTgt>
                                        </p:tgtEl>
                                        <p:attrNameLst>
                                          <p:attrName>style.visibility</p:attrName>
                                        </p:attrNameLst>
                                      </p:cBhvr>
                                      <p:to>
                                        <p:strVal val="visible"/>
                                      </p:to>
                                    </p:set>
                                    <p:animEffect transition="in" filter="blinds(horizontal)">
                                      <p:cBhvr>
                                        <p:cTn id="7" dur="500"/>
                                        <p:tgtEl>
                                          <p:spTgt spid="3789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4546600" cy="219456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2.1  LED</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2.1.1  原理图绘制</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MCU的P25~P27通过译码器U24/25输出Y4C~Y5C，用于选通锁存器U6和U9。</a:t>
            </a:r>
            <a:endParaRPr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 name="图片 1"/>
          <p:cNvPicPr>
            <a:picLocks noChangeAspect="1"/>
          </p:cNvPicPr>
          <p:nvPr/>
        </p:nvPicPr>
        <p:blipFill>
          <a:blip r:embed="rId2"/>
          <a:stretch>
            <a:fillRect/>
          </a:stretch>
        </p:blipFill>
        <p:spPr>
          <a:xfrm>
            <a:off x="5590800" y="2584800"/>
            <a:ext cx="5650865" cy="3282315"/>
          </a:xfrm>
          <a:prstGeom prst="rect">
            <a:avLst/>
          </a:prstGeom>
        </p:spPr>
      </p:pic>
    </p:spTree>
  </p:cSld>
  <p:clrMapOvr>
    <a:masterClrMapping/>
  </p:clrMapOvr>
  <p:transition>
    <p:random/>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ea typeface="隶书" panose="02010509060101010101" pitchFamily="1" charset="-122"/>
                <a:sym typeface="+mn-ea"/>
              </a:rPr>
              <a:t>第</a:t>
            </a:r>
            <a:r>
              <a:rPr lang="en-US" altLang="zh-CN" sz="3000" dirty="0">
                <a:ea typeface="隶书" panose="02010509060101010101" pitchFamily="1" charset="-122"/>
                <a:sym typeface="+mn-ea"/>
              </a:rPr>
              <a:t>2</a:t>
            </a:r>
            <a:r>
              <a:rPr lang="zh-CN" altLang="en-US" sz="3000" dirty="0">
                <a:ea typeface="隶书" panose="02010509060101010101" pitchFamily="1" charset="-122"/>
                <a:sym typeface="+mn-ea"/>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4558665" cy="4109085"/>
          </a:xfrm>
          <a:prstGeom prst="rect">
            <a:avLst/>
          </a:prstGeom>
          <a:noFill/>
          <a:ln w="9525">
            <a:noFill/>
          </a:ln>
        </p:spPr>
        <p:txBody>
          <a:bodyPr lIns="92075" tIns="46038" rIns="92075" bIns="46038" anchor="t" anchorCtr="0"/>
          <a:p>
            <a:pPr marL="342900" indent="-342900">
              <a:spcBef>
                <a:spcPct val="20000"/>
              </a:spcBef>
            </a:pPr>
            <a:r>
              <a:rPr lang="zh-CN" altLang="en-US" sz="2400" dirty="0">
                <a:ea typeface="隶书" panose="02010509060101010101" pitchFamily="1" charset="-122"/>
                <a:sym typeface="+mn-ea"/>
              </a:rPr>
              <a:t>2.1  LED</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ea typeface="隶书" panose="02010509060101010101" pitchFamily="1" charset="-122"/>
                <a:sym typeface="+mn-ea"/>
              </a:rPr>
              <a:t>2.1.1  原理图绘制</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ea typeface="隶书" panose="02010509060101010101" pitchFamily="1" charset="-122"/>
                <a:sym typeface="+mn-ea"/>
              </a:rPr>
              <a:t>原理图如图2.2所示。</a:t>
            </a:r>
            <a:endParaRPr lang="en-US" altLang="zh-CN" sz="2400" dirty="0">
              <a:ea typeface="隶书" panose="02010509060101010101" pitchFamily="1" charset="-122"/>
              <a:sym typeface="+mn-ea"/>
            </a:endParaRPr>
          </a:p>
          <a:p>
            <a:pPr marL="342900" indent="-342900">
              <a:spcBef>
                <a:spcPct val="20000"/>
              </a:spcBef>
              <a:buFont typeface="Arial" panose="020B0604020202020204" pitchFamily="34" charset="0"/>
              <a:buChar char="•"/>
            </a:pPr>
            <a:r>
              <a:rPr lang="zh-CN" altLang="en-US" sz="2400" dirty="0">
                <a:ea typeface="隶书" panose="02010509060101010101" pitchFamily="1" charset="-122"/>
                <a:sym typeface="+mn-ea"/>
              </a:rPr>
              <a:t>系统包括：</a:t>
            </a:r>
            <a:endParaRPr lang="zh-CN" altLang="en-US" sz="2400" dirty="0">
              <a:latin typeface="Times New Roman" panose="02020603050405020304" pitchFamily="2" charset="0"/>
              <a:ea typeface="隶书" panose="02010509060101010101" pitchFamily="1" charset="-122"/>
            </a:endParaRPr>
          </a:p>
          <a:p>
            <a:pPr indent="26035">
              <a:spcBef>
                <a:spcPct val="20000"/>
              </a:spcBef>
            </a:pPr>
            <a:r>
              <a:rPr lang="en-US" altLang="zh-CN" sz="2400" dirty="0">
                <a:ea typeface="隶书" panose="02010509060101010101" pitchFamily="1" charset="-122"/>
                <a:sym typeface="+mn-ea"/>
              </a:rPr>
              <a:t>    MCU</a:t>
            </a:r>
            <a:r>
              <a:rPr lang="zh-CN" altLang="en-US" sz="2400" dirty="0">
                <a:ea typeface="隶书" panose="02010509060101010101" pitchFamily="1" charset="-122"/>
                <a:sym typeface="+mn-ea"/>
              </a:rPr>
              <a:t>、独立按键、</a:t>
            </a:r>
            <a:r>
              <a:rPr lang="en-US" altLang="zh-CN" sz="2400" dirty="0">
                <a:ea typeface="隶书" panose="02010509060101010101" pitchFamily="1" charset="-122"/>
                <a:sym typeface="+mn-ea"/>
              </a:rPr>
              <a:t>LED</a:t>
            </a:r>
            <a:endParaRPr lang="en-US" altLang="zh-CN" sz="2400" dirty="0">
              <a:ea typeface="隶书" panose="02010509060101010101" pitchFamily="1" charset="-122"/>
              <a:sym typeface="+mn-ea"/>
            </a:endParaRPr>
          </a:p>
          <a:p>
            <a:pPr indent="26035">
              <a:spcBef>
                <a:spcPct val="20000"/>
              </a:spcBef>
            </a:pPr>
            <a:r>
              <a:rPr lang="en-US" altLang="zh-CN" sz="2400" dirty="0">
                <a:ea typeface="隶书" panose="02010509060101010101" pitchFamily="1" charset="-122"/>
                <a:sym typeface="+mn-ea"/>
              </a:rPr>
              <a:t>    </a:t>
            </a:r>
            <a:r>
              <a:rPr lang="zh-CN" altLang="en-US" sz="2400" dirty="0">
                <a:ea typeface="隶书" panose="02010509060101010101" pitchFamily="1" charset="-122"/>
                <a:sym typeface="+mn-ea"/>
              </a:rPr>
              <a:t>继电器、蜂鸣器</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352" name="图片 1"/>
          <p:cNvPicPr>
            <a:picLocks noChangeAspect="1"/>
          </p:cNvPicPr>
          <p:nvPr/>
        </p:nvPicPr>
        <p:blipFill>
          <a:blip r:embed="rId2"/>
          <a:stretch>
            <a:fillRect/>
          </a:stretch>
        </p:blipFill>
        <p:spPr>
          <a:xfrm>
            <a:off x="5588000" y="2024380"/>
            <a:ext cx="5776595" cy="4043045"/>
          </a:xfrm>
          <a:prstGeom prst="rect">
            <a:avLst/>
          </a:prstGeom>
          <a:noFill/>
          <a:ln>
            <a:noFill/>
          </a:ln>
        </p:spPr>
      </p:pic>
    </p:spTree>
  </p:cSld>
  <p:clrMapOvr>
    <a:masterClrMapping/>
  </p:clrMapOvr>
  <p:transition>
    <p:random/>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05060" cy="474726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2.1  LED</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2.1.2  源代码设计</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LED流水灯（软件延时1s）源代码设计如下：</a:t>
            </a:r>
            <a:endParaRPr lang="en-US" altLang="zh-CN" sz="2400" dirty="0">
              <a:latin typeface="Times New Roman" panose="02020603050405020304" pitchFamily="2" charset="0"/>
              <a:ea typeface="隶书" panose="02010509060101010101" pitchFamily="1" charset="-122"/>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 程序说明: LED流水灯（软件延时1s）</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          S4和S5分别控制左右移动和继电器的打开与关闭</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 硬件环境: CT107D单片机竞赛实训平台（可选）</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 软件环境: Keil 5.00以上，Proteus 8.6 SP2</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 日期: 2022/8/28</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 作者: gsjzbj</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05060" cy="401828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2.1  LED</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2.1.2  源代码设计</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LED流水灯（软件延时1s）源代码设计如下：</a:t>
            </a:r>
            <a:endParaRPr lang="en-US" altLang="zh-CN" sz="2400" dirty="0">
              <a:latin typeface="Times New Roman" panose="02020603050405020304" pitchFamily="2" charset="0"/>
              <a:ea typeface="隶书" panose="02010509060101010101" pitchFamily="1" charset="-122"/>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#define LED 4                 // LED锁存器地址</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#define ULN 5                 // ULN锁存器地址</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#define RLY 0x10              // 继电器控制位</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#define BUZ 0x40              // 蜂鸣器控制位</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sym typeface="+mn-ea"/>
              </a:rPr>
              <a:t>void Key_Proc(void);</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sym typeface="+mn-ea"/>
              </a:rPr>
              <a:t>void Led_Proc(void);</a:t>
            </a: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8" end="8"/>
                                            </p:txEl>
                                          </p:spTgt>
                                        </p:tgtEl>
                                        <p:attrNameLst>
                                          <p:attrName>style.visibility</p:attrName>
                                        </p:attrNameLst>
                                      </p:cBhvr>
                                      <p:to>
                                        <p:strVal val="visible"/>
                                      </p:to>
                                    </p:set>
                                    <p:animEffect transition="in" filter="blinds(horizontal)">
                                      <p:cBhvr>
                                        <p:cTn id="7" dur="500"/>
                                        <p:tgtEl>
                                          <p:spTgt spid="37892">
                                            <p:txEl>
                                              <p:pRg st="8" end="8"/>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2">
                                            <p:txEl>
                                              <p:pRg st="9" end="9"/>
                                            </p:txEl>
                                          </p:spTgt>
                                        </p:tgtEl>
                                        <p:attrNameLst>
                                          <p:attrName>style.visibility</p:attrName>
                                        </p:attrNameLst>
                                      </p:cBhvr>
                                      <p:to>
                                        <p:strVal val="visible"/>
                                      </p:to>
                                    </p:set>
                                    <p:animEffect transition="in" filter="blinds(horizontal)">
                                      <p:cBhvr>
                                        <p:cTn id="10" dur="500"/>
                                        <p:tgtEl>
                                          <p:spTgt spid="3789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333990" cy="3852545"/>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1.1  </a:t>
            </a:r>
            <a:r>
              <a:rPr sz="2400" dirty="0">
                <a:ea typeface="隶书" panose="02010509060101010101" pitchFamily="1" charset="-122"/>
                <a:sym typeface="+mn-ea"/>
              </a:rPr>
              <a:t>MCS51兼容单片机</a:t>
            </a:r>
            <a:endParaRPr sz="2400" dirty="0">
              <a:ea typeface="隶书" panose="02010509060101010101" pitchFamily="1" charset="-122"/>
              <a:sym typeface="+mn-ea"/>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1.1.1  MCS51单片机功能简介</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(2) 定时/计数器</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MCS51有3个16位定时/计数器T0、T1和T2，其核心部件是一个加法计数器（TH和TL），可以对输入脉冲进行计数。</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若计数脉冲来自系统时钟，则为定时方式；若计数脉冲来自P34（T0）、P35（T1）或P10（T2）引脚，则为计数方式。</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在定时方式下，计数脉冲的频率是系统主频的12分频。如果系统主频是12MHz，则计数脉冲的频率是1MHz（计数周期是1ms）。</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15">
                                            <p:txEl>
                                              <p:pRg st="4" end="4"/>
                                            </p:txEl>
                                          </p:spTgt>
                                        </p:tgtEl>
                                        <p:attrNameLst>
                                          <p:attrName>style.visibility</p:attrName>
                                        </p:attrNameLst>
                                      </p:cBhvr>
                                      <p:to>
                                        <p:strVal val="visible"/>
                                      </p:to>
                                    </p:set>
                                    <p:animEffect transition="in" filter="blinds(horizontal)">
                                      <p:cBhvr>
                                        <p:cTn id="7" dur="500"/>
                                        <p:tgtEl>
                                          <p:spTgt spid="133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315">
                                            <p:txEl>
                                              <p:pRg st="5" end="5"/>
                                            </p:txEl>
                                          </p:spTgt>
                                        </p:tgtEl>
                                        <p:attrNameLst>
                                          <p:attrName>style.visibility</p:attrName>
                                        </p:attrNameLst>
                                      </p:cBhvr>
                                      <p:to>
                                        <p:strVal val="visible"/>
                                      </p:to>
                                    </p:set>
                                    <p:animEffect transition="in" filter="blinds(horizontal)">
                                      <p:cBhvr>
                                        <p:cTn id="12" dur="500"/>
                                        <p:tgtEl>
                                          <p:spTgt spid="133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05060" cy="440182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2.1  LED</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2.1.2  源代码设计</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LED流水灯（软件延时1s）源代码设计如下：</a:t>
            </a:r>
            <a:endParaRPr lang="en-US" altLang="zh-CN" sz="2400" dirty="0">
              <a:latin typeface="Times New Roman" panose="02020603050405020304" pitchFamily="2" charset="0"/>
              <a:ea typeface="隶书" panose="02010509060101010101" pitchFamily="1" charset="-122"/>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sfr  P0 = 0x80;</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sfr  P2 = 0xA0;</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sfr  P3 = 0xB0;</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sbit S4 = P3^3;</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sbit S5 = P3^2;</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bit bDir = 0;                   // 流水灯方向</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unsigned char ucLed=1, ucUln=0; // LED值，ULN值</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9" end="9"/>
                                            </p:txEl>
                                          </p:spTgt>
                                        </p:tgtEl>
                                        <p:attrNameLst>
                                          <p:attrName>style.visibility</p:attrName>
                                        </p:attrNameLst>
                                      </p:cBhvr>
                                      <p:to>
                                        <p:strVal val="visible"/>
                                      </p:to>
                                    </p:set>
                                    <p:animEffect transition="in" filter="blinds(horizontal)">
                                      <p:cBhvr>
                                        <p:cTn id="7" dur="500"/>
                                        <p:tgtEl>
                                          <p:spTgt spid="37892">
                                            <p:txEl>
                                              <p:pRg st="9" end="9"/>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2">
                                            <p:txEl>
                                              <p:pRg st="10" end="10"/>
                                            </p:txEl>
                                          </p:spTgt>
                                        </p:tgtEl>
                                        <p:attrNameLst>
                                          <p:attrName>style.visibility</p:attrName>
                                        </p:attrNameLst>
                                      </p:cBhvr>
                                      <p:to>
                                        <p:strVal val="visible"/>
                                      </p:to>
                                    </p:set>
                                    <p:animEffect transition="in" filter="blinds(horizontal)">
                                      <p:cBhvr>
                                        <p:cTn id="10" dur="500"/>
                                        <p:tgtEl>
                                          <p:spTgt spid="3789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05060" cy="474726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2.1  LED</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2.1.2  源代码设计</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LED流水灯（软件延时1s）源代码设计如下：</a:t>
            </a:r>
            <a:endParaRPr lang="en-US" altLang="zh-CN" sz="2400" dirty="0">
              <a:latin typeface="Times New Roman" panose="02020603050405020304" pitchFamily="2" charset="0"/>
              <a:ea typeface="隶书" panose="02010509060101010101" pitchFamily="1" charset="-122"/>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P0输出: ucData——数据，ucAddr——地址（4~7）</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void P0_Out(unsigned char ucData, unsigned char ucAddr)</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P0 = ucData;                // P0输出数据</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P2 |= ucAddr &lt;&lt; 5;          // 置位P27~P25</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P2 &amp;= 0x1f;                 // 复位P27~P25</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a:t>
            </a: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5" end="5"/>
                                            </p:txEl>
                                          </p:spTgt>
                                        </p:tgtEl>
                                        <p:attrNameLst>
                                          <p:attrName>style.visibility</p:attrName>
                                        </p:attrNameLst>
                                      </p:cBhvr>
                                      <p:to>
                                        <p:strVal val="visible"/>
                                      </p:to>
                                    </p:set>
                                    <p:animEffect transition="in" filter="blinds(horizontal)">
                                      <p:cBhvr>
                                        <p:cTn id="7" dur="500"/>
                                        <p:tgtEl>
                                          <p:spTgt spid="37892">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2">
                                            <p:txEl>
                                              <p:pRg st="6" end="6"/>
                                            </p:txEl>
                                          </p:spTgt>
                                        </p:tgtEl>
                                        <p:attrNameLst>
                                          <p:attrName>style.visibility</p:attrName>
                                        </p:attrNameLst>
                                      </p:cBhvr>
                                      <p:to>
                                        <p:strVal val="visible"/>
                                      </p:to>
                                    </p:set>
                                    <p:animEffect transition="in" filter="blinds(horizontal)">
                                      <p:cBhvr>
                                        <p:cTn id="10" dur="500"/>
                                        <p:tgtEl>
                                          <p:spTgt spid="37892">
                                            <p:txEl>
                                              <p:pRg st="6" end="6"/>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7892">
                                            <p:txEl>
                                              <p:pRg st="7" end="7"/>
                                            </p:txEl>
                                          </p:spTgt>
                                        </p:tgtEl>
                                        <p:attrNameLst>
                                          <p:attrName>style.visibility</p:attrName>
                                        </p:attrNameLst>
                                      </p:cBhvr>
                                      <p:to>
                                        <p:strVal val="visible"/>
                                      </p:to>
                                    </p:set>
                                    <p:animEffect transition="in" filter="blinds(horizontal)">
                                      <p:cBhvr>
                                        <p:cTn id="13" dur="500"/>
                                        <p:tgtEl>
                                          <p:spTgt spid="37892">
                                            <p:txEl>
                                              <p:pRg st="7" end="7"/>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7892">
                                            <p:txEl>
                                              <p:pRg st="8" end="8"/>
                                            </p:txEl>
                                          </p:spTgt>
                                        </p:tgtEl>
                                        <p:attrNameLst>
                                          <p:attrName>style.visibility</p:attrName>
                                        </p:attrNameLst>
                                      </p:cBhvr>
                                      <p:to>
                                        <p:strVal val="visible"/>
                                      </p:to>
                                    </p:set>
                                    <p:animEffect transition="in" filter="blinds(horizontal)">
                                      <p:cBhvr>
                                        <p:cTn id="16" dur="500"/>
                                        <p:tgtEl>
                                          <p:spTgt spid="37892">
                                            <p:txEl>
                                              <p:pRg st="8" end="8"/>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7892">
                                            <p:txEl>
                                              <p:pRg st="9" end="9"/>
                                            </p:txEl>
                                          </p:spTgt>
                                        </p:tgtEl>
                                        <p:attrNameLst>
                                          <p:attrName>style.visibility</p:attrName>
                                        </p:attrNameLst>
                                      </p:cBhvr>
                                      <p:to>
                                        <p:strVal val="visible"/>
                                      </p:to>
                                    </p:set>
                                    <p:animEffect transition="in" filter="blinds(horizontal)">
                                      <p:cBhvr>
                                        <p:cTn id="19" dur="500"/>
                                        <p:tgtEl>
                                          <p:spTgt spid="3789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05060" cy="474726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2.1  LED</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2.1.2  源代码设计</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LED流水灯（软件延时1s）源代码设计如下：</a:t>
            </a:r>
            <a:endParaRPr lang="en-US" altLang="zh-CN" sz="2400" dirty="0">
              <a:latin typeface="Times New Roman" panose="02020603050405020304" pitchFamily="2" charset="0"/>
              <a:ea typeface="隶书" panose="02010509060101010101" pitchFamily="1" charset="-122"/>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关闭外设</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void Close_Peripheral(void)</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P2 &amp;= 0x1f;                 // 复位P27~P25</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P0_Out(0xff, LED);          // 熄灭LED</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P0_Out(~(RLY|BUZ), ULN);    // 关闭继电器和蜂鸣器</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a:t>
            </a: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05060" cy="474726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2.1  LED</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2.1.2  源代码设计</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LED流水灯（软件延时1s）源代码设计如下：</a:t>
            </a:r>
            <a:endParaRPr lang="en-US" altLang="zh-CN" sz="2400" dirty="0">
              <a:latin typeface="Times New Roman" panose="02020603050405020304" pitchFamily="2" charset="0"/>
              <a:ea typeface="隶书" panose="02010509060101010101" pitchFamily="1" charset="-122"/>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延时函数: uiNum——毫秒数（最小约1ms@12MHz）</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void Delay(unsigned int uiNum)</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unsigned int i;</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while (uiNum--)</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#ifndef IAP15</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for (i=0; i&lt;82; i++);     // MCS51</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#else</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for (i=0; i&lt;628; i++);    // IAP15</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#endif</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a:t>
            </a: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05060" cy="474726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2.1  LED</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2.1.2  源代码设计</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LED流水灯（软件延时1s）源代码设计如下：</a:t>
            </a:r>
            <a:endParaRPr lang="en-US" altLang="zh-CN" sz="2400" dirty="0">
              <a:latin typeface="Times New Roman" panose="02020603050405020304" pitchFamily="2" charset="0"/>
              <a:ea typeface="隶书" panose="02010509060101010101" pitchFamily="1" charset="-122"/>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主函数（流程图参见图2.3（a））</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void main(void)</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Close_Peripheral();</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while (1)</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Key_Proc();</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Led_Proc();</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a:t>
            </a: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7" end="7"/>
                                            </p:txEl>
                                          </p:spTgt>
                                        </p:tgtEl>
                                        <p:attrNameLst>
                                          <p:attrName>style.visibility</p:attrName>
                                        </p:attrNameLst>
                                      </p:cBhvr>
                                      <p:to>
                                        <p:strVal val="visible"/>
                                      </p:to>
                                    </p:set>
                                    <p:animEffect transition="in" filter="blinds(horizontal)">
                                      <p:cBhvr>
                                        <p:cTn id="7" dur="500"/>
                                        <p:tgtEl>
                                          <p:spTgt spid="37892">
                                            <p:txEl>
                                              <p:pRg st="7" end="7"/>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2">
                                            <p:txEl>
                                              <p:pRg st="8" end="8"/>
                                            </p:txEl>
                                          </p:spTgt>
                                        </p:tgtEl>
                                        <p:attrNameLst>
                                          <p:attrName>style.visibility</p:attrName>
                                        </p:attrNameLst>
                                      </p:cBhvr>
                                      <p:to>
                                        <p:strVal val="visible"/>
                                      </p:to>
                                    </p:set>
                                    <p:animEffect transition="in" filter="blinds(horizontal)">
                                      <p:cBhvr>
                                        <p:cTn id="10" dur="500"/>
                                        <p:tgtEl>
                                          <p:spTgt spid="37892">
                                            <p:txEl>
                                              <p:pRg st="8" end="8"/>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7892">
                                            <p:txEl>
                                              <p:pRg st="9" end="9"/>
                                            </p:txEl>
                                          </p:spTgt>
                                        </p:tgtEl>
                                        <p:attrNameLst>
                                          <p:attrName>style.visibility</p:attrName>
                                        </p:attrNameLst>
                                      </p:cBhvr>
                                      <p:to>
                                        <p:strVal val="visible"/>
                                      </p:to>
                                    </p:set>
                                    <p:animEffect transition="in" filter="blinds(horizontal)">
                                      <p:cBhvr>
                                        <p:cTn id="13" dur="500"/>
                                        <p:tgtEl>
                                          <p:spTgt spid="37892">
                                            <p:txEl>
                                              <p:pRg st="9" end="9"/>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7892">
                                            <p:txEl>
                                              <p:pRg st="10" end="10"/>
                                            </p:txEl>
                                          </p:spTgt>
                                        </p:tgtEl>
                                        <p:attrNameLst>
                                          <p:attrName>style.visibility</p:attrName>
                                        </p:attrNameLst>
                                      </p:cBhvr>
                                      <p:to>
                                        <p:strVal val="visible"/>
                                      </p:to>
                                    </p:set>
                                    <p:animEffect transition="in" filter="blinds(horizontal)">
                                      <p:cBhvr>
                                        <p:cTn id="16" dur="500"/>
                                        <p:tgtEl>
                                          <p:spTgt spid="37892">
                                            <p:txEl>
                                              <p:pRg st="10" end="10"/>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7892">
                                            <p:txEl>
                                              <p:pRg st="11" end="11"/>
                                            </p:txEl>
                                          </p:spTgt>
                                        </p:tgtEl>
                                        <p:attrNameLst>
                                          <p:attrName>style.visibility</p:attrName>
                                        </p:attrNameLst>
                                      </p:cBhvr>
                                      <p:to>
                                        <p:strVal val="visible"/>
                                      </p:to>
                                    </p:set>
                                    <p:animEffect transition="in" filter="blinds(horizontal)">
                                      <p:cBhvr>
                                        <p:cTn id="19" dur="500"/>
                                        <p:tgtEl>
                                          <p:spTgt spid="37892">
                                            <p:txEl>
                                              <p:pRg st="11" end="11"/>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7892">
                                            <p:txEl>
                                              <p:pRg st="12" end="12"/>
                                            </p:txEl>
                                          </p:spTgt>
                                        </p:tgtEl>
                                        <p:attrNameLst>
                                          <p:attrName>style.visibility</p:attrName>
                                        </p:attrNameLst>
                                      </p:cBhvr>
                                      <p:to>
                                        <p:strVal val="visible"/>
                                      </p:to>
                                    </p:set>
                                    <p:animEffect transition="in" filter="blinds(horizontal)">
                                      <p:cBhvr>
                                        <p:cTn id="22" dur="500"/>
                                        <p:tgtEl>
                                          <p:spTgt spid="3789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05060" cy="474726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2.1  LED</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2.1.2  源代码设计</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LED流水灯（软件延时1s）源代码设计如下：</a:t>
            </a:r>
            <a:endParaRPr lang="en-US" altLang="zh-CN" sz="2400" dirty="0">
              <a:latin typeface="Times New Roman" panose="02020603050405020304" pitchFamily="2" charset="0"/>
              <a:ea typeface="隶书" panose="02010509060101010101" pitchFamily="1" charset="-122"/>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按键处理函数（流程图参见图2.3（c））</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void Key_Proc(void)</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if (!S4)</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bDir = 1;                 // 设置流水方向</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ucUln |= RLY;             // 置位继电器控制位</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P0_Out(ucUln, ULN);       // 打开继电器</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05060" cy="474726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2.1  LED</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2.1.2  源代码设计</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LED流水灯（软件延时1s）源代码设计如下：</a:t>
            </a:r>
            <a:endParaRPr lang="en-US" altLang="zh-CN" sz="2400" dirty="0">
              <a:latin typeface="Times New Roman" panose="02020603050405020304" pitchFamily="2" charset="0"/>
              <a:ea typeface="隶书" panose="02010509060101010101" pitchFamily="1" charset="-122"/>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按键处理函数（流程图参见图2.3（c））</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if (!S5)</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bDir = 0;                 // 设置流水方向</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ucUln &amp;= ~RLY;            // 复位继电器控制位</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P0_Out(ucUln, ULN);       // 关闭继电器</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a:t>
            </a: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05060" cy="474726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2.1  LED</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2.1.2  源代码设计</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LED流水灯（软件延时1s）源代码设计如下：</a:t>
            </a:r>
            <a:endParaRPr lang="en-US" altLang="zh-CN" sz="2400" dirty="0">
              <a:latin typeface="Times New Roman" panose="02020603050405020304" pitchFamily="2" charset="0"/>
              <a:ea typeface="隶书" panose="02010509060101010101" pitchFamily="1" charset="-122"/>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LED处理函数（流程图参见图2.3（d））</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void Led_Proc(void)</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if (bDir)</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ucLed &gt;&gt;= 1;</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if (ucLed == 0)          // 右环移</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ucLed = 0x80;</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05060" cy="474726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2.1  LED</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2.1.2  源代码设计</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LED流水灯（软件延时1s）源代码设计如下：</a:t>
            </a:r>
            <a:endParaRPr lang="en-US" altLang="zh-CN" sz="2400" dirty="0">
              <a:latin typeface="Times New Roman" panose="02020603050405020304" pitchFamily="2" charset="0"/>
              <a:ea typeface="隶书" panose="02010509060101010101" pitchFamily="1" charset="-122"/>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LED处理函数（流程图参见图2.3（d））</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else</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ucLed &lt;&lt;= 1;</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if (ucLed == 0)            // 左环移</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ucLed = 1;</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 </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P0_Out(~ucLed, LED);         // LED显示</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Delay(1000);</a:t>
            </a:r>
            <a:endParaRPr lang="en-US" altLang="zh-CN" sz="2000" dirty="0">
              <a:latin typeface="Courier New" panose="02070309020205020404" charset="0"/>
              <a:ea typeface="隶书" panose="02010509060101010101" pitchFamily="1" charset="-122"/>
              <a:cs typeface="Courier New" panose="02070309020205020404" charset="0"/>
            </a:endParaRPr>
          </a:p>
          <a:p>
            <a:pPr indent="365125">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a:t>
            </a: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10" end="10"/>
                                            </p:txEl>
                                          </p:spTgt>
                                        </p:tgtEl>
                                        <p:attrNameLst>
                                          <p:attrName>style.visibility</p:attrName>
                                        </p:attrNameLst>
                                      </p:cBhvr>
                                      <p:to>
                                        <p:strVal val="visible"/>
                                      </p:to>
                                    </p:set>
                                    <p:animEffect transition="in" filter="blinds(horizontal)">
                                      <p:cBhvr>
                                        <p:cTn id="7" dur="500"/>
                                        <p:tgtEl>
                                          <p:spTgt spid="37892">
                                            <p:txEl>
                                              <p:pRg st="10" end="1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2">
                                            <p:txEl>
                                              <p:pRg st="11" end="11"/>
                                            </p:txEl>
                                          </p:spTgt>
                                        </p:tgtEl>
                                        <p:attrNameLst>
                                          <p:attrName>style.visibility</p:attrName>
                                        </p:attrNameLst>
                                      </p:cBhvr>
                                      <p:to>
                                        <p:strVal val="visible"/>
                                      </p:to>
                                    </p:set>
                                    <p:animEffect transition="in" filter="blinds(horizontal)">
                                      <p:cBhvr>
                                        <p:cTn id="10" dur="500"/>
                                        <p:tgtEl>
                                          <p:spTgt spid="37892">
                                            <p:txEl>
                                              <p:pRg st="11" end="1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7892">
                                            <p:txEl>
                                              <p:pRg st="12" end="12"/>
                                            </p:txEl>
                                          </p:spTgt>
                                        </p:tgtEl>
                                        <p:attrNameLst>
                                          <p:attrName>style.visibility</p:attrName>
                                        </p:attrNameLst>
                                      </p:cBhvr>
                                      <p:to>
                                        <p:strVal val="visible"/>
                                      </p:to>
                                    </p:set>
                                    <p:animEffect transition="in" filter="blinds(horizontal)">
                                      <p:cBhvr>
                                        <p:cTn id="13" dur="500"/>
                                        <p:tgtEl>
                                          <p:spTgt spid="3789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4979670" cy="474726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2.1  LED</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2.1.2  源代码设计</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程序流程图如图2.3所示。</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思考：</a:t>
            </a:r>
            <a:endParaRPr lang="en-US" altLang="zh-CN" sz="2400" dirty="0">
              <a:latin typeface="Times New Roman" panose="02020603050405020304" pitchFamily="2" charset="0"/>
              <a:ea typeface="隶书" panose="02010509060101010101" pitchFamily="1" charset="-122"/>
            </a:endParaRPr>
          </a:p>
          <a:p>
            <a:pPr marL="349250" indent="-349250">
              <a:spcBef>
                <a:spcPct val="20000"/>
              </a:spcBef>
            </a:pPr>
            <a:r>
              <a:rPr lang="en-US" altLang="zh-CN" sz="2400" dirty="0">
                <a:latin typeface="Times New Roman" panose="02020603050405020304" pitchFamily="2" charset="0"/>
                <a:ea typeface="隶书" panose="02010509060101010101" pitchFamily="1" charset="-122"/>
              </a:rPr>
              <a:t>① 按键判断时S4和S5为什么要进行逻辑非（!）操作？可以换成位非（~）吗？</a:t>
            </a:r>
            <a:endParaRPr lang="en-US" altLang="zh-CN" sz="2400" dirty="0">
              <a:latin typeface="Times New Roman" panose="02020603050405020304" pitchFamily="2" charset="0"/>
              <a:ea typeface="隶书" panose="02010509060101010101" pitchFamily="1" charset="-122"/>
            </a:endParaRPr>
          </a:p>
          <a:p>
            <a:pPr marL="349250" indent="-349250">
              <a:spcBef>
                <a:spcPct val="20000"/>
              </a:spcBef>
            </a:pPr>
            <a:r>
              <a:rPr lang="en-US" altLang="zh-CN" sz="2400" dirty="0">
                <a:latin typeface="Times New Roman" panose="02020603050405020304" pitchFamily="2" charset="0"/>
                <a:ea typeface="隶书" panose="02010509060101010101" pitchFamily="1" charset="-122"/>
              </a:rPr>
              <a:t>② LED显示时ucLed为什么要进行位非（~）操作？可以换成逻辑非（!）吗？</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扩展：增加S6和S7控制蜂鸣器开启和关闭功能。</a:t>
            </a:r>
            <a:endParaRPr lang="en-US" altLang="zh-CN"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3" name="图片 2"/>
          <p:cNvPicPr>
            <a:picLocks noChangeAspect="1"/>
          </p:cNvPicPr>
          <p:nvPr/>
        </p:nvPicPr>
        <p:blipFill>
          <a:blip r:embed="rId2"/>
          <a:stretch>
            <a:fillRect/>
          </a:stretch>
        </p:blipFill>
        <p:spPr>
          <a:xfrm>
            <a:off x="6083935" y="2419350"/>
            <a:ext cx="5276850" cy="3952875"/>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3" end="3"/>
                                            </p:txEl>
                                          </p:spTgt>
                                        </p:tgtEl>
                                        <p:attrNameLst>
                                          <p:attrName>style.visibility</p:attrName>
                                        </p:attrNameLst>
                                      </p:cBhvr>
                                      <p:to>
                                        <p:strVal val="visible"/>
                                      </p:to>
                                    </p:set>
                                    <p:animEffect transition="in" filter="blinds(horizontal)">
                                      <p:cBhvr>
                                        <p:cTn id="7" dur="500"/>
                                        <p:tgtEl>
                                          <p:spTgt spid="37892">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2">
                                            <p:txEl>
                                              <p:pRg st="4" end="4"/>
                                            </p:txEl>
                                          </p:spTgt>
                                        </p:tgtEl>
                                        <p:attrNameLst>
                                          <p:attrName>style.visibility</p:attrName>
                                        </p:attrNameLst>
                                      </p:cBhvr>
                                      <p:to>
                                        <p:strVal val="visible"/>
                                      </p:to>
                                    </p:set>
                                    <p:animEffect transition="in" filter="blinds(horizontal)">
                                      <p:cBhvr>
                                        <p:cTn id="10" dur="500"/>
                                        <p:tgtEl>
                                          <p:spTgt spid="37892">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7892">
                                            <p:txEl>
                                              <p:pRg st="5" end="5"/>
                                            </p:txEl>
                                          </p:spTgt>
                                        </p:tgtEl>
                                        <p:attrNameLst>
                                          <p:attrName>style.visibility</p:attrName>
                                        </p:attrNameLst>
                                      </p:cBhvr>
                                      <p:to>
                                        <p:strVal val="visible"/>
                                      </p:to>
                                    </p:set>
                                    <p:animEffect transition="in" filter="blinds(horizontal)">
                                      <p:cBhvr>
                                        <p:cTn id="13" dur="500"/>
                                        <p:tgtEl>
                                          <p:spTgt spid="37892">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7892">
                                            <p:txEl>
                                              <p:pRg st="6" end="6"/>
                                            </p:txEl>
                                          </p:spTgt>
                                        </p:tgtEl>
                                        <p:attrNameLst>
                                          <p:attrName>style.visibility</p:attrName>
                                        </p:attrNameLst>
                                      </p:cBhvr>
                                      <p:to>
                                        <p:strVal val="visible"/>
                                      </p:to>
                                    </p:set>
                                    <p:animEffect transition="in" filter="blinds(horizontal)">
                                      <p:cBhvr>
                                        <p:cTn id="18" dur="500"/>
                                        <p:tgtEl>
                                          <p:spTgt spid="3789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333990" cy="135636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1.1  </a:t>
            </a:r>
            <a:r>
              <a:rPr sz="2400" dirty="0">
                <a:ea typeface="隶书" panose="02010509060101010101" pitchFamily="1" charset="-122"/>
                <a:sym typeface="+mn-ea"/>
              </a:rPr>
              <a:t>MCS51兼容单片机</a:t>
            </a:r>
            <a:endParaRPr sz="2400" dirty="0">
              <a:ea typeface="隶书" panose="02010509060101010101" pitchFamily="1" charset="-122"/>
              <a:sym typeface="+mn-ea"/>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1.1.1  MCS51单片机功能简介</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algn="just">
              <a:spcBef>
                <a:spcPct val="20000"/>
              </a:spcBef>
            </a:pPr>
            <a:r>
              <a:rPr lang="en-US" altLang="zh-CN" sz="2400" dirty="0">
                <a:ea typeface="隶书" panose="02010509060101010101" pitchFamily="1" charset="-122"/>
                <a:sym typeface="宋体" panose="02010600030101010101" pitchFamily="2" charset="-122"/>
              </a:rPr>
              <a:t>(2) 定时/计数器</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与3个定时器相关的特殊功能寄存器（SFR）如表1.4所示。</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4" name="图片 3"/>
          <p:cNvPicPr>
            <a:picLocks noChangeAspect="1"/>
          </p:cNvPicPr>
          <p:nvPr>
            <p:custDataLst>
              <p:tags r:id="rId2"/>
            </p:custDataLst>
          </p:nvPr>
        </p:nvPicPr>
        <p:blipFill>
          <a:blip r:embed="rId3"/>
          <a:stretch>
            <a:fillRect/>
          </a:stretch>
        </p:blipFill>
        <p:spPr>
          <a:xfrm>
            <a:off x="1287145" y="3441065"/>
            <a:ext cx="9644063" cy="2957513"/>
          </a:xfrm>
          <a:prstGeom prst="rect">
            <a:avLst/>
          </a:prstGeom>
        </p:spPr>
      </p:pic>
    </p:spTree>
  </p:cSld>
  <p:clrMapOvr>
    <a:masterClrMapping/>
  </p:clrMapOvr>
  <p:transition>
    <p:random/>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MCS-213-LED"/>
          <p:cNvPicPr>
            <a:picLocks noChangeAspect="1"/>
          </p:cNvPicPr>
          <p:nvPr/>
        </p:nvPicPr>
        <p:blipFill>
          <a:blip r:embed="rId1"/>
          <a:stretch>
            <a:fillRect/>
          </a:stretch>
        </p:blipFill>
        <p:spPr>
          <a:xfrm>
            <a:off x="5122545" y="4272915"/>
            <a:ext cx="2012950" cy="2012950"/>
          </a:xfrm>
          <a:prstGeom prst="rect">
            <a:avLst/>
          </a:prstGeom>
        </p:spPr>
      </p:pic>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2"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258425" cy="427101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2.1  LED</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2.1.3  源代码调试</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LED流水灯源代码调试包括关闭外设调试、按键处理调试和LED处理调试三部分。</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单击“构建工程”按钮或单击“构建”菜单下的“构建工程”菜单项，编译工程。</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单击“开始仿真”按钮或单击“调试”菜单下的“开始仿真”菜单项，进入调试状态。</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(1) 关闭外设调试</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 按键处理调试</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(3) LED处理调试</a:t>
            </a:r>
            <a:endParaRPr lang="en-US" altLang="zh-CN"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3" end="3"/>
                                            </p:txEl>
                                          </p:spTgt>
                                        </p:tgtEl>
                                        <p:attrNameLst>
                                          <p:attrName>style.visibility</p:attrName>
                                        </p:attrNameLst>
                                      </p:cBhvr>
                                      <p:to>
                                        <p:strVal val="visible"/>
                                      </p:to>
                                    </p:set>
                                    <p:animEffect transition="in" filter="blinds(horizontal)">
                                      <p:cBhvr>
                                        <p:cTn id="7" dur="500"/>
                                        <p:tgtEl>
                                          <p:spTgt spid="37892">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2">
                                            <p:txEl>
                                              <p:pRg st="4" end="4"/>
                                            </p:txEl>
                                          </p:spTgt>
                                        </p:tgtEl>
                                        <p:attrNameLst>
                                          <p:attrName>style.visibility</p:attrName>
                                        </p:attrNameLst>
                                      </p:cBhvr>
                                      <p:to>
                                        <p:strVal val="visible"/>
                                      </p:to>
                                    </p:set>
                                    <p:animEffect transition="in" filter="blinds(horizontal)">
                                      <p:cBhvr>
                                        <p:cTn id="10" dur="500"/>
                                        <p:tgtEl>
                                          <p:spTgt spid="37892">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7892">
                                            <p:txEl>
                                              <p:pRg st="5" end="5"/>
                                            </p:txEl>
                                          </p:spTgt>
                                        </p:tgtEl>
                                        <p:attrNameLst>
                                          <p:attrName>style.visibility</p:attrName>
                                        </p:attrNameLst>
                                      </p:cBhvr>
                                      <p:to>
                                        <p:strVal val="visible"/>
                                      </p:to>
                                    </p:set>
                                    <p:animEffect transition="in" filter="blinds(horizontal)">
                                      <p:cBhvr>
                                        <p:cTn id="15" dur="500"/>
                                        <p:tgtEl>
                                          <p:spTgt spid="37892">
                                            <p:txEl>
                                              <p:pRg st="5" end="5"/>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7892">
                                            <p:txEl>
                                              <p:pRg st="6" end="6"/>
                                            </p:txEl>
                                          </p:spTgt>
                                        </p:tgtEl>
                                        <p:attrNameLst>
                                          <p:attrName>style.visibility</p:attrName>
                                        </p:attrNameLst>
                                      </p:cBhvr>
                                      <p:to>
                                        <p:strVal val="visible"/>
                                      </p:to>
                                    </p:set>
                                    <p:animEffect transition="in" filter="blinds(horizontal)">
                                      <p:cBhvr>
                                        <p:cTn id="18" dur="500"/>
                                        <p:tgtEl>
                                          <p:spTgt spid="37892">
                                            <p:txEl>
                                              <p:pRg st="6" end="6"/>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7892">
                                            <p:txEl>
                                              <p:pRg st="7" end="7"/>
                                            </p:txEl>
                                          </p:spTgt>
                                        </p:tgtEl>
                                        <p:attrNameLst>
                                          <p:attrName>style.visibility</p:attrName>
                                        </p:attrNameLst>
                                      </p:cBhvr>
                                      <p:to>
                                        <p:strVal val="visible"/>
                                      </p:to>
                                    </p:set>
                                    <p:animEffect transition="in" filter="blinds(horizontal)">
                                      <p:cBhvr>
                                        <p:cTn id="21" dur="500"/>
                                        <p:tgtEl>
                                          <p:spTgt spid="3789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245725" cy="293116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2.2  定时器</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MCS51和IAP15都有3个16位定时/计数器T0、T1和T2，其核心部件是一个加法计数器（TH和TL），可以对输入脉冲进行计数。若计数脉冲来自系统时钟，则为定时方式；若计数脉冲来自外部引脚，则为计数方式。</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MCS51和IAP15的T0和T1兼容，主要区别是IAP15将T0和T1的工作方式0由13位定时/计数器修改为16位自动重装初值定时/计数器，使用更加方便。</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MCS51和IAP15的T2不兼容（详见表2.1）。</a:t>
            </a:r>
            <a:endParaRPr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2" end="2"/>
                                            </p:txEl>
                                          </p:spTgt>
                                        </p:tgtEl>
                                        <p:attrNameLst>
                                          <p:attrName>style.visibility</p:attrName>
                                        </p:attrNameLst>
                                      </p:cBhvr>
                                      <p:to>
                                        <p:strVal val="visible"/>
                                      </p:to>
                                    </p:set>
                                    <p:animEffect transition="in" filter="blinds(horizontal)">
                                      <p:cBhvr>
                                        <p:cTn id="7" dur="500"/>
                                        <p:tgtEl>
                                          <p:spTgt spid="37892">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2">
                                            <p:txEl>
                                              <p:pRg st="3" end="3"/>
                                            </p:txEl>
                                          </p:spTgt>
                                        </p:tgtEl>
                                        <p:attrNameLst>
                                          <p:attrName>style.visibility</p:attrName>
                                        </p:attrNameLst>
                                      </p:cBhvr>
                                      <p:to>
                                        <p:strVal val="visible"/>
                                      </p:to>
                                    </p:set>
                                    <p:animEffect transition="in" filter="blinds(horizontal)">
                                      <p:cBhvr>
                                        <p:cTn id="10" dur="500"/>
                                        <p:tgtEl>
                                          <p:spTgt spid="3789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245725" cy="91630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2.2  定时器</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与3个定时器相关的特殊功能寄存器如表2.1所示。</a:t>
            </a:r>
            <a:endParaRPr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 name="图片 1"/>
          <p:cNvPicPr>
            <a:picLocks noChangeAspect="1"/>
          </p:cNvPicPr>
          <p:nvPr/>
        </p:nvPicPr>
        <p:blipFill>
          <a:blip r:embed="rId2"/>
          <a:stretch>
            <a:fillRect/>
          </a:stretch>
        </p:blipFill>
        <p:spPr>
          <a:xfrm>
            <a:off x="1261110" y="2584450"/>
            <a:ext cx="9658350" cy="3371850"/>
          </a:xfrm>
          <a:prstGeom prst="rect">
            <a:avLst/>
          </a:prstGeom>
        </p:spPr>
      </p:pic>
    </p:spTree>
  </p:cSld>
  <p:clrMapOvr>
    <a:masterClrMapping/>
  </p:clrMapOvr>
  <p:transition>
    <p:random/>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245725" cy="91630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2.2  定时器</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与3个定时器相关的特殊功能寄存器如表2.1所示。</a:t>
            </a:r>
            <a:endParaRPr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3" name="图片 2"/>
          <p:cNvPicPr>
            <a:picLocks noChangeAspect="1"/>
          </p:cNvPicPr>
          <p:nvPr/>
        </p:nvPicPr>
        <p:blipFill>
          <a:blip r:embed="rId2"/>
          <a:stretch>
            <a:fillRect/>
          </a:stretch>
        </p:blipFill>
        <p:spPr>
          <a:xfrm>
            <a:off x="1282700" y="2555240"/>
            <a:ext cx="9658107" cy="2614613"/>
          </a:xfrm>
          <a:prstGeom prst="rect">
            <a:avLst/>
          </a:prstGeom>
        </p:spPr>
      </p:pic>
    </p:spTree>
  </p:cSld>
  <p:clrMapOvr>
    <a:masterClrMapping/>
  </p:clrMapOvr>
  <p:transition>
    <p:random/>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245725" cy="91630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2.2  定时器</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与3个定时器相关的特殊功能寄存器如表2.1所示。</a:t>
            </a:r>
            <a:endParaRPr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3" name="图片 2"/>
          <p:cNvPicPr>
            <a:picLocks noChangeAspect="1"/>
          </p:cNvPicPr>
          <p:nvPr/>
        </p:nvPicPr>
        <p:blipFill>
          <a:blip r:embed="rId2"/>
          <a:stretch>
            <a:fillRect/>
          </a:stretch>
        </p:blipFill>
        <p:spPr>
          <a:xfrm>
            <a:off x="1261110" y="2569210"/>
            <a:ext cx="9658236" cy="2085975"/>
          </a:xfrm>
          <a:prstGeom prst="rect">
            <a:avLst/>
          </a:prstGeom>
        </p:spPr>
      </p:pic>
    </p:spTree>
  </p:cSld>
  <p:clrMapOvr>
    <a:masterClrMapping/>
  </p:clrMapOvr>
  <p:transition>
    <p:random/>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309370" y="2584450"/>
            <a:ext cx="9529763" cy="2328863"/>
          </a:xfrm>
          <a:prstGeom prst="rect">
            <a:avLst/>
          </a:prstGeom>
        </p:spPr>
      </p:pic>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2"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245725" cy="91630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2.2  定时器</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MCS51 T0和T1的4种工作方式如表2.2所示。</a:t>
            </a:r>
            <a:endParaRPr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309370" y="2586355"/>
            <a:ext cx="9515475" cy="2314575"/>
          </a:xfrm>
          <a:prstGeom prst="rect">
            <a:avLst/>
          </a:prstGeom>
        </p:spPr>
      </p:pic>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2"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245725" cy="91630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2.2  定时器</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IAP15 T0和T1的4种工作方式如表2.3所示。</a:t>
            </a:r>
            <a:endParaRPr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245725" cy="318643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2.2  定时器</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ea typeface="隶书" panose="02010509060101010101" pitchFamily="1" charset="-122"/>
                <a:sym typeface="+mn-ea"/>
              </a:rPr>
              <a:t>13位定时初值（高8位在TH中，低5位在TL中）与定时时间的关系是：</a:t>
            </a:r>
            <a:endParaRPr sz="2400" dirty="0">
              <a:latin typeface="Times New Roman" panose="02020603050405020304" pitchFamily="2" charset="0"/>
              <a:ea typeface="隶书" panose="02010509060101010101" pitchFamily="1" charset="-122"/>
            </a:endParaRPr>
          </a:p>
          <a:p>
            <a:pPr algn="ctr">
              <a:spcBef>
                <a:spcPct val="20000"/>
              </a:spcBef>
            </a:pPr>
            <a:r>
              <a:rPr sz="2400" dirty="0">
                <a:ea typeface="隶书" panose="02010509060101010101" pitchFamily="1" charset="-122"/>
                <a:sym typeface="+mn-ea"/>
              </a:rPr>
              <a:t>定时初值 = 8192 - 定时时间 * 系统主频 / 12</a:t>
            </a:r>
            <a:endParaRPr sz="2400" dirty="0">
              <a:latin typeface="Times New Roman" panose="02020603050405020304" pitchFamily="2" charset="0"/>
              <a:ea typeface="隶书" panose="02010509060101010101" pitchFamily="1" charset="-122"/>
            </a:endParaRPr>
          </a:p>
          <a:p>
            <a:pPr algn="ctr">
              <a:spcBef>
                <a:spcPct val="20000"/>
              </a:spcBef>
            </a:pPr>
            <a:r>
              <a:rPr sz="2400" dirty="0">
                <a:ea typeface="隶书" panose="02010509060101010101" pitchFamily="1" charset="-122"/>
                <a:sym typeface="+mn-ea"/>
              </a:rPr>
              <a:t>定时初值 / </a:t>
            </a:r>
            <a:r>
              <a:rPr lang="en-US" sz="2400" dirty="0">
                <a:ea typeface="隶书" panose="02010509060101010101" pitchFamily="1" charset="-122"/>
                <a:sym typeface="+mn-ea"/>
              </a:rPr>
              <a:t>3</a:t>
            </a:r>
            <a:r>
              <a:rPr sz="2400" dirty="0">
                <a:ea typeface="隶书" panose="02010509060101010101" pitchFamily="1" charset="-122"/>
                <a:sym typeface="+mn-ea"/>
              </a:rPr>
              <a:t>2 商放入TH 余数放入TL</a:t>
            </a:r>
            <a:endParaRPr sz="2400" dirty="0">
              <a:latin typeface="Times New Roman" panose="02020603050405020304" pitchFamily="2" charset="0"/>
              <a:ea typeface="隶书" panose="02010509060101010101" pitchFamily="1" charset="-122"/>
            </a:endParaRPr>
          </a:p>
          <a:p>
            <a:pPr algn="ctr">
              <a:spcBef>
                <a:spcPct val="20000"/>
              </a:spcBef>
            </a:pPr>
            <a:r>
              <a:rPr lang="en-US" sz="2400" dirty="0">
                <a:ea typeface="隶书" panose="02010509060101010101" pitchFamily="1" charset="-122"/>
                <a:sym typeface="+mn-ea"/>
              </a:rPr>
              <a:t>1ms</a:t>
            </a:r>
            <a:r>
              <a:rPr lang="zh-CN" altLang="en-US" sz="2400" dirty="0">
                <a:ea typeface="隶书" panose="02010509060101010101" pitchFamily="1" charset="-122"/>
                <a:sym typeface="+mn-ea"/>
              </a:rPr>
              <a:t>定时初值</a:t>
            </a:r>
            <a:r>
              <a:rPr lang="en-US" altLang="zh-CN" sz="2400" dirty="0">
                <a:ea typeface="隶书" panose="02010509060101010101" pitchFamily="1" charset="-122"/>
                <a:sym typeface="+mn-ea"/>
              </a:rPr>
              <a:t> = 8192 - 1*10</a:t>
            </a:r>
            <a:r>
              <a:rPr lang="en-US" altLang="zh-CN" sz="2400" baseline="30000" dirty="0">
                <a:uFillTx/>
                <a:ea typeface="隶书" panose="02010509060101010101" pitchFamily="1" charset="-122"/>
                <a:sym typeface="+mn-ea"/>
              </a:rPr>
              <a:t>-3</a:t>
            </a:r>
            <a:r>
              <a:rPr lang="en-US" altLang="zh-CN" sz="2400" dirty="0">
                <a:ea typeface="隶书" panose="02010509060101010101" pitchFamily="1" charset="-122"/>
                <a:sym typeface="+mn-ea"/>
              </a:rPr>
              <a:t> * 12*10</a:t>
            </a:r>
            <a:r>
              <a:rPr lang="en-US" altLang="zh-CN" sz="2400" baseline="30000" dirty="0">
                <a:uFillTx/>
                <a:ea typeface="隶书" panose="02010509060101010101" pitchFamily="1" charset="-122"/>
                <a:sym typeface="+mn-ea"/>
              </a:rPr>
              <a:t>6</a:t>
            </a:r>
            <a:r>
              <a:rPr lang="en-US" altLang="zh-CN" sz="2400" dirty="0">
                <a:ea typeface="隶书" panose="02010509060101010101" pitchFamily="1" charset="-122"/>
                <a:sym typeface="+mn-ea"/>
              </a:rPr>
              <a:t> / 12 = 7192</a:t>
            </a:r>
            <a:endParaRPr sz="2400" dirty="0">
              <a:latin typeface="Times New Roman" panose="02020603050405020304" pitchFamily="2" charset="0"/>
              <a:ea typeface="隶书" panose="02010509060101010101" pitchFamily="1" charset="-122"/>
            </a:endParaRPr>
          </a:p>
          <a:p>
            <a:pPr algn="ctr">
              <a:spcBef>
                <a:spcPct val="20000"/>
              </a:spcBef>
            </a:pPr>
            <a:r>
              <a:rPr lang="en-US" sz="2400" dirty="0">
                <a:ea typeface="隶书" panose="02010509060101010101" pitchFamily="1" charset="-122"/>
                <a:sym typeface="+mn-ea"/>
              </a:rPr>
              <a:t>7192 / 32 = 224 (TH) </a:t>
            </a:r>
            <a:r>
              <a:rPr lang="zh-CN" altLang="en-US" sz="2400" dirty="0">
                <a:ea typeface="隶书" panose="02010509060101010101" pitchFamily="1" charset="-122"/>
                <a:sym typeface="+mn-ea"/>
              </a:rPr>
              <a:t>余</a:t>
            </a:r>
            <a:r>
              <a:rPr lang="en-US" altLang="zh-CN" sz="2400" dirty="0">
                <a:ea typeface="隶书" panose="02010509060101010101" pitchFamily="1" charset="-122"/>
                <a:sym typeface="+mn-ea"/>
              </a:rPr>
              <a:t> 24 (TL)</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ea typeface="隶书" panose="02010509060101010101" pitchFamily="1" charset="-122"/>
                <a:sym typeface="+mn-ea"/>
              </a:rPr>
              <a:t>16位定时初值（高8位在TH中，低8位在TL中）与定时时间的关系是：</a:t>
            </a:r>
            <a:endParaRPr sz="2400" dirty="0">
              <a:latin typeface="Times New Roman" panose="02020603050405020304" pitchFamily="2" charset="0"/>
              <a:ea typeface="隶书" panose="02010509060101010101" pitchFamily="1" charset="-122"/>
            </a:endParaRPr>
          </a:p>
          <a:p>
            <a:pPr algn="ctr">
              <a:spcBef>
                <a:spcPct val="20000"/>
              </a:spcBef>
            </a:pPr>
            <a:r>
              <a:rPr sz="2400" dirty="0">
                <a:ea typeface="隶书" panose="02010509060101010101" pitchFamily="1" charset="-122"/>
                <a:sym typeface="+mn-ea"/>
              </a:rPr>
              <a:t>定时初值 = 65536 - 定时时间 * 系统主频 / 12</a:t>
            </a:r>
            <a:endParaRPr sz="2400" dirty="0">
              <a:latin typeface="Times New Roman" panose="02020603050405020304" pitchFamily="2" charset="0"/>
              <a:ea typeface="隶书" panose="02010509060101010101" pitchFamily="1" charset="-122"/>
            </a:endParaRPr>
          </a:p>
          <a:p>
            <a:pPr algn="ctr">
              <a:spcBef>
                <a:spcPct val="20000"/>
              </a:spcBef>
            </a:pPr>
            <a:r>
              <a:rPr sz="2400" dirty="0">
                <a:ea typeface="隶书" panose="02010509060101010101" pitchFamily="1" charset="-122"/>
                <a:sym typeface="+mn-ea"/>
              </a:rPr>
              <a:t>定时初值 / 256 商放入TH 余数放入TL</a:t>
            </a:r>
            <a:endParaRPr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4" end="4"/>
                                            </p:txEl>
                                          </p:spTgt>
                                        </p:tgtEl>
                                        <p:attrNameLst>
                                          <p:attrName>style.visibility</p:attrName>
                                        </p:attrNameLst>
                                      </p:cBhvr>
                                      <p:to>
                                        <p:strVal val="visible"/>
                                      </p:to>
                                    </p:set>
                                    <p:animEffect transition="in" filter="blinds(horizontal)">
                                      <p:cBhvr>
                                        <p:cTn id="7" dur="500"/>
                                        <p:tgtEl>
                                          <p:spTgt spid="37892">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2">
                                            <p:txEl>
                                              <p:pRg st="5" end="5"/>
                                            </p:txEl>
                                          </p:spTgt>
                                        </p:tgtEl>
                                        <p:attrNameLst>
                                          <p:attrName>style.visibility</p:attrName>
                                        </p:attrNameLst>
                                      </p:cBhvr>
                                      <p:to>
                                        <p:strVal val="visible"/>
                                      </p:to>
                                    </p:set>
                                    <p:animEffect transition="in" filter="blinds(horizontal)">
                                      <p:cBhvr>
                                        <p:cTn id="10" dur="500"/>
                                        <p:tgtEl>
                                          <p:spTgt spid="37892">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7892">
                                            <p:txEl>
                                              <p:pRg st="6" end="6"/>
                                            </p:txEl>
                                          </p:spTgt>
                                        </p:tgtEl>
                                        <p:attrNameLst>
                                          <p:attrName>style.visibility</p:attrName>
                                        </p:attrNameLst>
                                      </p:cBhvr>
                                      <p:to>
                                        <p:strVal val="visible"/>
                                      </p:to>
                                    </p:set>
                                    <p:animEffect transition="in" filter="blinds(horizontal)">
                                      <p:cBhvr>
                                        <p:cTn id="15" dur="500"/>
                                        <p:tgtEl>
                                          <p:spTgt spid="37892">
                                            <p:txEl>
                                              <p:pRg st="6" end="6"/>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7892">
                                            <p:txEl>
                                              <p:pRg st="7" end="7"/>
                                            </p:txEl>
                                          </p:spTgt>
                                        </p:tgtEl>
                                        <p:attrNameLst>
                                          <p:attrName>style.visibility</p:attrName>
                                        </p:attrNameLst>
                                      </p:cBhvr>
                                      <p:to>
                                        <p:strVal val="visible"/>
                                      </p:to>
                                    </p:set>
                                    <p:animEffect transition="in" filter="blinds(horizontal)">
                                      <p:cBhvr>
                                        <p:cTn id="18" dur="500"/>
                                        <p:tgtEl>
                                          <p:spTgt spid="37892">
                                            <p:txEl>
                                              <p:pRg st="7" end="7"/>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7892">
                                            <p:txEl>
                                              <p:pRg st="8" end="8"/>
                                            </p:txEl>
                                          </p:spTgt>
                                        </p:tgtEl>
                                        <p:attrNameLst>
                                          <p:attrName>style.visibility</p:attrName>
                                        </p:attrNameLst>
                                      </p:cBhvr>
                                      <p:to>
                                        <p:strVal val="visible"/>
                                      </p:to>
                                    </p:set>
                                    <p:animEffect transition="in" filter="blinds(horizontal)">
                                      <p:cBhvr>
                                        <p:cTn id="21" dur="500"/>
                                        <p:tgtEl>
                                          <p:spTgt spid="3789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153015" cy="411099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2.2  定时器</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zh-CN" altLang="en-US" sz="2400" dirty="0">
                <a:latin typeface="Times New Roman" panose="02020603050405020304" pitchFamily="2" charset="0"/>
                <a:ea typeface="隶书" panose="02010509060101010101" pitchFamily="1" charset="-122"/>
              </a:rPr>
              <a:t>设计要求：用LED实现流水灯（定时器延时1s），S4和S5控制LED显示左右移动。</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zh-CN" altLang="en-US" sz="2400" dirty="0">
                <a:latin typeface="Times New Roman" panose="02020603050405020304" pitchFamily="2" charset="0"/>
                <a:ea typeface="隶书" panose="02010509060101010101" pitchFamily="1" charset="-122"/>
              </a:rPr>
              <a:t>LED流水灯（定时器延时1s）的原理框图和原理图与LED流水灯（软件延时1s）相同，源代码设计在LED流水灯（软件延时1s）源代码设计的基础上完成：</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zh-CN" altLang="en-US" sz="2400" dirty="0">
                <a:latin typeface="Times New Roman" panose="02020603050405020304" pitchFamily="2" charset="0"/>
                <a:ea typeface="隶书" panose="02010509060101010101" pitchFamily="1" charset="-122"/>
              </a:rPr>
              <a:t>在“D:\MCS51”文件夹中将“201_LED”文件夹复制粘贴为“202_TIM”文件夹，打开“202_TIM”文件夹中的“MCS51”工程。</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2.2.1  源代码设计</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2.2.2  源代码调试</a:t>
            </a:r>
            <a:endParaRPr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 name="图片 1"/>
          <p:cNvPicPr>
            <a:picLocks noChangeAspect="1"/>
          </p:cNvPicPr>
          <p:nvPr>
            <p:custDataLst>
              <p:tags r:id="rId2"/>
            </p:custDataLst>
          </p:nvPr>
        </p:nvPicPr>
        <p:blipFill>
          <a:blip r:embed="rId3"/>
          <a:stretch>
            <a:fillRect/>
          </a:stretch>
        </p:blipFill>
        <p:spPr>
          <a:xfrm>
            <a:off x="3462655" y="5371465"/>
            <a:ext cx="281305" cy="283210"/>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2" end="2"/>
                                            </p:txEl>
                                          </p:spTgt>
                                        </p:tgtEl>
                                        <p:attrNameLst>
                                          <p:attrName>style.visibility</p:attrName>
                                        </p:attrNameLst>
                                      </p:cBhvr>
                                      <p:to>
                                        <p:strVal val="visible"/>
                                      </p:to>
                                    </p:set>
                                    <p:animEffect transition="in" filter="blinds(horizontal)">
                                      <p:cBhvr>
                                        <p:cTn id="7" dur="500"/>
                                        <p:tgtEl>
                                          <p:spTgt spid="37892">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2">
                                            <p:txEl>
                                              <p:pRg st="3" end="3"/>
                                            </p:txEl>
                                          </p:spTgt>
                                        </p:tgtEl>
                                        <p:attrNameLst>
                                          <p:attrName>style.visibility</p:attrName>
                                        </p:attrNameLst>
                                      </p:cBhvr>
                                      <p:to>
                                        <p:strVal val="visible"/>
                                      </p:to>
                                    </p:set>
                                    <p:animEffect transition="in" filter="blinds(horizontal)">
                                      <p:cBhvr>
                                        <p:cTn id="10" dur="500"/>
                                        <p:tgtEl>
                                          <p:spTgt spid="37892">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7892">
                                            <p:txEl>
                                              <p:pRg st="4" end="4"/>
                                            </p:txEl>
                                          </p:spTgt>
                                        </p:tgtEl>
                                        <p:attrNameLst>
                                          <p:attrName>style.visibility</p:attrName>
                                        </p:attrNameLst>
                                      </p:cBhvr>
                                      <p:to>
                                        <p:strVal val="visible"/>
                                      </p:to>
                                    </p:set>
                                    <p:animEffect transition="in" filter="blinds(horizontal)">
                                      <p:cBhvr>
                                        <p:cTn id="15" dur="500"/>
                                        <p:tgtEl>
                                          <p:spTgt spid="37892">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7892">
                                            <p:txEl>
                                              <p:pRg st="5" end="5"/>
                                            </p:txEl>
                                          </p:spTgt>
                                        </p:tgtEl>
                                        <p:attrNameLst>
                                          <p:attrName>style.visibility</p:attrName>
                                        </p:attrNameLst>
                                      </p:cBhvr>
                                      <p:to>
                                        <p:strVal val="visible"/>
                                      </p:to>
                                    </p:set>
                                    <p:animEffect transition="in" filter="blinds(horizontal)">
                                      <p:cBhvr>
                                        <p:cTn id="18" dur="500"/>
                                        <p:tgtEl>
                                          <p:spTgt spid="37892">
                                            <p:txEl>
                                              <p:pRg st="5" end="5"/>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linds(horizontal)">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153650" cy="402018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2.2  定时器</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2.2.1  源代码设计</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LED流水灯（定时器延时1s）源代码设计包括tim.h设计、tim.c设计和main.c修改。</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(1) tim.h设计</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在源代码标签中右击“80C32(U1)”，在弹出菜单中选择“Add New File”菜单项，在添加新文件对话框中选择“202_TIM”文件夹，添加新文件“tim.h”，内容如下：</a:t>
            </a:r>
            <a:endParaRPr sz="2400" dirty="0">
              <a:latin typeface="Times New Roman" panose="02020603050405020304" pitchFamily="2" charset="0"/>
              <a:ea typeface="隶书" panose="02010509060101010101" pitchFamily="1" charset="-122"/>
            </a:endParaRPr>
          </a:p>
          <a:p>
            <a:pPr indent="374015">
              <a:spcBef>
                <a:spcPct val="20000"/>
              </a:spcBef>
            </a:pPr>
            <a:r>
              <a:rPr sz="2000" dirty="0">
                <a:latin typeface="Courier New" panose="02070309020205020404" charset="0"/>
                <a:ea typeface="隶书" panose="02010509060101010101" pitchFamily="1" charset="-122"/>
                <a:cs typeface="Courier New" panose="02070309020205020404" charset="0"/>
                <a:sym typeface="+mn-ea"/>
              </a:rPr>
              <a:t>void T1_Init(void);</a:t>
            </a:r>
            <a:endParaRPr sz="2000" dirty="0">
              <a:latin typeface="Courier New" panose="02070309020205020404" charset="0"/>
              <a:ea typeface="隶书" panose="02010509060101010101" pitchFamily="1" charset="-122"/>
              <a:cs typeface="Courier New" panose="02070309020205020404" charset="0"/>
            </a:endParaRPr>
          </a:p>
          <a:p>
            <a:pPr indent="374015">
              <a:spcBef>
                <a:spcPct val="20000"/>
              </a:spcBef>
            </a:pPr>
            <a:r>
              <a:rPr sz="2000" dirty="0">
                <a:latin typeface="Courier New" panose="02070309020205020404" charset="0"/>
                <a:ea typeface="隶书" panose="02010509060101010101" pitchFamily="1" charset="-122"/>
                <a:cs typeface="Courier New" panose="02070309020205020404" charset="0"/>
                <a:sym typeface="+mn-ea"/>
              </a:rPr>
              <a:t>void T1_Proc(void);</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endParaRPr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3" end="3"/>
                                            </p:txEl>
                                          </p:spTgt>
                                        </p:tgtEl>
                                        <p:attrNameLst>
                                          <p:attrName>style.visibility</p:attrName>
                                        </p:attrNameLst>
                                      </p:cBhvr>
                                      <p:to>
                                        <p:strVal val="visible"/>
                                      </p:to>
                                    </p:set>
                                    <p:animEffect transition="in" filter="blinds(horizontal)">
                                      <p:cBhvr>
                                        <p:cTn id="7" dur="500"/>
                                        <p:tgtEl>
                                          <p:spTgt spid="37892">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2">
                                            <p:txEl>
                                              <p:pRg st="4" end="4"/>
                                            </p:txEl>
                                          </p:spTgt>
                                        </p:tgtEl>
                                        <p:attrNameLst>
                                          <p:attrName>style.visibility</p:attrName>
                                        </p:attrNameLst>
                                      </p:cBhvr>
                                      <p:to>
                                        <p:strVal val="visible"/>
                                      </p:to>
                                    </p:set>
                                    <p:animEffect transition="in" filter="blinds(horizontal)">
                                      <p:cBhvr>
                                        <p:cTn id="10" dur="500"/>
                                        <p:tgtEl>
                                          <p:spTgt spid="37892">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7892">
                                            <p:txEl>
                                              <p:pRg st="5" end="5"/>
                                            </p:txEl>
                                          </p:spTgt>
                                        </p:tgtEl>
                                        <p:attrNameLst>
                                          <p:attrName>style.visibility</p:attrName>
                                        </p:attrNameLst>
                                      </p:cBhvr>
                                      <p:to>
                                        <p:strVal val="visible"/>
                                      </p:to>
                                    </p:set>
                                    <p:animEffect transition="in" filter="blinds(horizontal)">
                                      <p:cBhvr>
                                        <p:cTn id="15" dur="500"/>
                                        <p:tgtEl>
                                          <p:spTgt spid="37892">
                                            <p:txEl>
                                              <p:pRg st="5" end="5"/>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7892">
                                            <p:txEl>
                                              <p:pRg st="6" end="6"/>
                                            </p:txEl>
                                          </p:spTgt>
                                        </p:tgtEl>
                                        <p:attrNameLst>
                                          <p:attrName>style.visibility</p:attrName>
                                        </p:attrNameLst>
                                      </p:cBhvr>
                                      <p:to>
                                        <p:strVal val="visible"/>
                                      </p:to>
                                    </p:set>
                                    <p:animEffect transition="in" filter="blinds(horizontal)">
                                      <p:cBhvr>
                                        <p:cTn id="18" dur="500"/>
                                        <p:tgtEl>
                                          <p:spTgt spid="3789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333990" cy="447294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1.1  </a:t>
            </a:r>
            <a:r>
              <a:rPr sz="2400" dirty="0">
                <a:ea typeface="隶书" panose="02010509060101010101" pitchFamily="1" charset="-122"/>
                <a:sym typeface="+mn-ea"/>
              </a:rPr>
              <a:t>MCS51兼容单片机</a:t>
            </a:r>
            <a:endParaRPr sz="2400" dirty="0">
              <a:ea typeface="隶书" panose="02010509060101010101" pitchFamily="1" charset="-122"/>
              <a:sym typeface="+mn-ea"/>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1.1.1  MCS51单片机功能简介</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algn="just">
              <a:spcBef>
                <a:spcPct val="20000"/>
              </a:spcBef>
            </a:pPr>
            <a:r>
              <a:rPr lang="en-US" altLang="zh-CN" sz="2400" dirty="0">
                <a:ea typeface="隶书" panose="02010509060101010101" pitchFamily="1" charset="-122"/>
                <a:sym typeface="宋体" panose="02010600030101010101" pitchFamily="2" charset="-122"/>
              </a:rPr>
              <a:t>(2) 定时/计数器</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3" name="图片 2"/>
          <p:cNvPicPr>
            <a:picLocks noChangeAspect="1"/>
          </p:cNvPicPr>
          <p:nvPr>
            <p:custDataLst>
              <p:tags r:id="rId2"/>
            </p:custDataLst>
          </p:nvPr>
        </p:nvPicPr>
        <p:blipFill>
          <a:blip r:embed="rId3"/>
          <a:stretch>
            <a:fillRect/>
          </a:stretch>
        </p:blipFill>
        <p:spPr>
          <a:xfrm>
            <a:off x="1310640" y="2994025"/>
            <a:ext cx="9544050" cy="2971800"/>
          </a:xfrm>
          <a:prstGeom prst="rect">
            <a:avLst/>
          </a:prstGeom>
        </p:spPr>
      </p:pic>
    </p:spTree>
  </p:cSld>
  <p:clrMapOvr>
    <a:masterClrMapping/>
  </p:clrMapOvr>
  <p:transition>
    <p:random/>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153650" cy="466852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2.2  定时器</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2.2.1  源代码设计</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a:t>
            </a:r>
            <a:r>
              <a:rPr lang="en-US" sz="2400" dirty="0">
                <a:latin typeface="Times New Roman" panose="02020603050405020304" pitchFamily="2" charset="0"/>
                <a:ea typeface="隶书" panose="02010509060101010101" pitchFamily="1" charset="-122"/>
              </a:rPr>
              <a:t>2</a:t>
            </a:r>
            <a:r>
              <a:rPr sz="2400" dirty="0">
                <a:latin typeface="Times New Roman" panose="02020603050405020304" pitchFamily="2" charset="0"/>
                <a:ea typeface="隶书" panose="02010509060101010101" pitchFamily="1" charset="-122"/>
              </a:rPr>
              <a:t>) tim.</a:t>
            </a:r>
            <a:r>
              <a:rPr lang="en-US" sz="2400" dirty="0">
                <a:latin typeface="Times New Roman" panose="02020603050405020304" pitchFamily="2" charset="0"/>
                <a:ea typeface="隶书" panose="02010509060101010101" pitchFamily="1" charset="-122"/>
              </a:rPr>
              <a:t>c</a:t>
            </a:r>
            <a:r>
              <a:rPr sz="2400" dirty="0">
                <a:latin typeface="Times New Roman" panose="02020603050405020304" pitchFamily="2" charset="0"/>
                <a:ea typeface="隶书" panose="02010509060101010101" pitchFamily="1" charset="-122"/>
              </a:rPr>
              <a:t>设计</a:t>
            </a:r>
            <a:endParaRPr sz="2400" dirty="0">
              <a:latin typeface="Times New Roman" panose="02020603050405020304" pitchFamily="2" charset="0"/>
              <a:ea typeface="隶书" panose="02010509060101010101" pitchFamily="1" charset="-122"/>
            </a:endParaRPr>
          </a:p>
          <a:p>
            <a:pPr indent="374015">
              <a:spcBef>
                <a:spcPct val="20000"/>
              </a:spcBef>
            </a:pPr>
            <a:r>
              <a:rPr sz="2000" dirty="0">
                <a:latin typeface="Courier New" panose="02070309020205020404" charset="0"/>
                <a:ea typeface="隶书" panose="02010509060101010101" pitchFamily="1" charset="-122"/>
                <a:cs typeface="Courier New" panose="02070309020205020404" charset="0"/>
              </a:rPr>
              <a:t>sfr  TCON = 0x88;</a:t>
            </a:r>
            <a:endParaRPr sz="2000" dirty="0">
              <a:latin typeface="Courier New" panose="02070309020205020404" charset="0"/>
              <a:ea typeface="隶书" panose="02010509060101010101" pitchFamily="1" charset="-122"/>
              <a:cs typeface="Courier New" panose="02070309020205020404" charset="0"/>
            </a:endParaRPr>
          </a:p>
          <a:p>
            <a:pPr indent="374015">
              <a:spcBef>
                <a:spcPct val="20000"/>
              </a:spcBef>
            </a:pPr>
            <a:r>
              <a:rPr sz="2000" dirty="0">
                <a:latin typeface="Courier New" panose="02070309020205020404" charset="0"/>
                <a:ea typeface="隶书" panose="02010509060101010101" pitchFamily="1" charset="-122"/>
                <a:cs typeface="Courier New" panose="02070309020205020404" charset="0"/>
              </a:rPr>
              <a:t>sfr  TMOD = 0x89;</a:t>
            </a:r>
            <a:endParaRPr sz="2000" dirty="0">
              <a:latin typeface="Courier New" panose="02070309020205020404" charset="0"/>
              <a:ea typeface="隶书" panose="02010509060101010101" pitchFamily="1" charset="-122"/>
              <a:cs typeface="Courier New" panose="02070309020205020404" charset="0"/>
            </a:endParaRPr>
          </a:p>
          <a:p>
            <a:pPr indent="374015">
              <a:spcBef>
                <a:spcPct val="20000"/>
              </a:spcBef>
            </a:pPr>
            <a:r>
              <a:rPr sz="2000" dirty="0">
                <a:latin typeface="Courier New" panose="02070309020205020404" charset="0"/>
                <a:ea typeface="隶书" panose="02010509060101010101" pitchFamily="1" charset="-122"/>
                <a:cs typeface="Courier New" panose="02070309020205020404" charset="0"/>
              </a:rPr>
              <a:t>sfr  TL1  = 0x8B;</a:t>
            </a:r>
            <a:endParaRPr sz="2000" dirty="0">
              <a:latin typeface="Courier New" panose="02070309020205020404" charset="0"/>
              <a:ea typeface="隶书" panose="02010509060101010101" pitchFamily="1" charset="-122"/>
              <a:cs typeface="Courier New" panose="02070309020205020404" charset="0"/>
            </a:endParaRPr>
          </a:p>
          <a:p>
            <a:pPr indent="374015">
              <a:spcBef>
                <a:spcPct val="20000"/>
              </a:spcBef>
            </a:pPr>
            <a:r>
              <a:rPr sz="2000" dirty="0">
                <a:latin typeface="Courier New" panose="02070309020205020404" charset="0"/>
                <a:ea typeface="隶书" panose="02010509060101010101" pitchFamily="1" charset="-122"/>
                <a:cs typeface="Courier New" panose="02070309020205020404" charset="0"/>
              </a:rPr>
              <a:t>sfr  TH1  = 0x8D;</a:t>
            </a:r>
            <a:endParaRPr sz="2000" dirty="0">
              <a:latin typeface="Courier New" panose="02070309020205020404" charset="0"/>
              <a:ea typeface="隶书" panose="02010509060101010101" pitchFamily="1" charset="-122"/>
              <a:cs typeface="Courier New" panose="02070309020205020404" charset="0"/>
            </a:endParaRPr>
          </a:p>
          <a:p>
            <a:pPr indent="374015">
              <a:spcBef>
                <a:spcPct val="20000"/>
              </a:spcBef>
            </a:pPr>
            <a:r>
              <a:rPr sz="2000" dirty="0">
                <a:latin typeface="Courier New" panose="02070309020205020404" charset="0"/>
                <a:ea typeface="隶书" panose="02010509060101010101" pitchFamily="1" charset="-122"/>
                <a:cs typeface="Courier New" panose="02070309020205020404" charset="0"/>
              </a:rPr>
              <a:t>sbit TR1  = TCON^6;</a:t>
            </a:r>
            <a:endParaRPr sz="2000" dirty="0">
              <a:latin typeface="Courier New" panose="02070309020205020404" charset="0"/>
              <a:ea typeface="隶书" panose="02010509060101010101" pitchFamily="1" charset="-122"/>
              <a:cs typeface="Courier New" panose="02070309020205020404" charset="0"/>
            </a:endParaRPr>
          </a:p>
          <a:p>
            <a:pPr indent="374015">
              <a:spcBef>
                <a:spcPct val="20000"/>
              </a:spcBef>
            </a:pPr>
            <a:r>
              <a:rPr sz="2000" dirty="0">
                <a:latin typeface="Courier New" panose="02070309020205020404" charset="0"/>
                <a:ea typeface="隶书" panose="02010509060101010101" pitchFamily="1" charset="-122"/>
                <a:cs typeface="Courier New" panose="02070309020205020404" charset="0"/>
              </a:rPr>
              <a:t>sbit TF1  = TCON^7;</a:t>
            </a:r>
            <a:endParaRPr sz="2000" dirty="0">
              <a:latin typeface="Courier New" panose="02070309020205020404" charset="0"/>
              <a:ea typeface="隶书" panose="02010509060101010101" pitchFamily="1" charset="-122"/>
              <a:cs typeface="Courier New" panose="02070309020205020404" charset="0"/>
            </a:endParaRPr>
          </a:p>
          <a:p>
            <a:pPr indent="374015">
              <a:spcBef>
                <a:spcPct val="20000"/>
              </a:spcBef>
            </a:pPr>
            <a:endParaRPr sz="2000" dirty="0">
              <a:latin typeface="Courier New" panose="02070309020205020404" charset="0"/>
              <a:ea typeface="隶书" panose="02010509060101010101" pitchFamily="1" charset="-122"/>
              <a:cs typeface="Courier New" panose="02070309020205020404" charset="0"/>
            </a:endParaRPr>
          </a:p>
          <a:p>
            <a:pPr indent="374015">
              <a:spcBef>
                <a:spcPct val="20000"/>
              </a:spcBef>
            </a:pPr>
            <a:r>
              <a:rPr sz="2000" dirty="0">
                <a:latin typeface="Courier New" panose="02070309020205020404" charset="0"/>
                <a:ea typeface="隶书" panose="02010509060101010101" pitchFamily="1" charset="-122"/>
                <a:cs typeface="Courier New" panose="02070309020205020404" charset="0"/>
              </a:rPr>
              <a:t>unsigned int uims;               // 毫秒值</a:t>
            </a:r>
            <a:endParaRPr sz="2000" dirty="0">
              <a:latin typeface="Courier New" panose="02070309020205020404" charset="0"/>
              <a:ea typeface="隶书" panose="02010509060101010101" pitchFamily="1" charset="-122"/>
              <a:cs typeface="Courier New" panose="02070309020205020404" charset="0"/>
            </a:endParaRPr>
          </a:p>
          <a:p>
            <a:pPr indent="374015">
              <a:spcBef>
                <a:spcPct val="20000"/>
              </a:spcBef>
            </a:pPr>
            <a:r>
              <a:rPr sz="2000" dirty="0">
                <a:latin typeface="Courier New" panose="02070309020205020404" charset="0"/>
                <a:ea typeface="隶书" panose="02010509060101010101" pitchFamily="1" charset="-122"/>
                <a:cs typeface="Courier New" panose="02070309020205020404" charset="0"/>
              </a:rPr>
              <a:t>extern unsigned char ucSec;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 秒值</a:t>
            </a:r>
            <a:endParaRPr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10" end="10"/>
                                            </p:txEl>
                                          </p:spTgt>
                                        </p:tgtEl>
                                        <p:attrNameLst>
                                          <p:attrName>style.visibility</p:attrName>
                                        </p:attrNameLst>
                                      </p:cBhvr>
                                      <p:to>
                                        <p:strVal val="visible"/>
                                      </p:to>
                                    </p:set>
                                    <p:animEffect transition="in" filter="blinds(horizontal)">
                                      <p:cBhvr>
                                        <p:cTn id="7" dur="500"/>
                                        <p:tgtEl>
                                          <p:spTgt spid="37892">
                                            <p:txEl>
                                              <p:pRg st="10" end="1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2">
                                            <p:txEl>
                                              <p:pRg st="11" end="11"/>
                                            </p:txEl>
                                          </p:spTgt>
                                        </p:tgtEl>
                                        <p:attrNameLst>
                                          <p:attrName>style.visibility</p:attrName>
                                        </p:attrNameLst>
                                      </p:cBhvr>
                                      <p:to>
                                        <p:strVal val="visible"/>
                                      </p:to>
                                    </p:set>
                                    <p:animEffect transition="in" filter="blinds(horizontal)">
                                      <p:cBhvr>
                                        <p:cTn id="10" dur="500"/>
                                        <p:tgtEl>
                                          <p:spTgt spid="3789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153650" cy="398399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2.2  定时器</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2.2.1  源代码设计</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a:t>
            </a:r>
            <a:r>
              <a:rPr lang="en-US" sz="2400" dirty="0">
                <a:latin typeface="Times New Roman" panose="02020603050405020304" pitchFamily="2" charset="0"/>
                <a:ea typeface="隶书" panose="02010509060101010101" pitchFamily="1" charset="-122"/>
              </a:rPr>
              <a:t>2</a:t>
            </a:r>
            <a:r>
              <a:rPr sz="2400" dirty="0">
                <a:latin typeface="Times New Roman" panose="02020603050405020304" pitchFamily="2" charset="0"/>
                <a:ea typeface="隶书" panose="02010509060101010101" pitchFamily="1" charset="-122"/>
              </a:rPr>
              <a:t>) tim.</a:t>
            </a:r>
            <a:r>
              <a:rPr lang="en-US" sz="2400" dirty="0">
                <a:latin typeface="Times New Roman" panose="02020603050405020304" pitchFamily="2" charset="0"/>
                <a:ea typeface="隶书" panose="02010509060101010101" pitchFamily="1" charset="-122"/>
              </a:rPr>
              <a:t>c</a:t>
            </a:r>
            <a:r>
              <a:rPr sz="2400" dirty="0">
                <a:latin typeface="Times New Roman" panose="02020603050405020304" pitchFamily="2" charset="0"/>
                <a:ea typeface="隶书" panose="02010509060101010101" pitchFamily="1" charset="-122"/>
              </a:rPr>
              <a:t>设计</a:t>
            </a:r>
            <a:endParaRPr sz="2400" dirty="0">
              <a:latin typeface="Times New Roman" panose="02020603050405020304" pitchFamily="2" charset="0"/>
              <a:ea typeface="隶书" panose="02010509060101010101" pitchFamily="1" charset="-122"/>
            </a:endParaRPr>
          </a:p>
          <a:p>
            <a:pPr indent="374015">
              <a:spcBef>
                <a:spcPct val="20000"/>
              </a:spcBef>
            </a:pPr>
            <a:r>
              <a:rPr sz="2000" dirty="0">
                <a:latin typeface="Courier New" panose="02070309020205020404" charset="0"/>
                <a:ea typeface="隶书" panose="02010509060101010101" pitchFamily="1" charset="-122"/>
                <a:cs typeface="Courier New" panose="02070309020205020404" charset="0"/>
              </a:rPr>
              <a:t>// 定时1ms@12.000MHz</a:t>
            </a:r>
            <a:endParaRPr sz="2000" dirty="0">
              <a:latin typeface="Courier New" panose="02070309020205020404" charset="0"/>
              <a:ea typeface="隶书" panose="02010509060101010101" pitchFamily="1" charset="-122"/>
              <a:cs typeface="Courier New" panose="02070309020205020404" charset="0"/>
            </a:endParaRPr>
          </a:p>
          <a:p>
            <a:pPr indent="374015">
              <a:spcBef>
                <a:spcPct val="20000"/>
              </a:spcBef>
            </a:pPr>
            <a:r>
              <a:rPr sz="2000" dirty="0">
                <a:latin typeface="Courier New" panose="02070309020205020404" charset="0"/>
                <a:ea typeface="隶书" panose="02010509060101010101" pitchFamily="1" charset="-122"/>
                <a:cs typeface="Courier New" panose="02070309020205020404" charset="0"/>
              </a:rPr>
              <a:t>void T1_Init(void) </a:t>
            </a:r>
            <a:endParaRPr sz="2000" dirty="0">
              <a:latin typeface="Courier New" panose="02070309020205020404" charset="0"/>
              <a:ea typeface="隶书" panose="02010509060101010101" pitchFamily="1" charset="-122"/>
              <a:cs typeface="Courier New" panose="02070309020205020404" charset="0"/>
            </a:endParaRPr>
          </a:p>
          <a:p>
            <a:pPr indent="374015">
              <a:spcBef>
                <a:spcPct val="20000"/>
              </a:spcBef>
            </a:pP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a:p>
            <a:pPr indent="374015">
              <a:spcBef>
                <a:spcPct val="20000"/>
              </a:spcBef>
            </a:pPr>
            <a:r>
              <a:rPr sz="2000" dirty="0">
                <a:latin typeface="Courier New" panose="02070309020205020404" charset="0"/>
                <a:ea typeface="隶书" panose="02010509060101010101" pitchFamily="1" charset="-122"/>
                <a:cs typeface="Courier New" panose="02070309020205020404" charset="0"/>
              </a:rPr>
              <a:t>  TMOD &amp;= 0x0f;                // 设置T1为13位定时方式(MCS51)</a:t>
            </a:r>
            <a:endParaRPr sz="2000" dirty="0">
              <a:latin typeface="Courier New" panose="02070309020205020404" charset="0"/>
              <a:ea typeface="隶书" panose="02010509060101010101" pitchFamily="1" charset="-122"/>
              <a:cs typeface="Courier New" panose="02070309020205020404" charset="0"/>
            </a:endParaRPr>
          </a:p>
          <a:p>
            <a:pPr indent="374015">
              <a:spcBef>
                <a:spcPct val="20000"/>
              </a:spcBef>
            </a:pPr>
            <a:r>
              <a:rPr sz="2000" dirty="0">
                <a:latin typeface="Courier New" panose="02070309020205020404" charset="0"/>
                <a:ea typeface="隶书" panose="02010509060101010101" pitchFamily="1" charset="-122"/>
                <a:cs typeface="Courier New" panose="02070309020205020404" charset="0"/>
              </a:rPr>
              <a:t>                               // 设置T1为16位自动重装方式(IAP15)</a:t>
            </a:r>
            <a:endParaRPr sz="2000" dirty="0">
              <a:latin typeface="Courier New" panose="02070309020205020404" charset="0"/>
              <a:ea typeface="隶书" panose="02010509060101010101" pitchFamily="1" charset="-122"/>
              <a:cs typeface="Courier New" panose="02070309020205020404" charset="0"/>
            </a:endParaRPr>
          </a:p>
          <a:p>
            <a:pPr indent="374015">
              <a:spcBef>
                <a:spcPct val="20000"/>
              </a:spcBef>
            </a:pPr>
            <a:r>
              <a:rPr sz="2000" dirty="0">
                <a:latin typeface="Courier New" panose="02070309020205020404" charset="0"/>
                <a:ea typeface="隶书" panose="02010509060101010101" pitchFamily="1" charset="-122"/>
                <a:cs typeface="Courier New" panose="02070309020205020404" charset="0"/>
              </a:rPr>
              <a:t>  TL1 = 24;                    // 设置T1低5位定时初值(MCS51)</a:t>
            </a:r>
            <a:endParaRPr sz="2000" dirty="0">
              <a:latin typeface="Courier New" panose="02070309020205020404" charset="0"/>
              <a:ea typeface="隶书" panose="02010509060101010101" pitchFamily="1" charset="-122"/>
              <a:cs typeface="Courier New" panose="02070309020205020404" charset="0"/>
            </a:endParaRPr>
          </a:p>
          <a:p>
            <a:pPr indent="374015">
              <a:spcBef>
                <a:spcPct val="20000"/>
              </a:spcBef>
            </a:pPr>
            <a:r>
              <a:rPr sz="2000" dirty="0">
                <a:latin typeface="Courier New" panose="02070309020205020404" charset="0"/>
                <a:ea typeface="隶书" panose="02010509060101010101" pitchFamily="1" charset="-122"/>
                <a:cs typeface="Courier New" panose="02070309020205020404" charset="0"/>
              </a:rPr>
              <a:t>                               // 设置T1低8位定时初值(IAP15)</a:t>
            </a:r>
            <a:endParaRPr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153650" cy="425259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2.2  定时器</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2.2.1  源代码设计</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a:t>
            </a:r>
            <a:r>
              <a:rPr lang="en-US" sz="2400" dirty="0">
                <a:latin typeface="Times New Roman" panose="02020603050405020304" pitchFamily="2" charset="0"/>
                <a:ea typeface="隶书" panose="02010509060101010101" pitchFamily="1" charset="-122"/>
              </a:rPr>
              <a:t>2</a:t>
            </a:r>
            <a:r>
              <a:rPr sz="2400" dirty="0">
                <a:latin typeface="Times New Roman" panose="02020603050405020304" pitchFamily="2" charset="0"/>
                <a:ea typeface="隶书" panose="02010509060101010101" pitchFamily="1" charset="-122"/>
              </a:rPr>
              <a:t>) tim.</a:t>
            </a:r>
            <a:r>
              <a:rPr lang="en-US" sz="2400" dirty="0">
                <a:latin typeface="Times New Roman" panose="02020603050405020304" pitchFamily="2" charset="0"/>
                <a:ea typeface="隶书" panose="02010509060101010101" pitchFamily="1" charset="-122"/>
              </a:rPr>
              <a:t>c</a:t>
            </a:r>
            <a:r>
              <a:rPr sz="2400" dirty="0">
                <a:latin typeface="Times New Roman" panose="02020603050405020304" pitchFamily="2" charset="0"/>
                <a:ea typeface="隶书" panose="02010509060101010101" pitchFamily="1" charset="-122"/>
              </a:rPr>
              <a:t>设计</a:t>
            </a:r>
            <a:endParaRPr sz="2400" dirty="0">
              <a:latin typeface="Times New Roman" panose="02020603050405020304" pitchFamily="2" charset="0"/>
              <a:ea typeface="隶书" panose="02010509060101010101" pitchFamily="1" charset="-122"/>
            </a:endParaRPr>
          </a:p>
          <a:p>
            <a:pPr indent="374015">
              <a:spcBef>
                <a:spcPct val="20000"/>
              </a:spcBef>
            </a:pPr>
            <a:r>
              <a:rPr sz="2000" dirty="0">
                <a:latin typeface="Courier New" panose="02070309020205020404" charset="0"/>
                <a:ea typeface="隶书" panose="02010509060101010101" pitchFamily="1" charset="-122"/>
                <a:cs typeface="Courier New" panose="02070309020205020404" charset="0"/>
              </a:rPr>
              <a:t>// 定时1ms@12.000MHz</a:t>
            </a:r>
            <a:endParaRPr sz="2000" dirty="0">
              <a:latin typeface="Courier New" panose="02070309020205020404" charset="0"/>
              <a:ea typeface="隶书" panose="02010509060101010101" pitchFamily="1" charset="-122"/>
              <a:cs typeface="Courier New" panose="02070309020205020404" charset="0"/>
            </a:endParaRPr>
          </a:p>
          <a:p>
            <a:pPr indent="374015">
              <a:spcBef>
                <a:spcPct val="20000"/>
              </a:spcBef>
            </a:pPr>
            <a:r>
              <a:rPr sz="2000" dirty="0">
                <a:latin typeface="Courier New" panose="02070309020205020404" charset="0"/>
                <a:ea typeface="隶书" panose="02010509060101010101" pitchFamily="1" charset="-122"/>
                <a:cs typeface="Courier New" panose="02070309020205020404" charset="0"/>
              </a:rPr>
              <a:t>#ifndef IAP15</a:t>
            </a:r>
            <a:endParaRPr sz="2000" dirty="0">
              <a:latin typeface="Courier New" panose="02070309020205020404" charset="0"/>
              <a:ea typeface="隶书" panose="02010509060101010101" pitchFamily="1" charset="-122"/>
              <a:cs typeface="Courier New" panose="02070309020205020404" charset="0"/>
            </a:endParaRPr>
          </a:p>
          <a:p>
            <a:pPr indent="374015">
              <a:spcBef>
                <a:spcPct val="20000"/>
              </a:spcBef>
            </a:pPr>
            <a:r>
              <a:rPr sz="2000" dirty="0">
                <a:latin typeface="Courier New" panose="02070309020205020404" charset="0"/>
                <a:ea typeface="隶书" panose="02010509060101010101" pitchFamily="1" charset="-122"/>
                <a:cs typeface="Courier New" panose="02070309020205020404" charset="0"/>
              </a:rPr>
              <a:t>  TH1 = 224;                   // 设置T1高8位定时初值(MCS51)</a:t>
            </a:r>
            <a:endParaRPr sz="2000" dirty="0">
              <a:latin typeface="Courier New" panose="02070309020205020404" charset="0"/>
              <a:ea typeface="隶书" panose="02010509060101010101" pitchFamily="1" charset="-122"/>
              <a:cs typeface="Courier New" panose="02070309020205020404" charset="0"/>
            </a:endParaRPr>
          </a:p>
          <a:p>
            <a:pPr indent="374015">
              <a:spcBef>
                <a:spcPct val="20000"/>
              </a:spcBef>
            </a:pPr>
            <a:r>
              <a:rPr sz="2000" dirty="0">
                <a:latin typeface="Courier New" panose="02070309020205020404" charset="0"/>
                <a:ea typeface="隶书" panose="02010509060101010101" pitchFamily="1" charset="-122"/>
                <a:cs typeface="Courier New" panose="02070309020205020404" charset="0"/>
              </a:rPr>
              <a:t>#else</a:t>
            </a:r>
            <a:endParaRPr sz="2000" dirty="0">
              <a:latin typeface="Courier New" panose="02070309020205020404" charset="0"/>
              <a:ea typeface="隶书" panose="02010509060101010101" pitchFamily="1" charset="-122"/>
              <a:cs typeface="Courier New" panose="02070309020205020404" charset="0"/>
            </a:endParaRPr>
          </a:p>
          <a:p>
            <a:pPr indent="374015">
              <a:spcBef>
                <a:spcPct val="20000"/>
              </a:spcBef>
            </a:pPr>
            <a:r>
              <a:rPr sz="2000" dirty="0">
                <a:latin typeface="Courier New" panose="02070309020205020404" charset="0"/>
                <a:ea typeface="隶书" panose="02010509060101010101" pitchFamily="1" charset="-122"/>
                <a:cs typeface="Courier New" panose="02070309020205020404" charset="0"/>
              </a:rPr>
              <a:t>  TH1 = 252;                   // 设置T1高8位定时初值(IAP15)</a:t>
            </a:r>
            <a:endParaRPr sz="2000" dirty="0">
              <a:latin typeface="Courier New" panose="02070309020205020404" charset="0"/>
              <a:ea typeface="隶书" panose="02010509060101010101" pitchFamily="1" charset="-122"/>
              <a:cs typeface="Courier New" panose="02070309020205020404" charset="0"/>
            </a:endParaRPr>
          </a:p>
          <a:p>
            <a:pPr indent="374015">
              <a:spcBef>
                <a:spcPct val="20000"/>
              </a:spcBef>
            </a:pPr>
            <a:r>
              <a:rPr sz="2000" dirty="0">
                <a:latin typeface="Courier New" panose="02070309020205020404" charset="0"/>
                <a:ea typeface="隶书" panose="02010509060101010101" pitchFamily="1" charset="-122"/>
                <a:cs typeface="Courier New" panose="02070309020205020404" charset="0"/>
              </a:rPr>
              <a:t>#endif</a:t>
            </a:r>
            <a:endParaRPr sz="2000" dirty="0">
              <a:latin typeface="Courier New" panose="02070309020205020404" charset="0"/>
              <a:ea typeface="隶书" panose="02010509060101010101" pitchFamily="1" charset="-122"/>
              <a:cs typeface="Courier New" panose="02070309020205020404" charset="0"/>
            </a:endParaRPr>
          </a:p>
          <a:p>
            <a:pPr indent="374015">
              <a:spcBef>
                <a:spcPct val="20000"/>
              </a:spcBef>
            </a:pPr>
            <a:r>
              <a:rPr sz="2000" dirty="0">
                <a:latin typeface="Courier New" panose="02070309020205020404" charset="0"/>
                <a:ea typeface="隶书" panose="02010509060101010101" pitchFamily="1" charset="-122"/>
                <a:cs typeface="Courier New" panose="02070309020205020404" charset="0"/>
              </a:rPr>
              <a:t>  TR1 = 1;                     // 启动T1</a:t>
            </a:r>
            <a:endParaRPr sz="2000" dirty="0">
              <a:latin typeface="Courier New" panose="02070309020205020404" charset="0"/>
              <a:ea typeface="隶书" panose="02010509060101010101" pitchFamily="1" charset="-122"/>
              <a:cs typeface="Courier New" panose="02070309020205020404" charset="0"/>
            </a:endParaRPr>
          </a:p>
          <a:p>
            <a:pPr indent="374015">
              <a:spcBef>
                <a:spcPct val="20000"/>
              </a:spcBef>
            </a:pP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153650" cy="461899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2.2  定时器</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2.2.1  源代码设计</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a:t>
            </a:r>
            <a:r>
              <a:rPr lang="en-US" sz="2400" dirty="0">
                <a:latin typeface="Times New Roman" panose="02020603050405020304" pitchFamily="2" charset="0"/>
                <a:ea typeface="隶书" panose="02010509060101010101" pitchFamily="1" charset="-122"/>
              </a:rPr>
              <a:t>2</a:t>
            </a:r>
            <a:r>
              <a:rPr sz="2400" dirty="0">
                <a:latin typeface="Times New Roman" panose="02020603050405020304" pitchFamily="2" charset="0"/>
                <a:ea typeface="隶书" panose="02010509060101010101" pitchFamily="1" charset="-122"/>
              </a:rPr>
              <a:t>) tim.</a:t>
            </a:r>
            <a:r>
              <a:rPr lang="en-US" sz="2400" dirty="0">
                <a:latin typeface="Times New Roman" panose="02020603050405020304" pitchFamily="2" charset="0"/>
                <a:ea typeface="隶书" panose="02010509060101010101" pitchFamily="1" charset="-122"/>
              </a:rPr>
              <a:t>c</a:t>
            </a:r>
            <a:r>
              <a:rPr sz="2400" dirty="0">
                <a:latin typeface="Times New Roman" panose="02020603050405020304" pitchFamily="2" charset="0"/>
                <a:ea typeface="隶书" panose="02010509060101010101" pitchFamily="1" charset="-122"/>
              </a:rPr>
              <a:t>设计</a:t>
            </a:r>
            <a:endParaRPr sz="2400" dirty="0">
              <a:latin typeface="Times New Roman" panose="02020603050405020304" pitchFamily="2" charset="0"/>
              <a:ea typeface="隶书" panose="02010509060101010101" pitchFamily="1" charset="-122"/>
            </a:endParaRPr>
          </a:p>
          <a:p>
            <a:pPr indent="374015">
              <a:spcBef>
                <a:spcPct val="20000"/>
              </a:spcBef>
            </a:pPr>
            <a:r>
              <a:rPr sz="2000" dirty="0">
                <a:latin typeface="Courier New" panose="02070309020205020404" charset="0"/>
                <a:ea typeface="隶书" panose="02010509060101010101" pitchFamily="1" charset="-122"/>
                <a:cs typeface="Courier New" panose="02070309020205020404" charset="0"/>
              </a:rPr>
              <a:t>// T1处理</a:t>
            </a:r>
            <a:endParaRPr sz="2000" dirty="0">
              <a:latin typeface="Courier New" panose="02070309020205020404" charset="0"/>
              <a:ea typeface="隶书" panose="02010509060101010101" pitchFamily="1" charset="-122"/>
              <a:cs typeface="Courier New" panose="02070309020205020404" charset="0"/>
            </a:endParaRPr>
          </a:p>
          <a:p>
            <a:pPr indent="374015">
              <a:spcBef>
                <a:spcPct val="20000"/>
              </a:spcBef>
            </a:pPr>
            <a:r>
              <a:rPr sz="2000" dirty="0">
                <a:latin typeface="Courier New" panose="02070309020205020404" charset="0"/>
                <a:ea typeface="隶书" panose="02010509060101010101" pitchFamily="1" charset="-122"/>
                <a:cs typeface="Courier New" panose="02070309020205020404" charset="0"/>
              </a:rPr>
              <a:t>void T1_Proc(void)</a:t>
            </a:r>
            <a:endParaRPr sz="2000" dirty="0">
              <a:latin typeface="Courier New" panose="02070309020205020404" charset="0"/>
              <a:ea typeface="隶书" panose="02010509060101010101" pitchFamily="1" charset="-122"/>
              <a:cs typeface="Courier New" panose="02070309020205020404" charset="0"/>
            </a:endParaRPr>
          </a:p>
          <a:p>
            <a:pPr indent="374015">
              <a:spcBef>
                <a:spcPct val="20000"/>
              </a:spcBef>
            </a:pPr>
            <a:r>
              <a:rPr sz="2000" dirty="0">
                <a:latin typeface="Courier New" panose="02070309020205020404" charset="0"/>
                <a:ea typeface="隶书" panose="02010509060101010101" pitchFamily="1" charset="-122"/>
                <a:cs typeface="Courier New" panose="02070309020205020404" charset="0"/>
              </a:rPr>
              <a:t>{</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if (!TF1)                    // 1ms时间未到</a:t>
            </a:r>
            <a:endParaRPr sz="2000" dirty="0">
              <a:latin typeface="Courier New" panose="02070309020205020404" charset="0"/>
              <a:ea typeface="隶书" panose="02010509060101010101" pitchFamily="1" charset="-122"/>
              <a:cs typeface="Courier New" panose="02070309020205020404" charset="0"/>
            </a:endParaRPr>
          </a:p>
          <a:p>
            <a:pPr indent="374015">
              <a:spcBef>
                <a:spcPct val="20000"/>
              </a:spcBef>
            </a:pPr>
            <a:r>
              <a:rPr sz="2000" dirty="0">
                <a:latin typeface="Courier New" panose="02070309020205020404" charset="0"/>
                <a:ea typeface="隶书" panose="02010509060101010101" pitchFamily="1" charset="-122"/>
                <a:cs typeface="Courier New" panose="02070309020205020404" charset="0"/>
              </a:rPr>
              <a:t>    return;</a:t>
            </a:r>
            <a:endParaRPr sz="2000" dirty="0">
              <a:latin typeface="Courier New" panose="02070309020205020404" charset="0"/>
              <a:ea typeface="隶书" panose="02010509060101010101" pitchFamily="1" charset="-122"/>
              <a:cs typeface="Courier New" panose="02070309020205020404" charset="0"/>
            </a:endParaRPr>
          </a:p>
          <a:p>
            <a:pPr indent="374015">
              <a:spcBef>
                <a:spcPct val="20000"/>
              </a:spcBef>
            </a:pPr>
            <a:r>
              <a:rPr sz="2000" dirty="0">
                <a:latin typeface="Courier New" panose="02070309020205020404" charset="0"/>
                <a:ea typeface="隶书" panose="02010509060101010101" pitchFamily="1" charset="-122"/>
                <a:cs typeface="Courier New" panose="02070309020205020404" charset="0"/>
              </a:rPr>
              <a:t>#ifndef IAP15</a:t>
            </a:r>
            <a:endParaRPr sz="2000" dirty="0">
              <a:latin typeface="Courier New" panose="02070309020205020404" charset="0"/>
              <a:ea typeface="隶书" panose="02010509060101010101" pitchFamily="1" charset="-122"/>
              <a:cs typeface="Courier New" panose="02070309020205020404" charset="0"/>
            </a:endParaRPr>
          </a:p>
          <a:p>
            <a:pPr indent="374015">
              <a:spcBef>
                <a:spcPct val="20000"/>
              </a:spcBef>
            </a:pPr>
            <a:r>
              <a:rPr sz="2000" dirty="0">
                <a:latin typeface="Courier New" panose="02070309020205020404" charset="0"/>
                <a:ea typeface="隶书" panose="02010509060101010101" pitchFamily="1" charset="-122"/>
                <a:cs typeface="Courier New" panose="02070309020205020404" charset="0"/>
              </a:rPr>
              <a:t>  TL1 = 24;                    // 重装T1低5位定时初值(仅MCS51需要)</a:t>
            </a:r>
            <a:endParaRPr sz="2000" dirty="0">
              <a:latin typeface="Courier New" panose="02070309020205020404" charset="0"/>
              <a:ea typeface="隶书" panose="02010509060101010101" pitchFamily="1" charset="-122"/>
              <a:cs typeface="Courier New" panose="02070309020205020404" charset="0"/>
            </a:endParaRPr>
          </a:p>
          <a:p>
            <a:pPr indent="374015">
              <a:spcBef>
                <a:spcPct val="20000"/>
              </a:spcBef>
            </a:pPr>
            <a:r>
              <a:rPr sz="2000" dirty="0">
                <a:latin typeface="Courier New" panose="02070309020205020404" charset="0"/>
                <a:ea typeface="隶书" panose="02010509060101010101" pitchFamily="1" charset="-122"/>
                <a:cs typeface="Courier New" panose="02070309020205020404" charset="0"/>
              </a:rPr>
              <a:t>  TH1 = 224;                   // 重装T1高8位定时初值(仅MCS51需要)</a:t>
            </a:r>
            <a:endParaRPr sz="2000" dirty="0">
              <a:latin typeface="Courier New" panose="02070309020205020404" charset="0"/>
              <a:ea typeface="隶书" panose="02010509060101010101" pitchFamily="1" charset="-122"/>
              <a:cs typeface="Courier New" panose="02070309020205020404" charset="0"/>
            </a:endParaRPr>
          </a:p>
          <a:p>
            <a:pPr indent="374015">
              <a:spcBef>
                <a:spcPct val="20000"/>
              </a:spcBef>
            </a:pPr>
            <a:r>
              <a:rPr sz="2000" dirty="0">
                <a:latin typeface="Courier New" panose="02070309020205020404" charset="0"/>
                <a:ea typeface="隶书" panose="02010509060101010101" pitchFamily="1" charset="-122"/>
                <a:cs typeface="Courier New" panose="02070309020205020404" charset="0"/>
              </a:rPr>
              <a:t>#endif</a:t>
            </a:r>
            <a:endParaRPr sz="2000" dirty="0">
              <a:latin typeface="Courier New" panose="02070309020205020404" charset="0"/>
              <a:ea typeface="隶书" panose="02010509060101010101" pitchFamily="1" charset="-122"/>
              <a:cs typeface="Courier New" panose="02070309020205020404" charset="0"/>
            </a:endParaRPr>
          </a:p>
          <a:p>
            <a:pPr indent="374015">
              <a:spcBef>
                <a:spcPct val="20000"/>
              </a:spcBef>
            </a:pPr>
            <a:r>
              <a:rPr sz="2000" dirty="0">
                <a:latin typeface="Courier New" panose="02070309020205020404" charset="0"/>
                <a:ea typeface="隶书" panose="02010509060101010101" pitchFamily="1" charset="-122"/>
                <a:cs typeface="Courier New" panose="02070309020205020404" charset="0"/>
                <a:sym typeface="+mn-ea"/>
              </a:rPr>
              <a:t>  TF1 = 0;                     // 清除TF1标志</a:t>
            </a:r>
            <a:endParaRPr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7" end="7"/>
                                            </p:txEl>
                                          </p:spTgt>
                                        </p:tgtEl>
                                        <p:attrNameLst>
                                          <p:attrName>style.visibility</p:attrName>
                                        </p:attrNameLst>
                                      </p:cBhvr>
                                      <p:to>
                                        <p:strVal val="visible"/>
                                      </p:to>
                                    </p:set>
                                    <p:animEffect transition="in" filter="blinds(horizontal)">
                                      <p:cBhvr>
                                        <p:cTn id="7" dur="500"/>
                                        <p:tgtEl>
                                          <p:spTgt spid="37892">
                                            <p:txEl>
                                              <p:pRg st="7" end="7"/>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2">
                                            <p:txEl>
                                              <p:pRg st="8" end="8"/>
                                            </p:txEl>
                                          </p:spTgt>
                                        </p:tgtEl>
                                        <p:attrNameLst>
                                          <p:attrName>style.visibility</p:attrName>
                                        </p:attrNameLst>
                                      </p:cBhvr>
                                      <p:to>
                                        <p:strVal val="visible"/>
                                      </p:to>
                                    </p:set>
                                    <p:animEffect transition="in" filter="blinds(horizontal)">
                                      <p:cBhvr>
                                        <p:cTn id="10" dur="500"/>
                                        <p:tgtEl>
                                          <p:spTgt spid="37892">
                                            <p:txEl>
                                              <p:pRg st="8" end="8"/>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7892">
                                            <p:txEl>
                                              <p:pRg st="9" end="9"/>
                                            </p:txEl>
                                          </p:spTgt>
                                        </p:tgtEl>
                                        <p:attrNameLst>
                                          <p:attrName>style.visibility</p:attrName>
                                        </p:attrNameLst>
                                      </p:cBhvr>
                                      <p:to>
                                        <p:strVal val="visible"/>
                                      </p:to>
                                    </p:set>
                                    <p:animEffect transition="in" filter="blinds(horizontal)">
                                      <p:cBhvr>
                                        <p:cTn id="13" dur="500"/>
                                        <p:tgtEl>
                                          <p:spTgt spid="37892">
                                            <p:txEl>
                                              <p:pRg st="9" end="9"/>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7892">
                                            <p:txEl>
                                              <p:pRg st="10" end="10"/>
                                            </p:txEl>
                                          </p:spTgt>
                                        </p:tgtEl>
                                        <p:attrNameLst>
                                          <p:attrName>style.visibility</p:attrName>
                                        </p:attrNameLst>
                                      </p:cBhvr>
                                      <p:to>
                                        <p:strVal val="visible"/>
                                      </p:to>
                                    </p:set>
                                    <p:animEffect transition="in" filter="blinds(horizontal)">
                                      <p:cBhvr>
                                        <p:cTn id="16" dur="500"/>
                                        <p:tgtEl>
                                          <p:spTgt spid="37892">
                                            <p:txEl>
                                              <p:pRg st="10" end="10"/>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7892">
                                            <p:txEl>
                                              <p:pRg st="11" end="11"/>
                                            </p:txEl>
                                          </p:spTgt>
                                        </p:tgtEl>
                                        <p:attrNameLst>
                                          <p:attrName>style.visibility</p:attrName>
                                        </p:attrNameLst>
                                      </p:cBhvr>
                                      <p:to>
                                        <p:strVal val="visible"/>
                                      </p:to>
                                    </p:set>
                                    <p:animEffect transition="in" filter="blinds(horizontal)">
                                      <p:cBhvr>
                                        <p:cTn id="19" dur="500"/>
                                        <p:tgtEl>
                                          <p:spTgt spid="3789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153650" cy="466852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2.2  定时器</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2.2.1  源代码设计</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a:t>
            </a:r>
            <a:r>
              <a:rPr lang="en-US" sz="2400" dirty="0">
                <a:latin typeface="Times New Roman" panose="02020603050405020304" pitchFamily="2" charset="0"/>
                <a:ea typeface="隶书" panose="02010509060101010101" pitchFamily="1" charset="-122"/>
              </a:rPr>
              <a:t>2</a:t>
            </a:r>
            <a:r>
              <a:rPr sz="2400" dirty="0">
                <a:latin typeface="Times New Roman" panose="02020603050405020304" pitchFamily="2" charset="0"/>
                <a:ea typeface="隶书" panose="02010509060101010101" pitchFamily="1" charset="-122"/>
              </a:rPr>
              <a:t>) tim.</a:t>
            </a:r>
            <a:r>
              <a:rPr lang="en-US" sz="2400" dirty="0">
                <a:latin typeface="Times New Roman" panose="02020603050405020304" pitchFamily="2" charset="0"/>
                <a:ea typeface="隶书" panose="02010509060101010101" pitchFamily="1" charset="-122"/>
              </a:rPr>
              <a:t>c</a:t>
            </a:r>
            <a:r>
              <a:rPr sz="2400" dirty="0">
                <a:latin typeface="Times New Roman" panose="02020603050405020304" pitchFamily="2" charset="0"/>
                <a:ea typeface="隶书" panose="02010509060101010101" pitchFamily="1" charset="-122"/>
              </a:rPr>
              <a:t>设计</a:t>
            </a:r>
            <a:endParaRPr sz="2400" dirty="0">
              <a:latin typeface="Times New Roman" panose="02020603050405020304" pitchFamily="2" charset="0"/>
              <a:ea typeface="隶书" panose="02010509060101010101" pitchFamily="1" charset="-122"/>
            </a:endParaRPr>
          </a:p>
          <a:p>
            <a:pPr indent="374015">
              <a:spcBef>
                <a:spcPct val="20000"/>
              </a:spcBef>
            </a:pPr>
            <a:r>
              <a:rPr sz="2000" dirty="0">
                <a:latin typeface="Courier New" panose="02070309020205020404" charset="0"/>
                <a:ea typeface="隶书" panose="02010509060101010101" pitchFamily="1" charset="-122"/>
                <a:cs typeface="Courier New" panose="02070309020205020404" charset="0"/>
              </a:rPr>
              <a:t>// T1处理</a:t>
            </a:r>
            <a:endParaRPr sz="2000" dirty="0">
              <a:latin typeface="Courier New" panose="02070309020205020404" charset="0"/>
              <a:ea typeface="隶书" panose="02010509060101010101" pitchFamily="1" charset="-122"/>
              <a:cs typeface="Courier New" panose="02070309020205020404" charset="0"/>
            </a:endParaRPr>
          </a:p>
          <a:p>
            <a:pPr indent="374015">
              <a:spcBef>
                <a:spcPct val="20000"/>
              </a:spcBef>
            </a:pPr>
            <a:r>
              <a:rPr sz="2000" dirty="0">
                <a:latin typeface="Courier New" panose="02070309020205020404" charset="0"/>
                <a:ea typeface="隶书" panose="02010509060101010101" pitchFamily="1" charset="-122"/>
                <a:cs typeface="Courier New" panose="02070309020205020404" charset="0"/>
              </a:rPr>
              <a:t>  if (++uims == 1000)          // 1s时间到</a:t>
            </a:r>
            <a:endParaRPr sz="2000" dirty="0">
              <a:latin typeface="Courier New" panose="02070309020205020404" charset="0"/>
              <a:ea typeface="隶书" panose="02010509060101010101" pitchFamily="1" charset="-122"/>
              <a:cs typeface="Courier New" panose="02070309020205020404" charset="0"/>
            </a:endParaRPr>
          </a:p>
          <a:p>
            <a:pPr indent="374015">
              <a:spcBef>
                <a:spcPct val="20000"/>
              </a:spcBef>
            </a:pPr>
            <a:r>
              <a:rPr sz="2000" dirty="0">
                <a:latin typeface="Courier New" panose="02070309020205020404" charset="0"/>
                <a:ea typeface="隶书" panose="02010509060101010101" pitchFamily="1" charset="-122"/>
                <a:cs typeface="Courier New" panose="02070309020205020404" charset="0"/>
              </a:rPr>
              <a:t>  {</a:t>
            </a:r>
            <a:endParaRPr sz="2000" dirty="0">
              <a:latin typeface="Courier New" panose="02070309020205020404" charset="0"/>
              <a:ea typeface="隶书" panose="02010509060101010101" pitchFamily="1" charset="-122"/>
              <a:cs typeface="Courier New" panose="02070309020205020404" charset="0"/>
            </a:endParaRPr>
          </a:p>
          <a:p>
            <a:pPr indent="374015">
              <a:spcBef>
                <a:spcPct val="20000"/>
              </a:spcBef>
            </a:pPr>
            <a:r>
              <a:rPr sz="2000" dirty="0">
                <a:latin typeface="Courier New" panose="02070309020205020404" charset="0"/>
                <a:ea typeface="隶书" panose="02010509060101010101" pitchFamily="1" charset="-122"/>
                <a:cs typeface="Courier New" panose="02070309020205020404" charset="0"/>
              </a:rPr>
              <a:t>    uims = 0;</a:t>
            </a:r>
            <a:endParaRPr sz="2000" dirty="0">
              <a:latin typeface="Courier New" panose="02070309020205020404" charset="0"/>
              <a:ea typeface="隶书" panose="02010509060101010101" pitchFamily="1" charset="-122"/>
              <a:cs typeface="Courier New" panose="02070309020205020404" charset="0"/>
            </a:endParaRPr>
          </a:p>
          <a:p>
            <a:pPr indent="374015">
              <a:spcBef>
                <a:spcPct val="20000"/>
              </a:spcBef>
            </a:pPr>
            <a:r>
              <a:rPr sz="2000" dirty="0">
                <a:latin typeface="Courier New" panose="02070309020205020404" charset="0"/>
                <a:ea typeface="隶书" panose="02010509060101010101" pitchFamily="1" charset="-122"/>
                <a:cs typeface="Courier New" panose="02070309020205020404" charset="0"/>
              </a:rPr>
              <a:t>    ucSec++;</a:t>
            </a:r>
            <a:endParaRPr sz="2000" dirty="0">
              <a:latin typeface="Courier New" panose="02070309020205020404" charset="0"/>
              <a:ea typeface="隶书" panose="02010509060101010101" pitchFamily="1" charset="-122"/>
              <a:cs typeface="Courier New" panose="02070309020205020404" charset="0"/>
            </a:endParaRPr>
          </a:p>
          <a:p>
            <a:pPr indent="374015">
              <a:spcBef>
                <a:spcPct val="20000"/>
              </a:spcBef>
            </a:pPr>
            <a:r>
              <a:rPr sz="2000" dirty="0">
                <a:latin typeface="Courier New" panose="02070309020205020404" charset="0"/>
                <a:ea typeface="隶书" panose="02010509060101010101" pitchFamily="1" charset="-122"/>
                <a:cs typeface="Courier New" panose="02070309020205020404" charset="0"/>
              </a:rPr>
              <a:t>  }</a:t>
            </a:r>
            <a:endParaRPr sz="2000" dirty="0">
              <a:latin typeface="Courier New" panose="02070309020205020404" charset="0"/>
              <a:ea typeface="隶书" panose="02010509060101010101" pitchFamily="1" charset="-122"/>
              <a:cs typeface="Courier New" panose="02070309020205020404" charset="0"/>
            </a:endParaRPr>
          </a:p>
          <a:p>
            <a:pPr indent="374015">
              <a:spcBef>
                <a:spcPct val="20000"/>
              </a:spcBef>
            </a:pP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153650" cy="487426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2.2  定时器</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2.2.1  源代码设计</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a:t>
            </a:r>
            <a:r>
              <a:rPr lang="en-US"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 m</a:t>
            </a:r>
            <a:r>
              <a:rPr lang="en-US" sz="2400" dirty="0">
                <a:latin typeface="Times New Roman" panose="02020603050405020304" pitchFamily="2" charset="0"/>
                <a:ea typeface="隶书" panose="02010509060101010101" pitchFamily="1" charset="-122"/>
              </a:rPr>
              <a:t>ain</a:t>
            </a:r>
            <a:r>
              <a:rPr sz="2400" dirty="0">
                <a:latin typeface="Times New Roman" panose="02020603050405020304" pitchFamily="2" charset="0"/>
                <a:ea typeface="隶书" panose="02010509060101010101" pitchFamily="1" charset="-122"/>
              </a:rPr>
              <a:t>.</a:t>
            </a:r>
            <a:r>
              <a:rPr lang="en-US" sz="2400" dirty="0">
                <a:latin typeface="Times New Roman" panose="02020603050405020304" pitchFamily="2" charset="0"/>
                <a:ea typeface="隶书" panose="02010509060101010101" pitchFamily="1" charset="-122"/>
              </a:rPr>
              <a:t>c</a:t>
            </a:r>
            <a:r>
              <a:rPr lang="zh-CN" altLang="en-US" sz="2400" dirty="0">
                <a:latin typeface="Times New Roman" panose="02020603050405020304" pitchFamily="2" charset="0"/>
                <a:ea typeface="隶书" panose="02010509060101010101" pitchFamily="1" charset="-122"/>
              </a:rPr>
              <a:t>修改</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程序说明: LED流水灯（定时器延时1s），S4和S5分别控制左右移动</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sz="2400" dirty="0">
                <a:latin typeface="Courier New" panose="02070309020205020404" charset="0"/>
                <a:ea typeface="隶书" panose="02010509060101010101" pitchFamily="1" charset="-122"/>
                <a:cs typeface="Courier New" panose="02070309020205020404" charset="0"/>
              </a:rPr>
              <a:t>① 包含下列头文件：</a:t>
            </a:r>
            <a:endParaRPr sz="2400" dirty="0">
              <a:latin typeface="Courier New" panose="02070309020205020404" charset="0"/>
              <a:ea typeface="隶书" panose="02010509060101010101" pitchFamily="1" charset="-122"/>
              <a:cs typeface="Courier New" panose="02070309020205020404" charset="0"/>
            </a:endParaRPr>
          </a:p>
          <a:p>
            <a:pPr indent="374015">
              <a:spcBef>
                <a:spcPct val="20000"/>
              </a:spcBef>
            </a:pPr>
            <a:r>
              <a:rPr sz="2000" dirty="0">
                <a:latin typeface="Courier New" panose="02070309020205020404" charset="0"/>
                <a:ea typeface="隶书" panose="02010509060101010101" pitchFamily="1" charset="-122"/>
                <a:cs typeface="Courier New" panose="02070309020205020404" charset="0"/>
              </a:rPr>
              <a:t>#include "tim.h"</a:t>
            </a:r>
            <a:endParaRPr sz="2000" dirty="0">
              <a:latin typeface="Courier New" panose="02070309020205020404" charset="0"/>
              <a:ea typeface="隶书" panose="02010509060101010101" pitchFamily="1" charset="-122"/>
              <a:cs typeface="Courier New" panose="02070309020205020404" charset="0"/>
            </a:endParaRPr>
          </a:p>
          <a:p>
            <a:pPr indent="0">
              <a:spcBef>
                <a:spcPct val="20000"/>
              </a:spcBef>
            </a:pPr>
            <a:r>
              <a:rPr sz="2400" dirty="0">
                <a:latin typeface="Courier New" panose="02070309020205020404" charset="0"/>
                <a:ea typeface="隶书" panose="02010509060101010101" pitchFamily="1" charset="-122"/>
                <a:cs typeface="Courier New" panose="02070309020205020404" charset="0"/>
              </a:rPr>
              <a:t>② 添加下列全局变量声明：</a:t>
            </a:r>
            <a:endParaRPr sz="2400" dirty="0">
              <a:latin typeface="Courier New" panose="02070309020205020404" charset="0"/>
              <a:ea typeface="隶书" panose="02010509060101010101" pitchFamily="1" charset="-122"/>
              <a:cs typeface="Courier New" panose="02070309020205020404" charset="0"/>
            </a:endParaRPr>
          </a:p>
          <a:p>
            <a:pPr indent="374015">
              <a:spcBef>
                <a:spcPct val="20000"/>
              </a:spcBef>
            </a:pPr>
            <a:r>
              <a:rPr sz="2000" dirty="0">
                <a:latin typeface="Courier New" panose="02070309020205020404" charset="0"/>
                <a:ea typeface="隶书" panose="02010509060101010101" pitchFamily="1" charset="-122"/>
                <a:cs typeface="Courier New" panose="02070309020205020404" charset="0"/>
              </a:rPr>
              <a:t>unsigned char ucSec, ucSec1;   // 秒值</a:t>
            </a:r>
            <a:endParaRPr sz="2000" dirty="0">
              <a:latin typeface="Courier New" panose="02070309020205020404" charset="0"/>
              <a:ea typeface="隶书" panose="02010509060101010101" pitchFamily="1" charset="-122"/>
              <a:cs typeface="Courier New" panose="02070309020205020404" charset="0"/>
            </a:endParaRPr>
          </a:p>
          <a:p>
            <a:pPr indent="0">
              <a:spcBef>
                <a:spcPct val="20000"/>
              </a:spcBef>
            </a:pPr>
            <a:r>
              <a:rPr sz="2400" dirty="0">
                <a:latin typeface="Courier New" panose="02070309020205020404" charset="0"/>
                <a:ea typeface="隶书" panose="02010509060101010101" pitchFamily="1" charset="-122"/>
                <a:cs typeface="Courier New" panose="02070309020205020404" charset="0"/>
              </a:rPr>
              <a:t>③ 在main()的初始化部分添加下列语句：</a:t>
            </a:r>
            <a:endParaRPr sz="2400" dirty="0">
              <a:latin typeface="Courier New" panose="02070309020205020404" charset="0"/>
              <a:ea typeface="隶书" panose="02010509060101010101" pitchFamily="1" charset="-122"/>
              <a:cs typeface="Courier New" panose="02070309020205020404" charset="0"/>
            </a:endParaRPr>
          </a:p>
          <a:p>
            <a:pPr indent="374015">
              <a:spcBef>
                <a:spcPct val="20000"/>
              </a:spcBef>
            </a:pPr>
            <a:r>
              <a:rPr sz="2000" dirty="0">
                <a:latin typeface="Courier New" panose="02070309020205020404" charset="0"/>
                <a:ea typeface="隶书" panose="02010509060101010101" pitchFamily="1" charset="-122"/>
                <a:cs typeface="Courier New" panose="02070309020205020404" charset="0"/>
              </a:rPr>
              <a:t>  T1_Init();</a:t>
            </a:r>
            <a:endParaRPr sz="2000" dirty="0">
              <a:latin typeface="Courier New" panose="02070309020205020404" charset="0"/>
              <a:ea typeface="隶书" panose="02010509060101010101" pitchFamily="1" charset="-122"/>
              <a:cs typeface="Courier New" panose="02070309020205020404" charset="0"/>
            </a:endParaRPr>
          </a:p>
          <a:p>
            <a:pPr indent="0">
              <a:spcBef>
                <a:spcPct val="20000"/>
              </a:spcBef>
            </a:pPr>
            <a:r>
              <a:rPr sz="2400" dirty="0">
                <a:latin typeface="Courier New" panose="02070309020205020404" charset="0"/>
                <a:ea typeface="隶书" panose="02010509060101010101" pitchFamily="1" charset="-122"/>
                <a:cs typeface="Courier New" panose="02070309020205020404" charset="0"/>
              </a:rPr>
              <a:t>④ 在while (1)中添加下列语句：</a:t>
            </a:r>
            <a:endParaRPr sz="2400" dirty="0">
              <a:latin typeface="Courier New" panose="02070309020205020404" charset="0"/>
              <a:ea typeface="隶书" panose="02010509060101010101" pitchFamily="1" charset="-122"/>
              <a:cs typeface="Courier New" panose="02070309020205020404" charset="0"/>
            </a:endParaRPr>
          </a:p>
          <a:p>
            <a:pPr indent="374015">
              <a:spcBef>
                <a:spcPct val="20000"/>
              </a:spcBef>
            </a:pPr>
            <a:r>
              <a:rPr sz="2000" dirty="0">
                <a:latin typeface="Courier New" panose="02070309020205020404" charset="0"/>
                <a:ea typeface="隶书" panose="02010509060101010101" pitchFamily="1" charset="-122"/>
                <a:cs typeface="Courier New" panose="02070309020205020404" charset="0"/>
              </a:rPr>
              <a:t>  T1_Proc();</a:t>
            </a:r>
            <a:endParaRPr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8" end="8"/>
                                            </p:txEl>
                                          </p:spTgt>
                                        </p:tgtEl>
                                        <p:attrNameLst>
                                          <p:attrName>style.visibility</p:attrName>
                                        </p:attrNameLst>
                                      </p:cBhvr>
                                      <p:to>
                                        <p:strVal val="visible"/>
                                      </p:to>
                                    </p:set>
                                    <p:animEffect transition="in" filter="blinds(horizontal)">
                                      <p:cBhvr>
                                        <p:cTn id="7" dur="500"/>
                                        <p:tgtEl>
                                          <p:spTgt spid="37892">
                                            <p:txEl>
                                              <p:pRg st="8" end="8"/>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2">
                                            <p:txEl>
                                              <p:pRg st="9" end="9"/>
                                            </p:txEl>
                                          </p:spTgt>
                                        </p:tgtEl>
                                        <p:attrNameLst>
                                          <p:attrName>style.visibility</p:attrName>
                                        </p:attrNameLst>
                                      </p:cBhvr>
                                      <p:to>
                                        <p:strVal val="visible"/>
                                      </p:to>
                                    </p:set>
                                    <p:animEffect transition="in" filter="blinds(horizontal)">
                                      <p:cBhvr>
                                        <p:cTn id="10" dur="500"/>
                                        <p:tgtEl>
                                          <p:spTgt spid="37892">
                                            <p:txEl>
                                              <p:pRg st="9" end="9"/>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7892">
                                            <p:txEl>
                                              <p:pRg st="10" end="10"/>
                                            </p:txEl>
                                          </p:spTgt>
                                        </p:tgtEl>
                                        <p:attrNameLst>
                                          <p:attrName>style.visibility</p:attrName>
                                        </p:attrNameLst>
                                      </p:cBhvr>
                                      <p:to>
                                        <p:strVal val="visible"/>
                                      </p:to>
                                    </p:set>
                                    <p:animEffect transition="in" filter="blinds(horizontal)">
                                      <p:cBhvr>
                                        <p:cTn id="13" dur="500"/>
                                        <p:tgtEl>
                                          <p:spTgt spid="37892">
                                            <p:txEl>
                                              <p:pRg st="10" end="10"/>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7892">
                                            <p:txEl>
                                              <p:pRg st="11" end="11"/>
                                            </p:txEl>
                                          </p:spTgt>
                                        </p:tgtEl>
                                        <p:attrNameLst>
                                          <p:attrName>style.visibility</p:attrName>
                                        </p:attrNameLst>
                                      </p:cBhvr>
                                      <p:to>
                                        <p:strVal val="visible"/>
                                      </p:to>
                                    </p:set>
                                    <p:animEffect transition="in" filter="blinds(horizontal)">
                                      <p:cBhvr>
                                        <p:cTn id="16" dur="500"/>
                                        <p:tgtEl>
                                          <p:spTgt spid="3789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153650" cy="491617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2.2  定时器</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2.2.1  源代码设计</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a:t>
            </a:r>
            <a:r>
              <a:rPr lang="en-US"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 m</a:t>
            </a:r>
            <a:r>
              <a:rPr lang="en-US" sz="2400" dirty="0">
                <a:latin typeface="Times New Roman" panose="02020603050405020304" pitchFamily="2" charset="0"/>
                <a:ea typeface="隶书" panose="02010509060101010101" pitchFamily="1" charset="-122"/>
              </a:rPr>
              <a:t>ain</a:t>
            </a:r>
            <a:r>
              <a:rPr sz="2400" dirty="0">
                <a:latin typeface="Times New Roman" panose="02020603050405020304" pitchFamily="2" charset="0"/>
                <a:ea typeface="隶书" panose="02010509060101010101" pitchFamily="1" charset="-122"/>
              </a:rPr>
              <a:t>.</a:t>
            </a:r>
            <a:r>
              <a:rPr lang="en-US" sz="2400" dirty="0">
                <a:latin typeface="Times New Roman" panose="02020603050405020304" pitchFamily="2" charset="0"/>
                <a:ea typeface="隶书" panose="02010509060101010101" pitchFamily="1" charset="-122"/>
              </a:rPr>
              <a:t>c</a:t>
            </a:r>
            <a:r>
              <a:rPr lang="zh-CN" altLang="en-US" sz="2400" dirty="0">
                <a:latin typeface="Times New Roman" panose="02020603050405020304" pitchFamily="2" charset="0"/>
                <a:ea typeface="隶书" panose="02010509060101010101" pitchFamily="1" charset="-122"/>
              </a:rPr>
              <a:t>修改</a:t>
            </a:r>
            <a:endParaRPr lang="zh-CN" altLang="en-US" sz="2400" dirty="0">
              <a:latin typeface="Times New Roman" panose="02020603050405020304" pitchFamily="2" charset="0"/>
              <a:ea typeface="隶书" panose="02010509060101010101" pitchFamily="1" charset="-122"/>
            </a:endParaRPr>
          </a:p>
          <a:p>
            <a:pPr indent="0">
              <a:spcBef>
                <a:spcPct val="20000"/>
              </a:spcBef>
            </a:pPr>
            <a:r>
              <a:rPr sz="2400" dirty="0">
                <a:latin typeface="Courier New" panose="02070309020205020404" charset="0"/>
                <a:ea typeface="隶书" panose="02010509060101010101" pitchFamily="1" charset="-122"/>
                <a:cs typeface="Courier New" panose="02070309020205020404" charset="0"/>
              </a:rPr>
              <a:t>⑤ 在Led_Proc()的前部添加下列语句：</a:t>
            </a:r>
            <a:endParaRPr sz="2400" dirty="0">
              <a:latin typeface="Courier New" panose="02070309020205020404" charset="0"/>
              <a:ea typeface="隶书" panose="02010509060101010101" pitchFamily="1" charset="-122"/>
              <a:cs typeface="Courier New" panose="02070309020205020404" charset="0"/>
            </a:endParaRPr>
          </a:p>
          <a:p>
            <a:pPr indent="374015">
              <a:spcBef>
                <a:spcPct val="20000"/>
              </a:spcBef>
            </a:pPr>
            <a:r>
              <a:rPr sz="2000" dirty="0">
                <a:latin typeface="Courier New" panose="02070309020205020404" charset="0"/>
                <a:ea typeface="隶书" panose="02010509060101010101" pitchFamily="1" charset="-122"/>
                <a:cs typeface="Courier New" panose="02070309020205020404" charset="0"/>
              </a:rPr>
              <a:t>  if (ucSec1 == ucSec)         // 1s未到</a:t>
            </a:r>
            <a:endParaRPr sz="2000" dirty="0">
              <a:latin typeface="Courier New" panose="02070309020205020404" charset="0"/>
              <a:ea typeface="隶书" panose="02010509060101010101" pitchFamily="1" charset="-122"/>
              <a:cs typeface="Courier New" panose="02070309020205020404" charset="0"/>
            </a:endParaRPr>
          </a:p>
          <a:p>
            <a:pPr indent="374015">
              <a:spcBef>
                <a:spcPct val="20000"/>
              </a:spcBef>
            </a:pPr>
            <a:r>
              <a:rPr sz="2000" dirty="0">
                <a:latin typeface="Courier New" panose="02070309020205020404" charset="0"/>
                <a:ea typeface="隶书" panose="02010509060101010101" pitchFamily="1" charset="-122"/>
                <a:cs typeface="Courier New" panose="02070309020205020404" charset="0"/>
              </a:rPr>
              <a:t>    return;</a:t>
            </a:r>
            <a:endParaRPr sz="2000" dirty="0">
              <a:latin typeface="Courier New" panose="02070309020205020404" charset="0"/>
              <a:ea typeface="隶书" panose="02010509060101010101" pitchFamily="1" charset="-122"/>
              <a:cs typeface="Courier New" panose="02070309020205020404" charset="0"/>
            </a:endParaRPr>
          </a:p>
          <a:p>
            <a:pPr indent="374015">
              <a:spcBef>
                <a:spcPct val="20000"/>
              </a:spcBef>
            </a:pPr>
            <a:r>
              <a:rPr sz="2000" dirty="0">
                <a:latin typeface="Courier New" panose="02070309020205020404" charset="0"/>
                <a:ea typeface="隶书" panose="02010509060101010101" pitchFamily="1" charset="-122"/>
                <a:cs typeface="Courier New" panose="02070309020205020404" charset="0"/>
              </a:rPr>
              <a:t>  ucSec1 = ucSec;</a:t>
            </a:r>
            <a:endParaRPr sz="2000" dirty="0">
              <a:latin typeface="Courier New" panose="02070309020205020404" charset="0"/>
              <a:ea typeface="隶书" panose="02010509060101010101" pitchFamily="1" charset="-122"/>
              <a:cs typeface="Courier New" panose="02070309020205020404" charset="0"/>
            </a:endParaRPr>
          </a:p>
          <a:p>
            <a:pPr indent="0">
              <a:spcBef>
                <a:spcPct val="20000"/>
              </a:spcBef>
            </a:pPr>
            <a:r>
              <a:rPr sz="2400" dirty="0">
                <a:latin typeface="Courier New" panose="02070309020205020404" charset="0"/>
                <a:ea typeface="隶书" panose="02010509060101010101" pitchFamily="1" charset="-122"/>
                <a:cs typeface="Courier New" panose="02070309020205020404" charset="0"/>
              </a:rPr>
              <a:t>⑥ 删除Led_Proc()后部的下列语句及main()前对应的函数体：</a:t>
            </a:r>
            <a:endParaRPr sz="2400" dirty="0">
              <a:latin typeface="Courier New" panose="02070309020205020404" charset="0"/>
              <a:ea typeface="隶书" panose="02010509060101010101" pitchFamily="1" charset="-122"/>
              <a:cs typeface="Courier New" panose="02070309020205020404" charset="0"/>
            </a:endParaRPr>
          </a:p>
          <a:p>
            <a:pPr indent="374015">
              <a:spcBef>
                <a:spcPct val="20000"/>
              </a:spcBef>
            </a:pPr>
            <a:r>
              <a:rPr sz="2000" dirty="0">
                <a:latin typeface="Courier New" panose="02070309020205020404" charset="0"/>
                <a:ea typeface="隶书" panose="02010509060101010101" pitchFamily="1" charset="-122"/>
                <a:cs typeface="Courier New" panose="02070309020205020404" charset="0"/>
              </a:rPr>
              <a:t>  Delay(1000);</a:t>
            </a:r>
            <a:endParaRPr sz="24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153650" cy="491617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2.2  定时器</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2.2.1  源代码设计</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Courier New" panose="02070309020205020404" charset="0"/>
                <a:ea typeface="隶书" panose="02010509060101010101" pitchFamily="1" charset="-122"/>
                <a:cs typeface="Courier New" panose="02070309020205020404" charset="0"/>
              </a:rPr>
              <a:t>思考：</a:t>
            </a:r>
            <a:endParaRPr sz="2400" dirty="0">
              <a:latin typeface="Courier New" panose="02070309020205020404" charset="0"/>
              <a:ea typeface="隶书" panose="02010509060101010101" pitchFamily="1" charset="-122"/>
              <a:cs typeface="Courier New" panose="02070309020205020404" charset="0"/>
            </a:endParaRPr>
          </a:p>
          <a:p>
            <a:pPr indent="0">
              <a:spcBef>
                <a:spcPct val="20000"/>
              </a:spcBef>
            </a:pPr>
            <a:r>
              <a:rPr sz="2400" dirty="0">
                <a:latin typeface="Courier New" panose="02070309020205020404" charset="0"/>
                <a:ea typeface="隶书" panose="02010509060101010101" pitchFamily="1" charset="-122"/>
                <a:cs typeface="Courier New" panose="02070309020205020404" charset="0"/>
              </a:rPr>
              <a:t>① 与T1相关的寄存器位有哪些？含义各是什么？</a:t>
            </a:r>
            <a:endParaRPr sz="2400" dirty="0">
              <a:latin typeface="Courier New" panose="02070309020205020404" charset="0"/>
              <a:ea typeface="隶书" panose="02010509060101010101" pitchFamily="1" charset="-122"/>
              <a:cs typeface="Courier New" panose="02070309020205020404" charset="0"/>
            </a:endParaRPr>
          </a:p>
          <a:p>
            <a:pPr indent="0">
              <a:spcBef>
                <a:spcPct val="20000"/>
              </a:spcBef>
            </a:pPr>
            <a:r>
              <a:rPr sz="2400" dirty="0">
                <a:latin typeface="Courier New" panose="02070309020205020404" charset="0"/>
                <a:ea typeface="隶书" panose="02010509060101010101" pitchFamily="1" charset="-122"/>
                <a:cs typeface="Courier New" panose="02070309020205020404" charset="0"/>
              </a:rPr>
              <a:t>② T1的13位和16位定时初值（TH和TL的值）如何确定？</a:t>
            </a:r>
            <a:endParaRPr sz="24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buFont typeface="Arial" panose="020B0604020202020204" pitchFamily="34" charset="0"/>
              <a:buChar char="•"/>
            </a:pPr>
            <a:r>
              <a:rPr sz="2400" dirty="0">
                <a:latin typeface="Courier New" panose="02070309020205020404" charset="0"/>
                <a:ea typeface="隶书" panose="02010509060101010101" pitchFamily="1" charset="-122"/>
                <a:cs typeface="Courier New" panose="02070309020205020404" charset="0"/>
              </a:rPr>
              <a:t>扩展：用T0或T2实现1s定时功能</a:t>
            </a:r>
            <a:r>
              <a:rPr sz="2400" dirty="0">
                <a:latin typeface="Courier New" panose="02070309020205020404" charset="0"/>
                <a:ea typeface="隶书" panose="02010509060101010101" pitchFamily="1" charset="-122"/>
                <a:cs typeface="Courier New" panose="02070309020205020404" charset="0"/>
                <a:sym typeface="+mn-ea"/>
              </a:rPr>
              <a:t>（T0或T2定时10ms）</a:t>
            </a:r>
            <a:r>
              <a:rPr sz="2400" dirty="0">
                <a:latin typeface="Courier New" panose="02070309020205020404" charset="0"/>
                <a:ea typeface="隶书" panose="02010509060101010101" pitchFamily="1" charset="-122"/>
                <a:cs typeface="Courier New" panose="02070309020205020404" charset="0"/>
              </a:rPr>
              <a:t>。</a:t>
            </a:r>
            <a:endParaRPr sz="24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MCS-222-TIM"/>
          <p:cNvPicPr>
            <a:picLocks noChangeAspect="1"/>
          </p:cNvPicPr>
          <p:nvPr/>
        </p:nvPicPr>
        <p:blipFill>
          <a:blip r:embed="rId1"/>
          <a:stretch>
            <a:fillRect/>
          </a:stretch>
        </p:blipFill>
        <p:spPr>
          <a:xfrm>
            <a:off x="5122545" y="4135755"/>
            <a:ext cx="2012950" cy="2012950"/>
          </a:xfrm>
          <a:prstGeom prst="rect">
            <a:avLst/>
          </a:prstGeom>
        </p:spPr>
      </p:pic>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2"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173335" cy="377126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2.2  定时器</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2.2.2  源代码调试</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LED流水灯（定时器延时1s）源代码调试包括T1初始化调试、关闭外设调试、T1处理调试、按键处理调试和LED处理调试五部分，其中关闭外设调试和按键处理调试与前面相同，下面主要介绍T1初始化调试、T1处理调试和LED处理调试。</a:t>
            </a:r>
            <a:endParaRPr sz="2400" dirty="0">
              <a:latin typeface="Times New Roman" panose="02020603050405020304" pitchFamily="2" charset="0"/>
              <a:ea typeface="隶书" panose="02010509060101010101" pitchFamily="1" charset="-122"/>
            </a:endParaRPr>
          </a:p>
          <a:p>
            <a:pPr>
              <a:spcBef>
                <a:spcPct val="20000"/>
              </a:spcBef>
            </a:pPr>
            <a:r>
              <a:rPr lang="en-US" altLang="zh-CN" sz="2400" dirty="0">
                <a:ea typeface="隶书" panose="02010509060101010101" pitchFamily="1" charset="-122"/>
                <a:sym typeface="+mn-ea"/>
              </a:rPr>
              <a:t>(1) T1初始化调试</a:t>
            </a:r>
            <a:endParaRPr lang="en-US" altLang="zh-CN" sz="2400" dirty="0">
              <a:ea typeface="隶书" panose="02010509060101010101" pitchFamily="1" charset="-122"/>
              <a:sym typeface="+mn-ea"/>
            </a:endParaRPr>
          </a:p>
          <a:p>
            <a:pPr>
              <a:spcBef>
                <a:spcPct val="20000"/>
              </a:spcBef>
            </a:pPr>
            <a:r>
              <a:rPr lang="en-US" altLang="zh-CN" sz="2400" dirty="0">
                <a:ea typeface="隶书" panose="02010509060101010101" pitchFamily="1" charset="-122"/>
                <a:sym typeface="+mn-ea"/>
              </a:rPr>
              <a:t>(2) T1处理调试</a:t>
            </a:r>
            <a:endParaRPr lang="en-US" altLang="zh-CN" sz="2400" dirty="0">
              <a:ea typeface="隶书" panose="02010509060101010101" pitchFamily="1" charset="-122"/>
              <a:sym typeface="+mn-ea"/>
            </a:endParaRPr>
          </a:p>
          <a:p>
            <a:pPr>
              <a:spcBef>
                <a:spcPct val="20000"/>
              </a:spcBef>
            </a:pPr>
            <a:r>
              <a:rPr lang="en-US" altLang="zh-CN" sz="2400" dirty="0">
                <a:ea typeface="隶书" panose="02010509060101010101" pitchFamily="1" charset="-122"/>
                <a:sym typeface="+mn-ea"/>
              </a:rPr>
              <a:t>(3) LED处理调试</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endParaRPr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3" end="3"/>
                                            </p:txEl>
                                          </p:spTgt>
                                        </p:tgtEl>
                                        <p:attrNameLst>
                                          <p:attrName>style.visibility</p:attrName>
                                        </p:attrNameLst>
                                      </p:cBhvr>
                                      <p:to>
                                        <p:strVal val="visible"/>
                                      </p:to>
                                    </p:set>
                                    <p:animEffect transition="in" filter="blinds(horizontal)">
                                      <p:cBhvr>
                                        <p:cTn id="7" dur="500"/>
                                        <p:tgtEl>
                                          <p:spTgt spid="37892">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2">
                                            <p:txEl>
                                              <p:pRg st="4" end="4"/>
                                            </p:txEl>
                                          </p:spTgt>
                                        </p:tgtEl>
                                        <p:attrNameLst>
                                          <p:attrName>style.visibility</p:attrName>
                                        </p:attrNameLst>
                                      </p:cBhvr>
                                      <p:to>
                                        <p:strVal val="visible"/>
                                      </p:to>
                                    </p:set>
                                    <p:animEffect transition="in" filter="blinds(horizontal)">
                                      <p:cBhvr>
                                        <p:cTn id="10" dur="500"/>
                                        <p:tgtEl>
                                          <p:spTgt spid="37892">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7892">
                                            <p:txEl>
                                              <p:pRg st="5" end="5"/>
                                            </p:txEl>
                                          </p:spTgt>
                                        </p:tgtEl>
                                        <p:attrNameLst>
                                          <p:attrName>style.visibility</p:attrName>
                                        </p:attrNameLst>
                                      </p:cBhvr>
                                      <p:to>
                                        <p:strVal val="visible"/>
                                      </p:to>
                                    </p:set>
                                    <p:animEffect transition="in" filter="blinds(horizontal)">
                                      <p:cBhvr>
                                        <p:cTn id="13" dur="500"/>
                                        <p:tgtEl>
                                          <p:spTgt spid="3789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112375" cy="491553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2.3  数码管</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数码管是一种半导体发光器件，其基本单元是发光二极管。数码管按段数分为七段数码管和八段数码管，八段数码管比七段数码管多一个发光二极管单元（小数点显示）；按能显示多少个“8”可分为1位、2位和4位等；按发光二极管单元连接方式分为共阳极数码管和共阴极数码管。</a:t>
            </a:r>
            <a:endParaRPr lang="en-US" altLang="zh-CN" sz="2400" dirty="0">
              <a:latin typeface="Times New Roman" panose="02020603050405020304" pitchFamily="2" charset="0"/>
              <a:ea typeface="隶书" panose="02010509060101010101" pitchFamily="1" charset="-122"/>
            </a:endParaRPr>
          </a:p>
          <a:p>
            <a:pPr marL="342900" indent="-342900">
              <a:spcBef>
                <a:spcPts val="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共阳数码管是指将所有发光二极管的阳极接到一起形成公共阳极（COM）的数码管，共阳数码管在应用时应将公共极COM接到电源，当某一字段发光二极管的阴极为低电平时，相应字段就点亮，当某一字段的阴极为高电平时，相应字段就不亮。</a:t>
            </a:r>
            <a:endParaRPr lang="en-US" altLang="zh-CN" sz="2400" dirty="0">
              <a:latin typeface="Times New Roman" panose="02020603050405020304" pitchFamily="2" charset="0"/>
              <a:ea typeface="隶书" panose="02010509060101010101" pitchFamily="1" charset="-122"/>
            </a:endParaRPr>
          </a:p>
          <a:p>
            <a:pPr marL="342900" indent="-342900">
              <a:spcBef>
                <a:spcPts val="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共阴数码管是指将所有发光二极管的阴极接到一起形成公共阴极（COM）的数码管，共阴数码管在应用时应将公共极COM接到地，当某一字段发光二极管的阳极为高电平时，相应字段就点亮，当某一字段的阳极为低电平时，相应字段就不亮。</a:t>
            </a:r>
            <a:endParaRPr lang="en-US" altLang="zh-CN"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2" end="2"/>
                                            </p:txEl>
                                          </p:spTgt>
                                        </p:tgtEl>
                                        <p:attrNameLst>
                                          <p:attrName>style.visibility</p:attrName>
                                        </p:attrNameLst>
                                      </p:cBhvr>
                                      <p:to>
                                        <p:strVal val="visible"/>
                                      </p:to>
                                    </p:set>
                                    <p:animEffect transition="in" filter="blinds(horizontal)">
                                      <p:cBhvr>
                                        <p:cTn id="7" dur="500"/>
                                        <p:tgtEl>
                                          <p:spTgt spid="3789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7892">
                                            <p:txEl>
                                              <p:pRg st="3" end="3"/>
                                            </p:txEl>
                                          </p:spTgt>
                                        </p:tgtEl>
                                        <p:attrNameLst>
                                          <p:attrName>style.visibility</p:attrName>
                                        </p:attrNameLst>
                                      </p:cBhvr>
                                      <p:to>
                                        <p:strVal val="visible"/>
                                      </p:to>
                                    </p:set>
                                    <p:animEffect transition="in" filter="blinds(horizontal)">
                                      <p:cBhvr>
                                        <p:cTn id="12" dur="500"/>
                                        <p:tgtEl>
                                          <p:spTgt spid="3789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333990" cy="447294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1.1  </a:t>
            </a:r>
            <a:r>
              <a:rPr sz="2400" dirty="0">
                <a:ea typeface="隶书" panose="02010509060101010101" pitchFamily="1" charset="-122"/>
                <a:sym typeface="+mn-ea"/>
              </a:rPr>
              <a:t>MCS51兼容单片机</a:t>
            </a:r>
            <a:endParaRPr sz="2400" dirty="0">
              <a:ea typeface="隶书" panose="02010509060101010101" pitchFamily="1" charset="-122"/>
              <a:sym typeface="+mn-ea"/>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1.1.1  MCS51单片机功能简介</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algn="just">
              <a:spcBef>
                <a:spcPct val="20000"/>
              </a:spcBef>
            </a:pPr>
            <a:r>
              <a:rPr lang="en-US" altLang="zh-CN" sz="2400" dirty="0">
                <a:ea typeface="隶书" panose="02010509060101010101" pitchFamily="1" charset="-122"/>
                <a:sym typeface="宋体" panose="02010600030101010101" pitchFamily="2" charset="-122"/>
              </a:rPr>
              <a:t>(2) 定时/计数器</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T0和T1功能相似，与T0有关的寄存器位是M1_0、M0_0、C/T0、GATE0、TR0和TF0，与T1有关的寄存器位是M1_1、M0_1、C/T1、GATE1、TR1和TF1，各位的作用如下：</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05060" cy="384810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2.3  数码管</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数码管要正常显示，就要用驱动电路驱动数码管的各个段码，从而显示出需要显示的数字。根据数码管驱动方式的不同，可以分为静态式和动态式两类。</a:t>
            </a:r>
            <a:endParaRPr lang="en-US" altLang="zh-CN" sz="2400" dirty="0">
              <a:latin typeface="Times New Roman" panose="02020603050405020304" pitchFamily="2" charset="0"/>
              <a:ea typeface="隶书" panose="02010509060101010101" pitchFamily="1" charset="-122"/>
            </a:endParaRPr>
          </a:p>
          <a:p>
            <a:pPr marL="374015" indent="-374015">
              <a:spcBef>
                <a:spcPts val="0"/>
              </a:spcBef>
            </a:pPr>
            <a:r>
              <a:rPr lang="en-US" altLang="zh-CN" sz="2400" dirty="0">
                <a:latin typeface="Times New Roman" panose="02020603050405020304" pitchFamily="2" charset="0"/>
                <a:ea typeface="隶书" panose="02010509060101010101" pitchFamily="1" charset="-122"/>
              </a:rPr>
              <a:t>① 静态显示驱动：静态驱动也称直流驱动，静态驱动是指每个数码管的每一个段码都由一个单片机的I/O端口进行驱动，或者使用如BCD码或二-十进制译码器进行驱动。静态驱动的优点是编程简单，显示亮度高，缺点是占用I/O端口多，如驱动4个数码管静态显示则需要4×8＝32根I/O端口来驱动，而MCS51单片机可用的I/O端口才32个。实际应用时必须增加译码驱动器进行驱动，增加了硬件电路的复杂性。</a:t>
            </a:r>
            <a:endParaRPr lang="en-US" altLang="zh-CN"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2" end="2"/>
                                            </p:txEl>
                                          </p:spTgt>
                                        </p:tgtEl>
                                        <p:attrNameLst>
                                          <p:attrName>style.visibility</p:attrName>
                                        </p:attrNameLst>
                                      </p:cBhvr>
                                      <p:to>
                                        <p:strVal val="visible"/>
                                      </p:to>
                                    </p:set>
                                    <p:animEffect transition="in" filter="blinds(horizontal)">
                                      <p:cBhvr>
                                        <p:cTn id="7" dur="500"/>
                                        <p:tgtEl>
                                          <p:spTgt spid="3789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05060" cy="487489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2.3  数码管</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数码管要正常显示，就要用驱动电路驱动数码管的各个段码，从而显示出需要显示的数字。根据数码管驱动方式的不同，可以分为静态式和动态式两类。</a:t>
            </a:r>
            <a:endParaRPr lang="en-US" altLang="zh-CN" sz="2400" dirty="0">
              <a:latin typeface="Times New Roman" panose="02020603050405020304" pitchFamily="2" charset="0"/>
              <a:ea typeface="隶书" panose="02010509060101010101" pitchFamily="1" charset="-122"/>
            </a:endParaRPr>
          </a:p>
          <a:p>
            <a:pPr marL="389255" indent="-389255">
              <a:spcBef>
                <a:spcPts val="0"/>
              </a:spcBef>
            </a:pPr>
            <a:r>
              <a:rPr lang="en-US" altLang="zh-CN" sz="2400" dirty="0">
                <a:latin typeface="Times New Roman" panose="02020603050405020304" pitchFamily="2" charset="0"/>
                <a:ea typeface="隶书" panose="02010509060101010101" pitchFamily="1" charset="-122"/>
              </a:rPr>
              <a:t>② 动态显示驱动：数码管动态显示接口是单片机中应用最为广泛的一种显示方式之一，动态驱动是将所有数码管的8个显示笔划“a、b、c、d、e、f、g和dp”的同名端连在一起，另外为每个数码管的公共极COM增加位选通控制电路，位选通由各自独立的I/O线控制。</a:t>
            </a:r>
            <a:endParaRPr lang="en-US" altLang="zh-CN" sz="2400" dirty="0">
              <a:latin typeface="Times New Roman" panose="02020603050405020304" pitchFamily="2" charset="0"/>
              <a:ea typeface="隶书" panose="02010509060101010101" pitchFamily="1" charset="-122"/>
            </a:endParaRPr>
          </a:p>
          <a:p>
            <a:pPr marL="342900" indent="-342900">
              <a:spcBef>
                <a:spcPts val="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当单片机输出字形码时，所有数码管都接收到相同的字形码，但究竟是哪个数码管会显示出字形，取决于单片机对位选通COM端电路的控制，所以只要将需要显示的数码管的选通控制打开，该位就显示出字形，没有选通的数码管就不会亮。通过分时轮流控制各个数码管的COM端，就使各个数码管轮流受控显示，这就是动态驱动。</a:t>
            </a:r>
            <a:endParaRPr lang="en-US" altLang="zh-CN"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3" end="3"/>
                                            </p:txEl>
                                          </p:spTgt>
                                        </p:tgtEl>
                                        <p:attrNameLst>
                                          <p:attrName>style.visibility</p:attrName>
                                        </p:attrNameLst>
                                      </p:cBhvr>
                                      <p:to>
                                        <p:strVal val="visible"/>
                                      </p:to>
                                    </p:set>
                                    <p:animEffect transition="in" filter="blinds(horizontal)">
                                      <p:cBhvr>
                                        <p:cTn id="7" dur="500"/>
                                        <p:tgtEl>
                                          <p:spTgt spid="3789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05060" cy="488696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2.3  数码管</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数码管要正常显示，就要用驱动电路驱动数码管的各个段码，从而显示出需要显示的数字。根据数码管驱动方式的不同，可以分为静态式和动态式两类。</a:t>
            </a:r>
            <a:endParaRPr lang="en-US" altLang="zh-CN" sz="2400" dirty="0">
              <a:latin typeface="Times New Roman" panose="02020603050405020304" pitchFamily="2" charset="0"/>
              <a:ea typeface="隶书" panose="02010509060101010101" pitchFamily="1" charset="-122"/>
            </a:endParaRPr>
          </a:p>
          <a:p>
            <a:pPr marL="389255" indent="-389255">
              <a:spcBef>
                <a:spcPts val="0"/>
              </a:spcBef>
            </a:pPr>
            <a:r>
              <a:rPr lang="en-US" altLang="zh-CN" sz="2400" dirty="0">
                <a:latin typeface="Times New Roman" panose="02020603050405020304" pitchFamily="2" charset="0"/>
                <a:ea typeface="隶书" panose="02010509060101010101" pitchFamily="1" charset="-122"/>
              </a:rPr>
              <a:t>② 动态显示驱动：数码管动态显示接口是单片机中应用最为广泛的一种显示方式之一，动态驱动是将所有数码管的8个显示笔划“a、b、c、d、e、f、g和dp”的同名端连在一起，另外为每个数码管的公共极COM增加位选通控制电路，位选通由各自独立的I/O线控制。</a:t>
            </a:r>
            <a:endParaRPr lang="en-US" altLang="zh-CN" sz="2400" dirty="0">
              <a:latin typeface="Times New Roman" panose="02020603050405020304" pitchFamily="2" charset="0"/>
              <a:ea typeface="隶书" panose="02010509060101010101" pitchFamily="1" charset="-122"/>
            </a:endParaRPr>
          </a:p>
          <a:p>
            <a:pPr marL="342900" indent="-342900">
              <a:spcBef>
                <a:spcPts val="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在轮流显示过程中，每位数码管的点亮时间为1-2ms，由于人眼的视觉暂留现象及发光二极管的余辉效应，尽管实际上各位数码管并非同时点亮，但只要扫描的速度足够快，给人的印象就是一组稳定的显示数据，不会有闪烁感。动态显示的效果和静态显示是一样的，但能够节省大量的I/O端口，而且功耗更低。</a:t>
            </a:r>
            <a:endParaRPr lang="en-US" altLang="zh-CN"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297160" cy="343090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2.3  数码管</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设计要求：用数码管显示秒值。</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数码管设计在LED流水灯（定时器延时1s）设计的基础上完成：</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在“D:\MCS51”文件夹中将“202_TIM”文件夹复制粘贴为“203_SEG”文件夹，打开“203_SEG”文件夹中的“MCS51”工程。</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2.3.1  原理图绘制</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2.3.2  源代码设计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2.3.3  源代码调试</a:t>
            </a:r>
            <a:endParaRPr lang="en-US" altLang="zh-CN"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 name="图片 1"/>
          <p:cNvPicPr>
            <a:picLocks noChangeAspect="1"/>
          </p:cNvPicPr>
          <p:nvPr>
            <p:custDataLst>
              <p:tags r:id="rId2"/>
            </p:custDataLst>
          </p:nvPr>
        </p:nvPicPr>
        <p:blipFill>
          <a:blip r:embed="rId3"/>
          <a:stretch>
            <a:fillRect/>
          </a:stretch>
        </p:blipFill>
        <p:spPr>
          <a:xfrm>
            <a:off x="3462655" y="4716145"/>
            <a:ext cx="281305" cy="283210"/>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2" end="2"/>
                                            </p:txEl>
                                          </p:spTgt>
                                        </p:tgtEl>
                                        <p:attrNameLst>
                                          <p:attrName>style.visibility</p:attrName>
                                        </p:attrNameLst>
                                      </p:cBhvr>
                                      <p:to>
                                        <p:strVal val="visible"/>
                                      </p:to>
                                    </p:set>
                                    <p:animEffect transition="in" filter="blinds(horizontal)">
                                      <p:cBhvr>
                                        <p:cTn id="7" dur="500"/>
                                        <p:tgtEl>
                                          <p:spTgt spid="37892">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2">
                                            <p:txEl>
                                              <p:pRg st="3" end="3"/>
                                            </p:txEl>
                                          </p:spTgt>
                                        </p:tgtEl>
                                        <p:attrNameLst>
                                          <p:attrName>style.visibility</p:attrName>
                                        </p:attrNameLst>
                                      </p:cBhvr>
                                      <p:to>
                                        <p:strVal val="visible"/>
                                      </p:to>
                                    </p:set>
                                    <p:animEffect transition="in" filter="blinds(horizontal)">
                                      <p:cBhvr>
                                        <p:cTn id="10" dur="500"/>
                                        <p:tgtEl>
                                          <p:spTgt spid="37892">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7892">
                                            <p:txEl>
                                              <p:pRg st="4" end="4"/>
                                            </p:txEl>
                                          </p:spTgt>
                                        </p:tgtEl>
                                        <p:attrNameLst>
                                          <p:attrName>style.visibility</p:attrName>
                                        </p:attrNameLst>
                                      </p:cBhvr>
                                      <p:to>
                                        <p:strVal val="visible"/>
                                      </p:to>
                                    </p:set>
                                    <p:animEffect transition="in" filter="blinds(horizontal)">
                                      <p:cBhvr>
                                        <p:cTn id="15" dur="500"/>
                                        <p:tgtEl>
                                          <p:spTgt spid="37892">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7892">
                                            <p:txEl>
                                              <p:pRg st="5" end="5"/>
                                            </p:txEl>
                                          </p:spTgt>
                                        </p:tgtEl>
                                        <p:attrNameLst>
                                          <p:attrName>style.visibility</p:attrName>
                                        </p:attrNameLst>
                                      </p:cBhvr>
                                      <p:to>
                                        <p:strVal val="visible"/>
                                      </p:to>
                                    </p:set>
                                    <p:animEffect transition="in" filter="blinds(horizontal)">
                                      <p:cBhvr>
                                        <p:cTn id="18" dur="500"/>
                                        <p:tgtEl>
                                          <p:spTgt spid="37892">
                                            <p:txEl>
                                              <p:pRg st="5" end="5"/>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7892">
                                            <p:txEl>
                                              <p:pRg st="6" end="6"/>
                                            </p:txEl>
                                          </p:spTgt>
                                        </p:tgtEl>
                                        <p:attrNameLst>
                                          <p:attrName>style.visibility</p:attrName>
                                        </p:attrNameLst>
                                      </p:cBhvr>
                                      <p:to>
                                        <p:strVal val="visible"/>
                                      </p:to>
                                    </p:set>
                                    <p:animEffect transition="in" filter="blinds(horizontal)">
                                      <p:cBhvr>
                                        <p:cTn id="21" dur="500"/>
                                        <p:tgtEl>
                                          <p:spTgt spid="37892">
                                            <p:txEl>
                                              <p:pRg st="6" end="6"/>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linds(horizontal)">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5588635" y="2582545"/>
            <a:ext cx="5652770" cy="3264535"/>
          </a:xfrm>
          <a:prstGeom prst="rect">
            <a:avLst/>
          </a:prstGeom>
        </p:spPr>
      </p:pic>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3"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4546600" cy="415163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2.3  数码管</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2.3.1  原理图绘制</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ea typeface="隶书" panose="02010509060101010101" pitchFamily="1" charset="-122"/>
                <a:sym typeface="+mn-ea"/>
              </a:rPr>
              <a:t>数码管原理框图如图2.4所示。</a:t>
            </a:r>
            <a:endParaRPr sz="2400" dirty="0">
              <a:ea typeface="隶书" panose="02010509060101010101" pitchFamily="1" charset="-122"/>
              <a:sym typeface="+mn-ea"/>
            </a:endParaRPr>
          </a:p>
          <a:p>
            <a:pPr marL="342900" indent="-342900">
              <a:spcBef>
                <a:spcPct val="20000"/>
              </a:spcBef>
              <a:buFont typeface="Arial" panose="020B0604020202020204" pitchFamily="34" charset="0"/>
              <a:buChar char="•"/>
            </a:pPr>
            <a:r>
              <a:rPr lang="zh-CN" altLang="en-US" sz="2400" dirty="0">
                <a:ea typeface="隶书" panose="02010509060101010101" pitchFamily="1" charset="-122"/>
                <a:sym typeface="+mn-ea"/>
              </a:rPr>
              <a:t>系统包括：</a:t>
            </a:r>
            <a:endParaRPr lang="zh-CN" altLang="en-US" sz="2400" dirty="0">
              <a:latin typeface="Times New Roman" panose="02020603050405020304" pitchFamily="2" charset="0"/>
              <a:ea typeface="隶书" panose="02010509060101010101" pitchFamily="1" charset="-122"/>
            </a:endParaRPr>
          </a:p>
          <a:p>
            <a:pPr indent="47625">
              <a:spcBef>
                <a:spcPts val="0"/>
              </a:spcBef>
            </a:pPr>
            <a:r>
              <a:rPr lang="en-US" altLang="zh-CN" sz="2400" dirty="0">
                <a:ea typeface="隶书" panose="02010509060101010101" pitchFamily="1" charset="-122"/>
                <a:sym typeface="+mn-ea"/>
              </a:rPr>
              <a:t>    MCU</a:t>
            </a:r>
            <a:r>
              <a:rPr lang="zh-CN" altLang="en-US" sz="2400" dirty="0">
                <a:ea typeface="隶书" panose="02010509060101010101" pitchFamily="1" charset="-122"/>
                <a:sym typeface="+mn-ea"/>
              </a:rPr>
              <a:t>、矩阵</a:t>
            </a:r>
            <a:r>
              <a:rPr lang="zh-CN" altLang="en-US" sz="2400" dirty="0">
                <a:ea typeface="隶书" panose="02010509060101010101" pitchFamily="1" charset="-122"/>
                <a:sym typeface="+mn-ea"/>
              </a:rPr>
              <a:t>按键、数码管</a:t>
            </a:r>
            <a:endParaRPr lang="zh-CN" altLang="en-US" sz="2400" dirty="0">
              <a:ea typeface="隶书" panose="02010509060101010101" pitchFamily="1" charset="-122"/>
              <a:sym typeface="+mn-ea"/>
            </a:endParaRPr>
          </a:p>
          <a:p>
            <a:pPr marL="342900" indent="-342900">
              <a:spcBef>
                <a:spcPct val="20000"/>
              </a:spcBef>
              <a:buFont typeface="Arial" panose="020B0604020202020204" pitchFamily="34" charset="0"/>
              <a:buChar char="•"/>
            </a:pPr>
            <a:r>
              <a:rPr sz="2400" dirty="0">
                <a:ea typeface="隶书" panose="02010509060101010101" pitchFamily="1" charset="-122"/>
                <a:sym typeface="+mn-ea"/>
              </a:rPr>
              <a:t>数码管DS1~DS2分别通过位选锁存器和段选锁存器与MCU的P0相连，Y6C为位选通，Y7C为段选通。</a:t>
            </a:r>
            <a:endParaRPr sz="2400" dirty="0">
              <a:ea typeface="隶书" panose="02010509060101010101" pitchFamily="1" charset="-122"/>
              <a:sym typeface="+mn-ea"/>
            </a:endParaRPr>
          </a:p>
          <a:p>
            <a:pPr indent="47625">
              <a:spcBef>
                <a:spcPct val="20000"/>
              </a:spcBef>
            </a:pPr>
            <a:endParaRPr lang="zh-CN" altLang="en-US" sz="2400" dirty="0">
              <a:latin typeface="Times New Roman" panose="02020603050405020304" pitchFamily="2" charset="0"/>
              <a:ea typeface="隶书" panose="02010509060101010101" pitchFamily="1" charset="-122"/>
            </a:endParaRPr>
          </a:p>
          <a:p>
            <a:pPr>
              <a:spcBef>
                <a:spcPct val="20000"/>
              </a:spcBef>
            </a:pPr>
            <a:endParaRPr lang="en-US" altLang="zh-CN"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5" end="5"/>
                                            </p:txEl>
                                          </p:spTgt>
                                        </p:tgtEl>
                                        <p:attrNameLst>
                                          <p:attrName>style.visibility</p:attrName>
                                        </p:attrNameLst>
                                      </p:cBhvr>
                                      <p:to>
                                        <p:strVal val="visible"/>
                                      </p:to>
                                    </p:set>
                                    <p:animEffect transition="in" filter="blinds(horizontal)">
                                      <p:cBhvr>
                                        <p:cTn id="7" dur="500"/>
                                        <p:tgtEl>
                                          <p:spTgt spid="3789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53" name="图片 2"/>
          <p:cNvPicPr>
            <a:picLocks noChangeAspect="1"/>
          </p:cNvPicPr>
          <p:nvPr/>
        </p:nvPicPr>
        <p:blipFill>
          <a:blip r:embed="rId1"/>
          <a:stretch>
            <a:fillRect/>
          </a:stretch>
        </p:blipFill>
        <p:spPr>
          <a:xfrm>
            <a:off x="5602605" y="2024380"/>
            <a:ext cx="5760720" cy="4036695"/>
          </a:xfrm>
          <a:prstGeom prst="rect">
            <a:avLst/>
          </a:prstGeom>
          <a:noFill/>
          <a:ln>
            <a:noFill/>
          </a:ln>
        </p:spPr>
      </p:pic>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2"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4546600" cy="325755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2.3  数码管</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2.3.1  原理图绘制</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ea typeface="隶书" panose="02010509060101010101" pitchFamily="1" charset="-122"/>
                <a:sym typeface="+mn-ea"/>
              </a:rPr>
              <a:t>在原理图中添加器件“7SEG-MPX4-CA”，按图2.5的布局和连接关系绘制原理图。</a:t>
            </a:r>
            <a:endParaRPr sz="2400" dirty="0">
              <a:ea typeface="隶书" panose="02010509060101010101" pitchFamily="1" charset="-122"/>
              <a:sym typeface="+mn-ea"/>
            </a:endParaRPr>
          </a:p>
          <a:p>
            <a:pPr marL="342900" indent="-342900">
              <a:spcBef>
                <a:spcPct val="20000"/>
              </a:spcBef>
              <a:buFont typeface="Arial" panose="020B0604020202020204" pitchFamily="34" charset="0"/>
              <a:buChar char="•"/>
            </a:pPr>
            <a:r>
              <a:rPr lang="zh-CN" altLang="en-US" sz="2400" dirty="0">
                <a:ea typeface="隶书" panose="02010509060101010101" pitchFamily="1" charset="-122"/>
                <a:sym typeface="+mn-ea"/>
              </a:rPr>
              <a:t>系统包括：</a:t>
            </a:r>
            <a:endParaRPr lang="zh-CN" altLang="en-US" sz="2400" dirty="0">
              <a:latin typeface="Times New Roman" panose="02020603050405020304" pitchFamily="2" charset="0"/>
              <a:ea typeface="隶书" panose="02010509060101010101" pitchFamily="1" charset="-122"/>
            </a:endParaRPr>
          </a:p>
          <a:p>
            <a:pPr indent="47625">
              <a:spcBef>
                <a:spcPts val="0"/>
              </a:spcBef>
            </a:pPr>
            <a:r>
              <a:rPr lang="en-US" altLang="zh-CN" sz="2400" dirty="0">
                <a:ea typeface="隶书" panose="02010509060101010101" pitchFamily="1" charset="-122"/>
                <a:sym typeface="+mn-ea"/>
              </a:rPr>
              <a:t>    MCU</a:t>
            </a:r>
            <a:r>
              <a:rPr lang="zh-CN" altLang="en-US" sz="2400" dirty="0">
                <a:ea typeface="隶书" panose="02010509060101010101" pitchFamily="1" charset="-122"/>
                <a:sym typeface="+mn-ea"/>
              </a:rPr>
              <a:t>、矩阵</a:t>
            </a:r>
            <a:r>
              <a:rPr lang="zh-CN" altLang="en-US" sz="2400" dirty="0">
                <a:ea typeface="隶书" panose="02010509060101010101" pitchFamily="1" charset="-122"/>
                <a:sym typeface="+mn-ea"/>
              </a:rPr>
              <a:t>按键、数码管</a:t>
            </a:r>
            <a:endParaRPr lang="zh-CN" altLang="en-US" sz="2400" dirty="0">
              <a:latin typeface="Times New Roman" panose="02020603050405020304" pitchFamily="2" charset="0"/>
              <a:ea typeface="隶书" panose="02010509060101010101" pitchFamily="1" charset="-122"/>
            </a:endParaRPr>
          </a:p>
          <a:p>
            <a:pPr>
              <a:spcBef>
                <a:spcPct val="20000"/>
              </a:spcBef>
            </a:pPr>
            <a:endParaRPr lang="en-US" altLang="zh-CN"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05060" cy="417195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2.3  数码管</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2.3.2  源代码设计</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数码管源代码设计包括tim.c修改、seg.h设计、seg.c设计和main.c设计。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(1) tim.c修改</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① 添加下列外部变量声明：</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extern unsigned int  uiSeg_Dly;  // 显示刷新延时</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extern unsigned char ucSeg_Dly;  // 显示移位延时</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400" dirty="0">
                <a:latin typeface="Times New Roman" panose="02020603050405020304" pitchFamily="2" charset="0"/>
                <a:ea typeface="隶书" panose="02010509060101010101" pitchFamily="1" charset="-122"/>
              </a:rPr>
              <a:t>② 在T1_Proc()的后部添加下列语句：</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uiSeg_Dly++;</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ucSeg_Dly++;</a:t>
            </a:r>
            <a:endParaRPr lang="en-US" altLang="zh-CN"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
        <p:nvSpPr>
          <p:cNvPr id="2" name="文本框 1"/>
          <p:cNvSpPr txBox="1"/>
          <p:nvPr/>
        </p:nvSpPr>
        <p:spPr>
          <a:xfrm>
            <a:off x="3426460" y="2248535"/>
            <a:ext cx="4064000" cy="521970"/>
          </a:xfrm>
          <a:prstGeom prst="rect">
            <a:avLst/>
          </a:prstGeom>
          <a:noFill/>
        </p:spPr>
        <p:txBody>
          <a:bodyPr wrap="square" rtlCol="0">
            <a:spAutoFit/>
          </a:bodyPr>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3" end="3"/>
                                            </p:txEl>
                                          </p:spTgt>
                                        </p:tgtEl>
                                        <p:attrNameLst>
                                          <p:attrName>style.visibility</p:attrName>
                                        </p:attrNameLst>
                                      </p:cBhvr>
                                      <p:to>
                                        <p:strVal val="visible"/>
                                      </p:to>
                                    </p:set>
                                    <p:animEffect transition="in" filter="blinds(horizontal)">
                                      <p:cBhvr>
                                        <p:cTn id="7" dur="500"/>
                                        <p:tgtEl>
                                          <p:spTgt spid="37892">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2">
                                            <p:txEl>
                                              <p:pRg st="4" end="4"/>
                                            </p:txEl>
                                          </p:spTgt>
                                        </p:tgtEl>
                                        <p:attrNameLst>
                                          <p:attrName>style.visibility</p:attrName>
                                        </p:attrNameLst>
                                      </p:cBhvr>
                                      <p:to>
                                        <p:strVal val="visible"/>
                                      </p:to>
                                    </p:set>
                                    <p:animEffect transition="in" filter="blinds(horizontal)">
                                      <p:cBhvr>
                                        <p:cTn id="10" dur="500"/>
                                        <p:tgtEl>
                                          <p:spTgt spid="37892">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7892">
                                            <p:txEl>
                                              <p:pRg st="5" end="5"/>
                                            </p:txEl>
                                          </p:spTgt>
                                        </p:tgtEl>
                                        <p:attrNameLst>
                                          <p:attrName>style.visibility</p:attrName>
                                        </p:attrNameLst>
                                      </p:cBhvr>
                                      <p:to>
                                        <p:strVal val="visible"/>
                                      </p:to>
                                    </p:set>
                                    <p:animEffect transition="in" filter="blinds(horizontal)">
                                      <p:cBhvr>
                                        <p:cTn id="13" dur="500"/>
                                        <p:tgtEl>
                                          <p:spTgt spid="37892">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7892">
                                            <p:txEl>
                                              <p:pRg st="6" end="6"/>
                                            </p:txEl>
                                          </p:spTgt>
                                        </p:tgtEl>
                                        <p:attrNameLst>
                                          <p:attrName>style.visibility</p:attrName>
                                        </p:attrNameLst>
                                      </p:cBhvr>
                                      <p:to>
                                        <p:strVal val="visible"/>
                                      </p:to>
                                    </p:set>
                                    <p:animEffect transition="in" filter="blinds(horizontal)">
                                      <p:cBhvr>
                                        <p:cTn id="16" dur="500"/>
                                        <p:tgtEl>
                                          <p:spTgt spid="37892">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7892">
                                            <p:txEl>
                                              <p:pRg st="7" end="7"/>
                                            </p:txEl>
                                          </p:spTgt>
                                        </p:tgtEl>
                                        <p:attrNameLst>
                                          <p:attrName>style.visibility</p:attrName>
                                        </p:attrNameLst>
                                      </p:cBhvr>
                                      <p:to>
                                        <p:strVal val="visible"/>
                                      </p:to>
                                    </p:set>
                                    <p:animEffect transition="in" filter="blinds(horizontal)">
                                      <p:cBhvr>
                                        <p:cTn id="21" dur="500"/>
                                        <p:tgtEl>
                                          <p:spTgt spid="37892">
                                            <p:txEl>
                                              <p:pRg st="7" end="7"/>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7892">
                                            <p:txEl>
                                              <p:pRg st="8" end="8"/>
                                            </p:txEl>
                                          </p:spTgt>
                                        </p:tgtEl>
                                        <p:attrNameLst>
                                          <p:attrName>style.visibility</p:attrName>
                                        </p:attrNameLst>
                                      </p:cBhvr>
                                      <p:to>
                                        <p:strVal val="visible"/>
                                      </p:to>
                                    </p:set>
                                    <p:animEffect transition="in" filter="blinds(horizontal)">
                                      <p:cBhvr>
                                        <p:cTn id="24" dur="500"/>
                                        <p:tgtEl>
                                          <p:spTgt spid="37892">
                                            <p:txEl>
                                              <p:pRg st="8" end="8"/>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37892">
                                            <p:txEl>
                                              <p:pRg st="9" end="9"/>
                                            </p:txEl>
                                          </p:spTgt>
                                        </p:tgtEl>
                                        <p:attrNameLst>
                                          <p:attrName>style.visibility</p:attrName>
                                        </p:attrNameLst>
                                      </p:cBhvr>
                                      <p:to>
                                        <p:strVal val="visible"/>
                                      </p:to>
                                    </p:set>
                                    <p:animEffect transition="in" filter="blinds(horizontal)">
                                      <p:cBhvr>
                                        <p:cTn id="27" dur="500"/>
                                        <p:tgtEl>
                                          <p:spTgt spid="3789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05060" cy="472630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2.3  数码管</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2.3.2  源代码设计</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数码管源代码设计包括tim.c修改、seg.h设计、seg.c设计和main.c设计。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 seg.h设计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void Led_Disp(unsigned char ucLed);</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void Uln_Ctrl(unsigned char ucUln);</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void Close_Peripheral(void);</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void Seg_Tran(unsigned char *pucSeg_Char,</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unsigned char *pucSeg_Code);</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void Seg_Disp(unsigned char *pucSeg_Code,</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unsigned char ucSeg_Pos);</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
        <p:nvSpPr>
          <p:cNvPr id="2" name="文本框 1"/>
          <p:cNvSpPr txBox="1"/>
          <p:nvPr/>
        </p:nvSpPr>
        <p:spPr>
          <a:xfrm>
            <a:off x="3426460" y="2248535"/>
            <a:ext cx="4064000" cy="521970"/>
          </a:xfrm>
          <a:prstGeom prst="rect">
            <a:avLst/>
          </a:prstGeom>
          <a:noFill/>
        </p:spPr>
        <p:txBody>
          <a:bodyPr wrap="square" rtlCol="0">
            <a:spAutoFit/>
          </a:bodyPr>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8" end="8"/>
                                            </p:txEl>
                                          </p:spTgt>
                                        </p:tgtEl>
                                        <p:attrNameLst>
                                          <p:attrName>style.visibility</p:attrName>
                                        </p:attrNameLst>
                                      </p:cBhvr>
                                      <p:to>
                                        <p:strVal val="visible"/>
                                      </p:to>
                                    </p:set>
                                    <p:animEffect transition="in" filter="blinds(horizontal)">
                                      <p:cBhvr>
                                        <p:cTn id="7" dur="500"/>
                                        <p:tgtEl>
                                          <p:spTgt spid="37892">
                                            <p:txEl>
                                              <p:pRg st="8" end="8"/>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2">
                                            <p:txEl>
                                              <p:pRg st="9" end="9"/>
                                            </p:txEl>
                                          </p:spTgt>
                                        </p:tgtEl>
                                        <p:attrNameLst>
                                          <p:attrName>style.visibility</p:attrName>
                                        </p:attrNameLst>
                                      </p:cBhvr>
                                      <p:to>
                                        <p:strVal val="visible"/>
                                      </p:to>
                                    </p:set>
                                    <p:animEffect transition="in" filter="blinds(horizontal)">
                                      <p:cBhvr>
                                        <p:cTn id="10" dur="500"/>
                                        <p:tgtEl>
                                          <p:spTgt spid="37892">
                                            <p:txEl>
                                              <p:pRg st="9" end="9"/>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7892">
                                            <p:txEl>
                                              <p:pRg st="10" end="10"/>
                                            </p:txEl>
                                          </p:spTgt>
                                        </p:tgtEl>
                                        <p:attrNameLst>
                                          <p:attrName>style.visibility</p:attrName>
                                        </p:attrNameLst>
                                      </p:cBhvr>
                                      <p:to>
                                        <p:strVal val="visible"/>
                                      </p:to>
                                    </p:set>
                                    <p:animEffect transition="in" filter="blinds(horizontal)">
                                      <p:cBhvr>
                                        <p:cTn id="13" dur="500"/>
                                        <p:tgtEl>
                                          <p:spTgt spid="37892">
                                            <p:txEl>
                                              <p:pRg st="10" end="10"/>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7892">
                                            <p:txEl>
                                              <p:pRg st="11" end="11"/>
                                            </p:txEl>
                                          </p:spTgt>
                                        </p:tgtEl>
                                        <p:attrNameLst>
                                          <p:attrName>style.visibility</p:attrName>
                                        </p:attrNameLst>
                                      </p:cBhvr>
                                      <p:to>
                                        <p:strVal val="visible"/>
                                      </p:to>
                                    </p:set>
                                    <p:animEffect transition="in" filter="blinds(horizontal)">
                                      <p:cBhvr>
                                        <p:cTn id="16" dur="500"/>
                                        <p:tgtEl>
                                          <p:spTgt spid="3789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05060" cy="440182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2.3  数码管</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2.3.2  源代码设计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(3) seg.c设计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#define LED 4                 // LED锁存器地址</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#define ULN 5                 // ULN锁存器地址</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#define POS 6                 // SEG位锁存器地址</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#define SEG 7                 // SEG段锁存器地址</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sfr P0 = 0x80;</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sfr P2 = 0xA0;</a:t>
            </a:r>
            <a:endParaRPr lang="en-US" altLang="zh-CN"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
        <p:nvSpPr>
          <p:cNvPr id="2" name="文本框 1"/>
          <p:cNvSpPr txBox="1"/>
          <p:nvPr/>
        </p:nvSpPr>
        <p:spPr>
          <a:xfrm>
            <a:off x="3426460" y="2248535"/>
            <a:ext cx="4064000" cy="521970"/>
          </a:xfrm>
          <a:prstGeom prst="rect">
            <a:avLst/>
          </a:prstGeom>
          <a:noFill/>
        </p:spPr>
        <p:txBody>
          <a:bodyPr wrap="square" rtlCol="0">
            <a:spAutoFit/>
          </a:bodyPr>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8" end="8"/>
                                            </p:txEl>
                                          </p:spTgt>
                                        </p:tgtEl>
                                        <p:attrNameLst>
                                          <p:attrName>style.visibility</p:attrName>
                                        </p:attrNameLst>
                                      </p:cBhvr>
                                      <p:to>
                                        <p:strVal val="visible"/>
                                      </p:to>
                                    </p:set>
                                    <p:animEffect transition="in" filter="blinds(horizontal)">
                                      <p:cBhvr>
                                        <p:cTn id="7" dur="500"/>
                                        <p:tgtEl>
                                          <p:spTgt spid="37892">
                                            <p:txEl>
                                              <p:pRg st="8" end="8"/>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2">
                                            <p:txEl>
                                              <p:pRg st="9" end="9"/>
                                            </p:txEl>
                                          </p:spTgt>
                                        </p:tgtEl>
                                        <p:attrNameLst>
                                          <p:attrName>style.visibility</p:attrName>
                                        </p:attrNameLst>
                                      </p:cBhvr>
                                      <p:to>
                                        <p:strVal val="visible"/>
                                      </p:to>
                                    </p:set>
                                    <p:animEffect transition="in" filter="blinds(horizontal)">
                                      <p:cBhvr>
                                        <p:cTn id="10" dur="500"/>
                                        <p:tgtEl>
                                          <p:spTgt spid="3789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05060" cy="440182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2.3  数码管</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2.3.2  源代码设计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(3) seg.c设计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 P0输出: ucData——数据，ucAddr——地址（4~7）</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void P0_Out(unsigned char ucData, unsigned char ucAddr)</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P0 = ucData;                 // P0输出数据</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P2 |= ucAddr &lt;&lt; 5;           // 置位P27~P25</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P2 &amp;= 0x1f;                  // 复位P27~P25</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
        <p:nvSpPr>
          <p:cNvPr id="2" name="文本框 1"/>
          <p:cNvSpPr txBox="1"/>
          <p:nvPr/>
        </p:nvSpPr>
        <p:spPr>
          <a:xfrm>
            <a:off x="3426460" y="2248535"/>
            <a:ext cx="4064000" cy="521970"/>
          </a:xfrm>
          <a:prstGeom prst="rect">
            <a:avLst/>
          </a:prstGeom>
          <a:noFill/>
        </p:spPr>
        <p:txBody>
          <a:bodyPr wrap="square" rtlCol="0">
            <a:spAutoFit/>
          </a:bodyPr>
          <a:p>
            <a:endParaRPr lang="zh-CN" altLang="en-US"/>
          </a:p>
        </p:txBody>
      </p:sp>
    </p:spTree>
  </p:cSld>
  <p:clrMapOvr>
    <a:masterClrMapping/>
  </p:clrMapOvr>
  <p:transition>
    <p:rand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333990" cy="180340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1.1  </a:t>
            </a:r>
            <a:r>
              <a:rPr sz="2400" dirty="0">
                <a:ea typeface="隶书" panose="02010509060101010101" pitchFamily="1" charset="-122"/>
                <a:sym typeface="+mn-ea"/>
              </a:rPr>
              <a:t>MCS51兼容单片机</a:t>
            </a:r>
            <a:endParaRPr sz="2400" dirty="0">
              <a:ea typeface="隶书" panose="02010509060101010101" pitchFamily="1" charset="-122"/>
              <a:sym typeface="+mn-ea"/>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1.1.1  MCS51单片机功能简介</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algn="just">
              <a:spcBef>
                <a:spcPct val="20000"/>
              </a:spcBef>
            </a:pPr>
            <a:r>
              <a:rPr lang="en-US" altLang="zh-CN" sz="2400" dirty="0">
                <a:ea typeface="隶书" panose="02010509060101010101" pitchFamily="1" charset="-122"/>
                <a:sym typeface="宋体" panose="02010600030101010101" pitchFamily="2" charset="-122"/>
              </a:rPr>
              <a:t>(2) 定时/计数器</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algn="just">
              <a:spcBef>
                <a:spcPct val="20000"/>
              </a:spcBef>
              <a:buFont typeface="Arial" panose="020B0604020202020204" pitchFamily="34" charset="0"/>
            </a:pPr>
            <a:r>
              <a:rPr lang="en-US" altLang="zh-CN" sz="2400" dirty="0">
                <a:latin typeface="Times New Roman" panose="02020603050405020304" pitchFamily="2" charset="0"/>
                <a:ea typeface="隶书" panose="02010509060101010101" pitchFamily="1" charset="-122"/>
                <a:sym typeface="宋体" panose="02010600030101010101" pitchFamily="2" charset="-122"/>
              </a:rPr>
              <a:t>① M1、M0：工作方式选择，T0和T1的4种工作方式如表1.5所示。</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 name="图片 1"/>
          <p:cNvPicPr>
            <a:picLocks noChangeAspect="1"/>
          </p:cNvPicPr>
          <p:nvPr/>
        </p:nvPicPr>
        <p:blipFill>
          <a:blip r:embed="rId2"/>
          <a:stretch>
            <a:fillRect/>
          </a:stretch>
        </p:blipFill>
        <p:spPr>
          <a:xfrm>
            <a:off x="1358900" y="3469005"/>
            <a:ext cx="9529530" cy="2343150"/>
          </a:xfrm>
          <a:prstGeom prst="rect">
            <a:avLst/>
          </a:prstGeom>
        </p:spPr>
      </p:pic>
    </p:spTree>
  </p:cSld>
  <p:clrMapOvr>
    <a:masterClrMapping/>
  </p:clrMapOvr>
  <p:transition>
    <p:random/>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05060" cy="491680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2.3  数码管</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2.3.2  源代码设计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(3) seg.c设计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 LED显示: ucLed——LED值</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void Led_Disp(unsigned char ucLed)</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P0_Out(~ucLed, LED);</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sym typeface="+mn-ea"/>
              </a:rPr>
              <a:t>  // ULN控制：ucUln=0：关闭继电器，ucUln=0x10：打开继电器</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sym typeface="+mn-ea"/>
              </a:rPr>
              <a:t>  void Uln_Ctrl(unsigned char ucUln)</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sym typeface="+mn-ea"/>
              </a:rPr>
              <a:t>  {</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sym typeface="+mn-ea"/>
              </a:rPr>
              <a:t>    P0_Out(ucUln, ULN);</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sym typeface="+mn-ea"/>
              </a:rPr>
              <a:t>  }</a:t>
            </a: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
        <p:nvSpPr>
          <p:cNvPr id="2" name="文本框 1"/>
          <p:cNvSpPr txBox="1"/>
          <p:nvPr/>
        </p:nvSpPr>
        <p:spPr>
          <a:xfrm>
            <a:off x="3426460" y="2248535"/>
            <a:ext cx="4064000" cy="521970"/>
          </a:xfrm>
          <a:prstGeom prst="rect">
            <a:avLst/>
          </a:prstGeom>
          <a:noFill/>
        </p:spPr>
        <p:txBody>
          <a:bodyPr wrap="square" rtlCol="0">
            <a:spAutoFit/>
          </a:bodyPr>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8" end="8"/>
                                            </p:txEl>
                                          </p:spTgt>
                                        </p:tgtEl>
                                        <p:attrNameLst>
                                          <p:attrName>style.visibility</p:attrName>
                                        </p:attrNameLst>
                                      </p:cBhvr>
                                      <p:to>
                                        <p:strVal val="visible"/>
                                      </p:to>
                                    </p:set>
                                    <p:animEffect transition="in" filter="blinds(horizontal)">
                                      <p:cBhvr>
                                        <p:cTn id="7" dur="500"/>
                                        <p:tgtEl>
                                          <p:spTgt spid="37892">
                                            <p:txEl>
                                              <p:pRg st="8" end="8"/>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2">
                                            <p:txEl>
                                              <p:pRg st="9" end="9"/>
                                            </p:txEl>
                                          </p:spTgt>
                                        </p:tgtEl>
                                        <p:attrNameLst>
                                          <p:attrName>style.visibility</p:attrName>
                                        </p:attrNameLst>
                                      </p:cBhvr>
                                      <p:to>
                                        <p:strVal val="visible"/>
                                      </p:to>
                                    </p:set>
                                    <p:animEffect transition="in" filter="blinds(horizontal)">
                                      <p:cBhvr>
                                        <p:cTn id="10" dur="500"/>
                                        <p:tgtEl>
                                          <p:spTgt spid="37892">
                                            <p:txEl>
                                              <p:pRg st="9" end="9"/>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7892">
                                            <p:txEl>
                                              <p:pRg st="10" end="10"/>
                                            </p:txEl>
                                          </p:spTgt>
                                        </p:tgtEl>
                                        <p:attrNameLst>
                                          <p:attrName>style.visibility</p:attrName>
                                        </p:attrNameLst>
                                      </p:cBhvr>
                                      <p:to>
                                        <p:strVal val="visible"/>
                                      </p:to>
                                    </p:set>
                                    <p:animEffect transition="in" filter="blinds(horizontal)">
                                      <p:cBhvr>
                                        <p:cTn id="13" dur="500"/>
                                        <p:tgtEl>
                                          <p:spTgt spid="37892">
                                            <p:txEl>
                                              <p:pRg st="10" end="10"/>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7892">
                                            <p:txEl>
                                              <p:pRg st="11" end="11"/>
                                            </p:txEl>
                                          </p:spTgt>
                                        </p:tgtEl>
                                        <p:attrNameLst>
                                          <p:attrName>style.visibility</p:attrName>
                                        </p:attrNameLst>
                                      </p:cBhvr>
                                      <p:to>
                                        <p:strVal val="visible"/>
                                      </p:to>
                                    </p:set>
                                    <p:animEffect transition="in" filter="blinds(horizontal)">
                                      <p:cBhvr>
                                        <p:cTn id="16" dur="500"/>
                                        <p:tgtEl>
                                          <p:spTgt spid="37892">
                                            <p:txEl>
                                              <p:pRg st="11" end="11"/>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7892">
                                            <p:txEl>
                                              <p:pRg st="12" end="12"/>
                                            </p:txEl>
                                          </p:spTgt>
                                        </p:tgtEl>
                                        <p:attrNameLst>
                                          <p:attrName>style.visibility</p:attrName>
                                        </p:attrNameLst>
                                      </p:cBhvr>
                                      <p:to>
                                        <p:strVal val="visible"/>
                                      </p:to>
                                    </p:set>
                                    <p:animEffect transition="in" filter="blinds(horizontal)">
                                      <p:cBhvr>
                                        <p:cTn id="19" dur="500"/>
                                        <p:tgtEl>
                                          <p:spTgt spid="3789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05060" cy="392493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2.3  数码管</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2.3.2  源代码设计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(3) seg.c设计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 关闭外设</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void Close_Peripheral(void)</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P2 &amp;= 0x1f;                 // 复位P27~P25</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Led_Disp(0);                // 熄灭LED</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Uln_Ctrl(0);                // 关闭继电器和蜂鸣器</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
        <p:nvSpPr>
          <p:cNvPr id="2" name="文本框 1"/>
          <p:cNvSpPr txBox="1"/>
          <p:nvPr/>
        </p:nvSpPr>
        <p:spPr>
          <a:xfrm>
            <a:off x="3426460" y="2248535"/>
            <a:ext cx="4064000" cy="521970"/>
          </a:xfrm>
          <a:prstGeom prst="rect">
            <a:avLst/>
          </a:prstGeom>
          <a:noFill/>
        </p:spPr>
        <p:txBody>
          <a:bodyPr wrap="square" rtlCol="0">
            <a:spAutoFit/>
          </a:bodyPr>
          <a:p>
            <a:endParaRPr lang="zh-CN" altLang="en-US"/>
          </a:p>
        </p:txBody>
      </p:sp>
    </p:spTree>
  </p:cSld>
  <p:clrMapOvr>
    <a:masterClrMapping/>
  </p:clrMapOvr>
  <p:transition>
    <p:random/>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05060" cy="316928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2.3  数码管</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2.3.2  源代码设计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(3) seg.c设计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 显示代码转换：pucSeg_Char——显示字符，pucSeg_Code——显示代码</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void Seg_Tran(unsigned char *pucSeg_Char,</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unsigned char *pucSeg_Code)</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unsigned char i, j=0, ucSeg_Code;</a:t>
            </a: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
        <p:nvSpPr>
          <p:cNvPr id="2" name="文本框 1"/>
          <p:cNvSpPr txBox="1"/>
          <p:nvPr/>
        </p:nvSpPr>
        <p:spPr>
          <a:xfrm>
            <a:off x="3426460" y="2248535"/>
            <a:ext cx="4064000" cy="521970"/>
          </a:xfrm>
          <a:prstGeom prst="rect">
            <a:avLst/>
          </a:prstGeom>
          <a:noFill/>
        </p:spPr>
        <p:txBody>
          <a:bodyPr wrap="square" rtlCol="0">
            <a:spAutoFit/>
          </a:bodyPr>
          <a:p>
            <a:endParaRPr lang="zh-CN" altLang="en-US"/>
          </a:p>
        </p:txBody>
      </p:sp>
    </p:spTree>
  </p:cSld>
  <p:clrMapOvr>
    <a:masterClrMapping/>
  </p:clrMapOvr>
  <p:transition>
    <p:random/>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128250" cy="452501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2.3  数码管</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2.3.2  源代码设计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(3) seg.c设计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for (i=0; i&lt;8; i++, j++)</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switch (pucSeg_Char[j])</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 // 低电平点亮段，段码[MSB...LSB]对应码顺序为[dp g f e d c b a]</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case '0': ucSeg_Code = 0xc0; break;   // 1 1 0 0 0 0 0 0</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case '1': ucSeg_Code = 0xf9; break;   // 1 1 1 1 1 0 0 1</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r>
              <a:rPr lang="en-US" altLang="zh-CN" sz="2000" dirty="0">
                <a:latin typeface="宋体" panose="02010600030101010101" pitchFamily="2" charset="-122"/>
                <a:cs typeface="Times New Roman" panose="02020603050405020304" pitchFamily="2" charset="0"/>
              </a:rPr>
              <a:t>…………</a:t>
            </a:r>
            <a:r>
              <a:rPr lang="en-US" altLang="zh-CN" sz="2000" dirty="0">
                <a:latin typeface="宋体" panose="02010600030101010101" pitchFamily="2" charset="-122"/>
                <a:cs typeface="Times New Roman" panose="02020603050405020304" pitchFamily="2" charset="0"/>
                <a:sym typeface="+mn-ea"/>
              </a:rPr>
              <a:t>………………………………………………………………………………</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default:  ucSeg_Code = 0xff;          // 1 1 1 1 1 1 1 1</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
        <p:nvSpPr>
          <p:cNvPr id="2" name="文本框 1"/>
          <p:cNvSpPr txBox="1"/>
          <p:nvPr/>
        </p:nvSpPr>
        <p:spPr>
          <a:xfrm>
            <a:off x="3426460" y="2248535"/>
            <a:ext cx="4064000" cy="521970"/>
          </a:xfrm>
          <a:prstGeom prst="rect">
            <a:avLst/>
          </a:prstGeom>
          <a:noFill/>
        </p:spPr>
        <p:txBody>
          <a:bodyPr wrap="square" rtlCol="0">
            <a:spAutoFit/>
          </a:bodyPr>
          <a:p>
            <a:endParaRPr lang="zh-CN" altLang="en-US"/>
          </a:p>
        </p:txBody>
      </p:sp>
    </p:spTree>
  </p:cSld>
  <p:clrMapOvr>
    <a:masterClrMapping/>
  </p:clrMapOvr>
  <p:transition>
    <p:random/>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05060" cy="429450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2.3  数码管</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2.3.2  源代码设计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(3) seg.c设计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if (pucSeg_Char[j+1] == '.')</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ucSeg_Code &amp;= 0x7f;      // 点亮小数点</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j++;</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pucSeg_Code[i] = ucSeg_Code;</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
        <p:nvSpPr>
          <p:cNvPr id="2" name="文本框 1"/>
          <p:cNvSpPr txBox="1"/>
          <p:nvPr/>
        </p:nvSpPr>
        <p:spPr>
          <a:xfrm>
            <a:off x="3426460" y="2248535"/>
            <a:ext cx="4064000" cy="521970"/>
          </a:xfrm>
          <a:prstGeom prst="rect">
            <a:avLst/>
          </a:prstGeom>
          <a:noFill/>
        </p:spPr>
        <p:txBody>
          <a:bodyPr wrap="square" rtlCol="0">
            <a:spAutoFit/>
          </a:bodyPr>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8" end="8"/>
                                            </p:txEl>
                                          </p:spTgt>
                                        </p:tgtEl>
                                        <p:attrNameLst>
                                          <p:attrName>style.visibility</p:attrName>
                                        </p:attrNameLst>
                                      </p:cBhvr>
                                      <p:to>
                                        <p:strVal val="visible"/>
                                      </p:to>
                                    </p:set>
                                    <p:animEffect transition="in" filter="blinds(horizontal)">
                                      <p:cBhvr>
                                        <p:cTn id="7" dur="500"/>
                                        <p:tgtEl>
                                          <p:spTgt spid="37892">
                                            <p:txEl>
                                              <p:pRg st="8" end="8"/>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2">
                                            <p:txEl>
                                              <p:pRg st="9" end="9"/>
                                            </p:txEl>
                                          </p:spTgt>
                                        </p:tgtEl>
                                        <p:attrNameLst>
                                          <p:attrName>style.visibility</p:attrName>
                                        </p:attrNameLst>
                                      </p:cBhvr>
                                      <p:to>
                                        <p:strVal val="visible"/>
                                      </p:to>
                                    </p:set>
                                    <p:animEffect transition="in" filter="blinds(horizontal)">
                                      <p:cBhvr>
                                        <p:cTn id="10" dur="500"/>
                                        <p:tgtEl>
                                          <p:spTgt spid="37892">
                                            <p:txEl>
                                              <p:pRg st="9" end="9"/>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7892">
                                            <p:txEl>
                                              <p:pRg st="10" end="10"/>
                                            </p:txEl>
                                          </p:spTgt>
                                        </p:tgtEl>
                                        <p:attrNameLst>
                                          <p:attrName>style.visibility</p:attrName>
                                        </p:attrNameLst>
                                      </p:cBhvr>
                                      <p:to>
                                        <p:strVal val="visible"/>
                                      </p:to>
                                    </p:set>
                                    <p:animEffect transition="in" filter="blinds(horizontal)">
                                      <p:cBhvr>
                                        <p:cTn id="13" dur="500"/>
                                        <p:tgtEl>
                                          <p:spTgt spid="3789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05060" cy="429450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2.3  数码管</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2.3.2  源代码设计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(3) seg.c设计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 数码管显示：pucSeg_Code-显示代码，ucSeg_Pos-显示位置</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void Seg_Disp(unsigned char *pucSeg_Code,</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unsigned char ucSeg_Pos)</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P0_Out(0xFF, SEG);                    // 消隐</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P0_Out(1&lt;&lt;ucSeg_Pos, POS);            // 位选</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P0_Out(pucSeg_Code[ucSeg_Pos], SEG);  // 段选</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
        <p:nvSpPr>
          <p:cNvPr id="2" name="文本框 1"/>
          <p:cNvSpPr txBox="1"/>
          <p:nvPr/>
        </p:nvSpPr>
        <p:spPr>
          <a:xfrm>
            <a:off x="3426460" y="2248535"/>
            <a:ext cx="4064000" cy="521970"/>
          </a:xfrm>
          <a:prstGeom prst="rect">
            <a:avLst/>
          </a:prstGeom>
          <a:noFill/>
        </p:spPr>
        <p:txBody>
          <a:bodyPr wrap="square" rtlCol="0">
            <a:spAutoFit/>
          </a:bodyPr>
          <a:p>
            <a:endParaRPr lang="zh-CN" altLang="en-US"/>
          </a:p>
        </p:txBody>
      </p:sp>
    </p:spTree>
  </p:cSld>
  <p:clrMapOvr>
    <a:masterClrMapping/>
  </p:clrMapOvr>
  <p:transition>
    <p:random/>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05060" cy="487489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2.3  数码管</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2.3.2  源代码设计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(4) main.c设计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#include &lt;stdio.h&gt;</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#include "tim.h"</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#include "seg.h"</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unsigned char ucSec;            // 秒值</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unsigned int  uiSeg_Dly;        // 显示刷新延时</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unsigned char ucSeg_Dly;        // 显示移位延时</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unsigned char pucSeg_Char[12];  // 显示字符</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unsigned char pucSeg_Code[8];   // 显示代码</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unsigned char ucSeg_Pos;        // 显示位置</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void Seg_Proc(void);</a:t>
            </a: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
        <p:nvSpPr>
          <p:cNvPr id="2" name="文本框 1"/>
          <p:cNvSpPr txBox="1"/>
          <p:nvPr/>
        </p:nvSpPr>
        <p:spPr>
          <a:xfrm>
            <a:off x="3426460" y="2248535"/>
            <a:ext cx="4064000" cy="521970"/>
          </a:xfrm>
          <a:prstGeom prst="rect">
            <a:avLst/>
          </a:prstGeom>
          <a:noFill/>
        </p:spPr>
        <p:txBody>
          <a:bodyPr wrap="square" rtlCol="0">
            <a:spAutoFit/>
          </a:bodyPr>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7" end="7"/>
                                            </p:txEl>
                                          </p:spTgt>
                                        </p:tgtEl>
                                        <p:attrNameLst>
                                          <p:attrName>style.visibility</p:attrName>
                                        </p:attrNameLst>
                                      </p:cBhvr>
                                      <p:to>
                                        <p:strVal val="visible"/>
                                      </p:to>
                                    </p:set>
                                    <p:animEffect transition="in" filter="blinds(horizontal)">
                                      <p:cBhvr>
                                        <p:cTn id="7" dur="500"/>
                                        <p:tgtEl>
                                          <p:spTgt spid="37892">
                                            <p:txEl>
                                              <p:pRg st="7" end="7"/>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2">
                                            <p:txEl>
                                              <p:pRg st="8" end="8"/>
                                            </p:txEl>
                                          </p:spTgt>
                                        </p:tgtEl>
                                        <p:attrNameLst>
                                          <p:attrName>style.visibility</p:attrName>
                                        </p:attrNameLst>
                                      </p:cBhvr>
                                      <p:to>
                                        <p:strVal val="visible"/>
                                      </p:to>
                                    </p:set>
                                    <p:animEffect transition="in" filter="blinds(horizontal)">
                                      <p:cBhvr>
                                        <p:cTn id="10" dur="500"/>
                                        <p:tgtEl>
                                          <p:spTgt spid="37892">
                                            <p:txEl>
                                              <p:pRg st="8" end="8"/>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7892">
                                            <p:txEl>
                                              <p:pRg st="9" end="9"/>
                                            </p:txEl>
                                          </p:spTgt>
                                        </p:tgtEl>
                                        <p:attrNameLst>
                                          <p:attrName>style.visibility</p:attrName>
                                        </p:attrNameLst>
                                      </p:cBhvr>
                                      <p:to>
                                        <p:strVal val="visible"/>
                                      </p:to>
                                    </p:set>
                                    <p:animEffect transition="in" filter="blinds(horizontal)">
                                      <p:cBhvr>
                                        <p:cTn id="13" dur="500"/>
                                        <p:tgtEl>
                                          <p:spTgt spid="37892">
                                            <p:txEl>
                                              <p:pRg st="9" end="9"/>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7892">
                                            <p:txEl>
                                              <p:pRg st="10" end="10"/>
                                            </p:txEl>
                                          </p:spTgt>
                                        </p:tgtEl>
                                        <p:attrNameLst>
                                          <p:attrName>style.visibility</p:attrName>
                                        </p:attrNameLst>
                                      </p:cBhvr>
                                      <p:to>
                                        <p:strVal val="visible"/>
                                      </p:to>
                                    </p:set>
                                    <p:animEffect transition="in" filter="blinds(horizontal)">
                                      <p:cBhvr>
                                        <p:cTn id="16" dur="500"/>
                                        <p:tgtEl>
                                          <p:spTgt spid="37892">
                                            <p:txEl>
                                              <p:pRg st="10" end="10"/>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7892">
                                            <p:txEl>
                                              <p:pRg st="11" end="11"/>
                                            </p:txEl>
                                          </p:spTgt>
                                        </p:tgtEl>
                                        <p:attrNameLst>
                                          <p:attrName>style.visibility</p:attrName>
                                        </p:attrNameLst>
                                      </p:cBhvr>
                                      <p:to>
                                        <p:strVal val="visible"/>
                                      </p:to>
                                    </p:set>
                                    <p:animEffect transition="in" filter="blinds(horizontal)">
                                      <p:cBhvr>
                                        <p:cTn id="19" dur="500"/>
                                        <p:tgtEl>
                                          <p:spTgt spid="37892">
                                            <p:txEl>
                                              <p:pRg st="11" end="1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37892">
                                            <p:txEl>
                                              <p:pRg st="12" end="12"/>
                                            </p:txEl>
                                          </p:spTgt>
                                        </p:tgtEl>
                                        <p:attrNameLst>
                                          <p:attrName>style.visibility</p:attrName>
                                        </p:attrNameLst>
                                      </p:cBhvr>
                                      <p:to>
                                        <p:strVal val="visible"/>
                                      </p:to>
                                    </p:set>
                                    <p:animEffect transition="in" filter="blinds(horizontal)">
                                      <p:cBhvr>
                                        <p:cTn id="24" dur="500"/>
                                        <p:tgtEl>
                                          <p:spTgt spid="3789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05060" cy="462788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2.3  数码管</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2.3.2  源代码设计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(4) main.c设计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 主函数</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void main(void)</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Close_Peripheral();</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T1_Init();</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while (1) {</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T1_Proc();</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Seg_Proc(); }</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
        <p:nvSpPr>
          <p:cNvPr id="2" name="文本框 1"/>
          <p:cNvSpPr txBox="1"/>
          <p:nvPr/>
        </p:nvSpPr>
        <p:spPr>
          <a:xfrm>
            <a:off x="3426460" y="2248535"/>
            <a:ext cx="4064000" cy="521970"/>
          </a:xfrm>
          <a:prstGeom prst="rect">
            <a:avLst/>
          </a:prstGeom>
          <a:noFill/>
        </p:spPr>
        <p:txBody>
          <a:bodyPr wrap="square" rtlCol="0">
            <a:spAutoFit/>
          </a:bodyPr>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8" end="8"/>
                                            </p:txEl>
                                          </p:spTgt>
                                        </p:tgtEl>
                                        <p:attrNameLst>
                                          <p:attrName>style.visibility</p:attrName>
                                        </p:attrNameLst>
                                      </p:cBhvr>
                                      <p:to>
                                        <p:strVal val="visible"/>
                                      </p:to>
                                    </p:set>
                                    <p:animEffect transition="in" filter="blinds(horizontal)">
                                      <p:cBhvr>
                                        <p:cTn id="7" dur="500"/>
                                        <p:tgtEl>
                                          <p:spTgt spid="37892">
                                            <p:txEl>
                                              <p:pRg st="8" end="8"/>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2">
                                            <p:txEl>
                                              <p:pRg st="9" end="9"/>
                                            </p:txEl>
                                          </p:spTgt>
                                        </p:tgtEl>
                                        <p:attrNameLst>
                                          <p:attrName>style.visibility</p:attrName>
                                        </p:attrNameLst>
                                      </p:cBhvr>
                                      <p:to>
                                        <p:strVal val="visible"/>
                                      </p:to>
                                    </p:set>
                                    <p:animEffect transition="in" filter="blinds(horizontal)">
                                      <p:cBhvr>
                                        <p:cTn id="10" dur="500"/>
                                        <p:tgtEl>
                                          <p:spTgt spid="37892">
                                            <p:txEl>
                                              <p:pRg st="9" end="9"/>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7892">
                                            <p:txEl>
                                              <p:pRg st="10" end="10"/>
                                            </p:txEl>
                                          </p:spTgt>
                                        </p:tgtEl>
                                        <p:attrNameLst>
                                          <p:attrName>style.visibility</p:attrName>
                                        </p:attrNameLst>
                                      </p:cBhvr>
                                      <p:to>
                                        <p:strVal val="visible"/>
                                      </p:to>
                                    </p:set>
                                    <p:animEffect transition="in" filter="blinds(horizontal)">
                                      <p:cBhvr>
                                        <p:cTn id="13" dur="500"/>
                                        <p:tgtEl>
                                          <p:spTgt spid="37892">
                                            <p:txEl>
                                              <p:pRg st="10" end="10"/>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7892">
                                            <p:txEl>
                                              <p:pRg st="11" end="11"/>
                                            </p:txEl>
                                          </p:spTgt>
                                        </p:tgtEl>
                                        <p:attrNameLst>
                                          <p:attrName>style.visibility</p:attrName>
                                        </p:attrNameLst>
                                      </p:cBhvr>
                                      <p:to>
                                        <p:strVal val="visible"/>
                                      </p:to>
                                    </p:set>
                                    <p:animEffect transition="in" filter="blinds(horizontal)">
                                      <p:cBhvr>
                                        <p:cTn id="16" dur="500"/>
                                        <p:tgtEl>
                                          <p:spTgt spid="3789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05060" cy="462788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2.3  数码管</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2.3.2  源代码设计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(4) main.c设计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 数码管处理</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void Seg_Proc(void)</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if (uiSeg_Dly &gt; 500)</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uiSeg_Dly = 0;</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sprintf(pucSeg_Char, "1. %06u", (unsigned int)ucSec);</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Seg_Tran(pucSeg_Char, pucSeg_Code);</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
        <p:nvSpPr>
          <p:cNvPr id="2" name="文本框 1"/>
          <p:cNvSpPr txBox="1"/>
          <p:nvPr/>
        </p:nvSpPr>
        <p:spPr>
          <a:xfrm>
            <a:off x="3426460" y="2248535"/>
            <a:ext cx="4064000" cy="521970"/>
          </a:xfrm>
          <a:prstGeom prst="rect">
            <a:avLst/>
          </a:prstGeom>
          <a:noFill/>
        </p:spPr>
        <p:txBody>
          <a:bodyPr wrap="square" rtlCol="0">
            <a:spAutoFit/>
          </a:bodyPr>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9" end="9"/>
                                            </p:txEl>
                                          </p:spTgt>
                                        </p:tgtEl>
                                        <p:attrNameLst>
                                          <p:attrName>style.visibility</p:attrName>
                                        </p:attrNameLst>
                                      </p:cBhvr>
                                      <p:to>
                                        <p:strVal val="visible"/>
                                      </p:to>
                                    </p:set>
                                    <p:animEffect transition="in" filter="blinds(horizontal)">
                                      <p:cBhvr>
                                        <p:cTn id="7" dur="500"/>
                                        <p:tgtEl>
                                          <p:spTgt spid="37892">
                                            <p:txEl>
                                              <p:pRg st="9" end="9"/>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2">
                                            <p:txEl>
                                              <p:pRg st="10" end="10"/>
                                            </p:txEl>
                                          </p:spTgt>
                                        </p:tgtEl>
                                        <p:attrNameLst>
                                          <p:attrName>style.visibility</p:attrName>
                                        </p:attrNameLst>
                                      </p:cBhvr>
                                      <p:to>
                                        <p:strVal val="visible"/>
                                      </p:to>
                                    </p:set>
                                    <p:animEffect transition="in" filter="blinds(horizontal)">
                                      <p:cBhvr>
                                        <p:cTn id="10" dur="500"/>
                                        <p:tgtEl>
                                          <p:spTgt spid="37892">
                                            <p:txEl>
                                              <p:pRg st="10" end="10"/>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7892">
                                            <p:txEl>
                                              <p:pRg st="11" end="11"/>
                                            </p:txEl>
                                          </p:spTgt>
                                        </p:tgtEl>
                                        <p:attrNameLst>
                                          <p:attrName>style.visibility</p:attrName>
                                        </p:attrNameLst>
                                      </p:cBhvr>
                                      <p:to>
                                        <p:strVal val="visible"/>
                                      </p:to>
                                    </p:set>
                                    <p:animEffect transition="in" filter="blinds(horizontal)">
                                      <p:cBhvr>
                                        <p:cTn id="13" dur="500"/>
                                        <p:tgtEl>
                                          <p:spTgt spid="3789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05060" cy="427355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2.3  数码管</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2.3.2  源代码设计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(4) main.c设计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 数码管处理</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if (ucSeg_Dly &gt; 2)</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ucSeg_Dly = 0;</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Seg_Disp(pucSeg_Code, ucSeg_Pos);</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ucSeg_Pos = ++ucSeg_Pos &amp; 7;  // 数码管循环显示</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
        <p:nvSpPr>
          <p:cNvPr id="2" name="文本框 1"/>
          <p:cNvSpPr txBox="1"/>
          <p:nvPr/>
        </p:nvSpPr>
        <p:spPr>
          <a:xfrm>
            <a:off x="3426460" y="2248535"/>
            <a:ext cx="4064000" cy="521970"/>
          </a:xfrm>
          <a:prstGeom prst="rect">
            <a:avLst/>
          </a:prstGeom>
          <a:noFill/>
        </p:spPr>
        <p:txBody>
          <a:bodyPr wrap="square" rtlCol="0">
            <a:spAutoFit/>
          </a:bodyPr>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7" end="7"/>
                                            </p:txEl>
                                          </p:spTgt>
                                        </p:tgtEl>
                                        <p:attrNameLst>
                                          <p:attrName>style.visibility</p:attrName>
                                        </p:attrNameLst>
                                      </p:cBhvr>
                                      <p:to>
                                        <p:strVal val="visible"/>
                                      </p:to>
                                    </p:set>
                                    <p:animEffect transition="in" filter="blinds(horizontal)">
                                      <p:cBhvr>
                                        <p:cTn id="7" dur="500"/>
                                        <p:tgtEl>
                                          <p:spTgt spid="37892">
                                            <p:txEl>
                                              <p:pRg st="7" end="7"/>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2">
                                            <p:txEl>
                                              <p:pRg st="8" end="8"/>
                                            </p:txEl>
                                          </p:spTgt>
                                        </p:tgtEl>
                                        <p:attrNameLst>
                                          <p:attrName>style.visibility</p:attrName>
                                        </p:attrNameLst>
                                      </p:cBhvr>
                                      <p:to>
                                        <p:strVal val="visible"/>
                                      </p:to>
                                    </p:set>
                                    <p:animEffect transition="in" filter="blinds(horizontal)">
                                      <p:cBhvr>
                                        <p:cTn id="10" dur="500"/>
                                        <p:tgtEl>
                                          <p:spTgt spid="37892">
                                            <p:txEl>
                                              <p:pRg st="8" end="8"/>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7892">
                                            <p:txEl>
                                              <p:pRg st="9" end="9"/>
                                            </p:txEl>
                                          </p:spTgt>
                                        </p:tgtEl>
                                        <p:attrNameLst>
                                          <p:attrName>style.visibility</p:attrName>
                                        </p:attrNameLst>
                                      </p:cBhvr>
                                      <p:to>
                                        <p:strVal val="visible"/>
                                      </p:to>
                                    </p:set>
                                    <p:animEffect transition="in" filter="blinds(horizontal)">
                                      <p:cBhvr>
                                        <p:cTn id="13" dur="500"/>
                                        <p:tgtEl>
                                          <p:spTgt spid="37892">
                                            <p:txEl>
                                              <p:pRg st="9" end="9"/>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7892">
                                            <p:txEl>
                                              <p:pRg st="10" end="10"/>
                                            </p:txEl>
                                          </p:spTgt>
                                        </p:tgtEl>
                                        <p:attrNameLst>
                                          <p:attrName>style.visibility</p:attrName>
                                        </p:attrNameLst>
                                      </p:cBhvr>
                                      <p:to>
                                        <p:strVal val="visible"/>
                                      </p:to>
                                    </p:set>
                                    <p:animEffect transition="in" filter="blinds(horizontal)">
                                      <p:cBhvr>
                                        <p:cTn id="16" dur="500"/>
                                        <p:tgtEl>
                                          <p:spTgt spid="3789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333990" cy="180340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1.1  </a:t>
            </a:r>
            <a:r>
              <a:rPr sz="2400" dirty="0">
                <a:ea typeface="隶书" panose="02010509060101010101" pitchFamily="1" charset="-122"/>
                <a:sym typeface="+mn-ea"/>
              </a:rPr>
              <a:t>MCS51兼容单片机</a:t>
            </a:r>
            <a:endParaRPr sz="2400" dirty="0">
              <a:ea typeface="隶书" panose="02010509060101010101" pitchFamily="1" charset="-122"/>
              <a:sym typeface="+mn-ea"/>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1.1.1  MCS51单片机功能简介</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algn="just">
              <a:spcBef>
                <a:spcPct val="20000"/>
              </a:spcBef>
            </a:pPr>
            <a:r>
              <a:rPr lang="en-US" altLang="zh-CN" sz="2400" dirty="0">
                <a:ea typeface="隶书" panose="02010509060101010101" pitchFamily="1" charset="-122"/>
                <a:sym typeface="宋体" panose="02010600030101010101" pitchFamily="2" charset="-122"/>
              </a:rPr>
              <a:t>(2) 定时/计数器</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algn="just">
              <a:lnSpc>
                <a:spcPts val="3280"/>
              </a:lnSpc>
              <a:spcBef>
                <a:spcPts val="0"/>
              </a:spcBef>
              <a:buFont typeface="Arial" panose="020B0604020202020204" pitchFamily="34" charset="0"/>
            </a:pP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algn="just">
              <a:lnSpc>
                <a:spcPts val="3280"/>
              </a:lnSpc>
              <a:spcBef>
                <a:spcPts val="0"/>
              </a:spcBef>
              <a:buFont typeface="Arial" panose="020B0604020202020204" pitchFamily="34" charset="0"/>
            </a:pP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algn="just">
              <a:lnSpc>
                <a:spcPts val="3280"/>
              </a:lnSpc>
              <a:spcBef>
                <a:spcPts val="0"/>
              </a:spcBef>
              <a:buFont typeface="Arial" panose="020B0604020202020204" pitchFamily="34" charset="0"/>
            </a:pP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algn="just">
              <a:lnSpc>
                <a:spcPts val="3280"/>
              </a:lnSpc>
              <a:spcBef>
                <a:spcPts val="0"/>
              </a:spcBef>
              <a:buFont typeface="Arial" panose="020B0604020202020204" pitchFamily="34" charset="0"/>
            </a:pP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algn="just">
              <a:lnSpc>
                <a:spcPts val="3280"/>
              </a:lnSpc>
              <a:spcBef>
                <a:spcPts val="0"/>
              </a:spcBef>
              <a:buFont typeface="Arial" panose="020B0604020202020204" pitchFamily="34" charset="0"/>
            </a:pP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algn="just">
              <a:lnSpc>
                <a:spcPts val="3280"/>
              </a:lnSpc>
              <a:spcBef>
                <a:spcPts val="0"/>
              </a:spcBef>
              <a:buFont typeface="Arial" panose="020B0604020202020204" pitchFamily="34" charset="0"/>
            </a:pP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lnSpc>
                <a:spcPct val="100000"/>
              </a:lnSpc>
              <a:spcBef>
                <a:spcPts val="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方式0和方式1时，计数器溢出（定时时间到）时，程序必须重装初值。方式2可以自动重装初值，8位初值在TH中，计数器溢出（定时时间到）时自动重装到TL。</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 name="图片 1"/>
          <p:cNvPicPr>
            <a:picLocks noChangeAspect="1"/>
          </p:cNvPicPr>
          <p:nvPr/>
        </p:nvPicPr>
        <p:blipFill>
          <a:blip r:embed="rId2"/>
          <a:stretch>
            <a:fillRect/>
          </a:stretch>
        </p:blipFill>
        <p:spPr>
          <a:xfrm>
            <a:off x="1358900" y="2996565"/>
            <a:ext cx="9529530" cy="2343150"/>
          </a:xfrm>
          <a:prstGeom prst="rect">
            <a:avLst/>
          </a:prstGeom>
        </p:spPr>
      </p:pic>
    </p:spTree>
  </p:cSld>
  <p:clrMapOvr>
    <a:masterClrMapping/>
  </p:clrMapOvr>
  <p:transition>
    <p:random/>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313035" cy="308673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2.3  数码管</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2.3.2  源代码设计</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思考：</a:t>
            </a:r>
            <a:endParaRPr lang="en-US" altLang="zh-CN" sz="2400" dirty="0">
              <a:latin typeface="Times New Roman" panose="02020603050405020304" pitchFamily="2" charset="0"/>
              <a:ea typeface="隶书" panose="02010509060101010101" pitchFamily="1" charset="-122"/>
            </a:endParaRPr>
          </a:p>
          <a:p>
            <a:pPr marL="366395" indent="-366395">
              <a:spcBef>
                <a:spcPct val="20000"/>
              </a:spcBef>
            </a:pPr>
            <a:r>
              <a:rPr lang="en-US" altLang="zh-CN" sz="2400" dirty="0">
                <a:latin typeface="Times New Roman" panose="02020603050405020304" pitchFamily="2" charset="0"/>
                <a:ea typeface="隶书" panose="02010509060101010101" pitchFamily="1" charset="-122"/>
              </a:rPr>
              <a:t>① 数码管动态显示主要包括哪几个步骤？uiSeg_Dly和ucSeg_Dly的作用有何区别？</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② 数码管字形码如何确定？添加“_”的字形码。</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扩展：将数码管旋转180°显示（可以显示℃）。</a:t>
            </a: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
        <p:nvSpPr>
          <p:cNvPr id="2" name="文本框 1"/>
          <p:cNvSpPr txBox="1"/>
          <p:nvPr/>
        </p:nvSpPr>
        <p:spPr>
          <a:xfrm>
            <a:off x="3426460" y="2248535"/>
            <a:ext cx="4064000" cy="521970"/>
          </a:xfrm>
          <a:prstGeom prst="rect">
            <a:avLst/>
          </a:prstGeom>
          <a:noFill/>
        </p:spPr>
        <p:txBody>
          <a:bodyPr wrap="square" rtlCol="0">
            <a:spAutoFit/>
          </a:bodyPr>
          <a:p>
            <a:endParaRPr lang="zh-CN" altLang="en-US"/>
          </a:p>
        </p:txBody>
      </p:sp>
    </p:spTree>
  </p:cSld>
  <p:clrMapOvr>
    <a:masterClrMapping/>
  </p:clrMapOvr>
  <p:transition>
    <p:random/>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05060" cy="235267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2.3  数码管</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2.3.3  源代码调试</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数码管源代码调试包括数码管转换调试和数码管显示调试。</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(1) 数码管转换调试</a:t>
            </a:r>
            <a:endParaRPr lang="en-US" altLang="zh-CN" sz="2400" dirty="0">
              <a:latin typeface="Times New Roman" panose="02020603050405020304" pitchFamily="2" charset="0"/>
              <a:ea typeface="隶书" panose="02010509060101010101" pitchFamily="1" charset="-122"/>
            </a:endParaRPr>
          </a:p>
          <a:p>
            <a:pPr>
              <a:spcBef>
                <a:spcPct val="20000"/>
              </a:spcBef>
            </a:pPr>
            <a:endParaRPr lang="en-US" altLang="zh-CN"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87" name="图片 1"/>
          <p:cNvPicPr>
            <a:picLocks noChangeAspect="1"/>
          </p:cNvPicPr>
          <p:nvPr/>
        </p:nvPicPr>
        <p:blipFill>
          <a:blip r:embed="rId2"/>
          <a:stretch>
            <a:fillRect/>
          </a:stretch>
        </p:blipFill>
        <p:spPr>
          <a:xfrm>
            <a:off x="4525010" y="3130550"/>
            <a:ext cx="6449695" cy="3039745"/>
          </a:xfrm>
          <a:prstGeom prst="rect">
            <a:avLst/>
          </a:prstGeom>
          <a:noFill/>
          <a:ln>
            <a:noFill/>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3" end="3"/>
                                            </p:txEl>
                                          </p:spTgt>
                                        </p:tgtEl>
                                        <p:attrNameLst>
                                          <p:attrName>style.visibility</p:attrName>
                                        </p:attrNameLst>
                                      </p:cBhvr>
                                      <p:to>
                                        <p:strVal val="visible"/>
                                      </p:to>
                                    </p:set>
                                    <p:animEffect transition="in" filter="blinds(horizontal)">
                                      <p:cBhvr>
                                        <p:cTn id="7" dur="500"/>
                                        <p:tgtEl>
                                          <p:spTgt spid="37892">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blinds(horizontal)">
                                      <p:cBhvr>
                                        <p:cTn id="10" dur="500"/>
                                        <p:tgtEl>
                                          <p:spTgt spid="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3" name="图片 2"/>
          <p:cNvPicPr>
            <a:picLocks noChangeAspect="1"/>
          </p:cNvPicPr>
          <p:nvPr/>
        </p:nvPicPr>
        <p:blipFill>
          <a:blip r:embed="rId1"/>
          <a:stretch>
            <a:fillRect/>
          </a:stretch>
        </p:blipFill>
        <p:spPr>
          <a:xfrm>
            <a:off x="4511040" y="3147060"/>
            <a:ext cx="6463030" cy="3023870"/>
          </a:xfrm>
          <a:prstGeom prst="rect">
            <a:avLst/>
          </a:prstGeom>
          <a:noFill/>
          <a:ln>
            <a:noFill/>
          </a:ln>
        </p:spPr>
      </p:pic>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2"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05060" cy="235267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2.3  数码管</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2.3.3  源代码调试</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数码管源代码调试包括数码管转换调试和数码管显示调试。</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(1) 数码管转换调试</a:t>
            </a:r>
            <a:endParaRPr lang="en-US" altLang="zh-CN" sz="2400" dirty="0">
              <a:latin typeface="Times New Roman" panose="02020603050405020304" pitchFamily="2" charset="0"/>
              <a:ea typeface="隶书" panose="02010509060101010101" pitchFamily="1" charset="-122"/>
            </a:endParaRPr>
          </a:p>
          <a:p>
            <a:pPr>
              <a:spcBef>
                <a:spcPct val="20000"/>
              </a:spcBef>
            </a:pPr>
            <a:endParaRPr lang="en-US" altLang="zh-CN"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MCS-233-SEG"/>
          <p:cNvPicPr>
            <a:picLocks noChangeAspect="1"/>
          </p:cNvPicPr>
          <p:nvPr/>
        </p:nvPicPr>
        <p:blipFill>
          <a:blip r:embed="rId1"/>
          <a:stretch>
            <a:fillRect/>
          </a:stretch>
        </p:blipFill>
        <p:spPr>
          <a:xfrm>
            <a:off x="5122545" y="3053715"/>
            <a:ext cx="2044065" cy="2044065"/>
          </a:xfrm>
          <a:prstGeom prst="rect">
            <a:avLst/>
          </a:prstGeom>
        </p:spPr>
      </p:pic>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2"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05060" cy="235267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2.3  数码管</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2.3.3  源代码调试</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数码管源代码调试包括数码管转换调试和数码管显示调试。</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(1) 数码管转换调试</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 数码管显示调试</a:t>
            </a:r>
            <a:endParaRPr lang="en-US" altLang="zh-CN"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111105" cy="344233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2.4  矩阵按键</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矩阵键盘是单片机外部设备中所使用的排布类似于矩阵的键盘组。在键盘中按键数量较多时，为了减少I/O口的占用，通常将按键排列成矩阵形式。在矩阵键盘中，在每条水平线和垂直线交叉处不直接连通，而是通过一个按键加以连接。</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这样，一个端口（如P0口）就可以构成4*4=16个按键，比直接将端口线用于键盘多出了一倍，而且线数越多，区别越明显，比如再多加一条线就可以构成20键的键盘，而直接用端口线则只能多出一键（9键）。由此可见，在需要的键数比较多时，采用矩阵法来做键盘是合理的。</a:t>
            </a:r>
            <a:endParaRPr lang="en-US" altLang="zh-CN"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2" end="2"/>
                                            </p:txEl>
                                          </p:spTgt>
                                        </p:tgtEl>
                                        <p:attrNameLst>
                                          <p:attrName>style.visibility</p:attrName>
                                        </p:attrNameLst>
                                      </p:cBhvr>
                                      <p:to>
                                        <p:strVal val="visible"/>
                                      </p:to>
                                    </p:set>
                                    <p:animEffect transition="in" filter="blinds(horizontal)">
                                      <p:cBhvr>
                                        <p:cTn id="7" dur="500"/>
                                        <p:tgtEl>
                                          <p:spTgt spid="3789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111105" cy="282003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2.4  矩阵按键</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矩阵式结构的键盘显然比直接法要复杂一些，识别也要复杂一些，列线通过电阻接正电源，并将行线所接的单片机的I/O口作为输出端，而列线所接的I/O口则作为输入。</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这样，当按键没有按下时，所有的输入端都是高电平，代表无键按下。行线输出是低电平，一旦有键按下，则输入线就会被拉低，这样，通过读入输入线的状态就可得知是否有键按下了。</a:t>
            </a:r>
            <a:endParaRPr lang="en-US" altLang="zh-CN"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2" end="2"/>
                                            </p:txEl>
                                          </p:spTgt>
                                        </p:tgtEl>
                                        <p:attrNameLst>
                                          <p:attrName>style.visibility</p:attrName>
                                        </p:attrNameLst>
                                      </p:cBhvr>
                                      <p:to>
                                        <p:strVal val="visible"/>
                                      </p:to>
                                    </p:set>
                                    <p:animEffect transition="in" filter="blinds(horizontal)">
                                      <p:cBhvr>
                                        <p:cTn id="7" dur="500"/>
                                        <p:tgtEl>
                                          <p:spTgt spid="3789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111105" cy="245173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2.4  矩阵按键</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矩阵键盘中按键的识别有行扫描和线翻转两种方法，其中行扫描法是一种最常用的按键识别方法，过程如下：</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① 逐行输出0，检查列线是否非全高；</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② 如果某行输出0时，查到列线非全高，则该行有按键按下；</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③ 根据输出0的行线和读入0的列线，即可判断按下按键的位置。</a:t>
            </a:r>
            <a:endParaRPr lang="en-US" altLang="zh-CN"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3" end="3"/>
                                            </p:txEl>
                                          </p:spTgt>
                                        </p:tgtEl>
                                        <p:attrNameLst>
                                          <p:attrName>style.visibility</p:attrName>
                                        </p:attrNameLst>
                                      </p:cBhvr>
                                      <p:to>
                                        <p:strVal val="visible"/>
                                      </p:to>
                                    </p:set>
                                    <p:animEffect transition="in" filter="blinds(horizontal)">
                                      <p:cBhvr>
                                        <p:cTn id="7" dur="500"/>
                                        <p:tgtEl>
                                          <p:spTgt spid="37892">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2">
                                            <p:txEl>
                                              <p:pRg st="4" end="4"/>
                                            </p:txEl>
                                          </p:spTgt>
                                        </p:tgtEl>
                                        <p:attrNameLst>
                                          <p:attrName>style.visibility</p:attrName>
                                        </p:attrNameLst>
                                      </p:cBhvr>
                                      <p:to>
                                        <p:strVal val="visible"/>
                                      </p:to>
                                    </p:set>
                                    <p:animEffect transition="in" filter="blinds(horizontal)">
                                      <p:cBhvr>
                                        <p:cTn id="10" dur="500"/>
                                        <p:tgtEl>
                                          <p:spTgt spid="3789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163810" cy="381444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2.4  矩阵按键</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设计要求：将按键值显示在数码管上：按下显示键值（S4~S19键的显示值依次为0~9和A~F），松开显示键值+小数点，按住反相显示键值。</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矩阵按键的原理框图和原理图与数码管相同，矩阵按键源代码设计在数码管源代码设计的基础上完成：</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在“D:\MCS51”文件夹中将“203_SEG”文件夹复制粘贴为“204_KEY”文件夹，打开“204_KEY”文件夹中的“MCS51”工程。</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2.4.1  源代码设计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2.4.2  源代码调试</a:t>
            </a:r>
            <a:endParaRPr lang="en-US" altLang="zh-CN"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 name="图片 1"/>
          <p:cNvPicPr>
            <a:picLocks noChangeAspect="1"/>
          </p:cNvPicPr>
          <p:nvPr>
            <p:custDataLst>
              <p:tags r:id="rId2"/>
            </p:custDataLst>
          </p:nvPr>
        </p:nvPicPr>
        <p:blipFill>
          <a:blip r:embed="rId3"/>
          <a:stretch>
            <a:fillRect/>
          </a:stretch>
        </p:blipFill>
        <p:spPr>
          <a:xfrm>
            <a:off x="3477895" y="4995545"/>
            <a:ext cx="281305" cy="283210"/>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2" end="2"/>
                                            </p:txEl>
                                          </p:spTgt>
                                        </p:tgtEl>
                                        <p:attrNameLst>
                                          <p:attrName>style.visibility</p:attrName>
                                        </p:attrNameLst>
                                      </p:cBhvr>
                                      <p:to>
                                        <p:strVal val="visible"/>
                                      </p:to>
                                    </p:set>
                                    <p:animEffect transition="in" filter="blinds(horizontal)">
                                      <p:cBhvr>
                                        <p:cTn id="7" dur="500"/>
                                        <p:tgtEl>
                                          <p:spTgt spid="37892">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2">
                                            <p:txEl>
                                              <p:pRg st="3" end="3"/>
                                            </p:txEl>
                                          </p:spTgt>
                                        </p:tgtEl>
                                        <p:attrNameLst>
                                          <p:attrName>style.visibility</p:attrName>
                                        </p:attrNameLst>
                                      </p:cBhvr>
                                      <p:to>
                                        <p:strVal val="visible"/>
                                      </p:to>
                                    </p:set>
                                    <p:animEffect transition="in" filter="blinds(horizontal)">
                                      <p:cBhvr>
                                        <p:cTn id="10" dur="500"/>
                                        <p:tgtEl>
                                          <p:spTgt spid="37892">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7892">
                                            <p:txEl>
                                              <p:pRg st="4" end="4"/>
                                            </p:txEl>
                                          </p:spTgt>
                                        </p:tgtEl>
                                        <p:attrNameLst>
                                          <p:attrName>style.visibility</p:attrName>
                                        </p:attrNameLst>
                                      </p:cBhvr>
                                      <p:to>
                                        <p:strVal val="visible"/>
                                      </p:to>
                                    </p:set>
                                    <p:animEffect transition="in" filter="blinds(horizontal)">
                                      <p:cBhvr>
                                        <p:cTn id="15" dur="500"/>
                                        <p:tgtEl>
                                          <p:spTgt spid="37892">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7892">
                                            <p:txEl>
                                              <p:pRg st="5" end="5"/>
                                            </p:txEl>
                                          </p:spTgt>
                                        </p:tgtEl>
                                        <p:attrNameLst>
                                          <p:attrName>style.visibility</p:attrName>
                                        </p:attrNameLst>
                                      </p:cBhvr>
                                      <p:to>
                                        <p:strVal val="visible"/>
                                      </p:to>
                                    </p:set>
                                    <p:animEffect transition="in" filter="blinds(horizontal)">
                                      <p:cBhvr>
                                        <p:cTn id="18" dur="500"/>
                                        <p:tgtEl>
                                          <p:spTgt spid="37892">
                                            <p:txEl>
                                              <p:pRg st="5" end="5"/>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linds(horizontal)">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92690" cy="410781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2.4  矩阵按键</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2.4.1  源代码设计</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矩阵按键源代码设计包括tim.c修改、key.h设计、key.c设计和main.c设计。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(1) tim.c修改</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① 添加下列外部变量声明：</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extern unsigned char ucKey_Dly;  // 按键延时</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extern unsigned int  uiKey_Time; // 按键按下计时</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400" dirty="0">
                <a:latin typeface="Times New Roman" panose="02020603050405020304" pitchFamily="2" charset="0"/>
                <a:ea typeface="隶书" panose="02010509060101010101" pitchFamily="1" charset="-122"/>
              </a:rPr>
              <a:t>② 在T1_Proc()的后部添加下列语句：</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ucKey_Dly++;</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uiKey_Time++;</a:t>
            </a: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3" end="3"/>
                                            </p:txEl>
                                          </p:spTgt>
                                        </p:tgtEl>
                                        <p:attrNameLst>
                                          <p:attrName>style.visibility</p:attrName>
                                        </p:attrNameLst>
                                      </p:cBhvr>
                                      <p:to>
                                        <p:strVal val="visible"/>
                                      </p:to>
                                    </p:set>
                                    <p:animEffect transition="in" filter="blinds(horizontal)">
                                      <p:cBhvr>
                                        <p:cTn id="7" dur="500"/>
                                        <p:tgtEl>
                                          <p:spTgt spid="37892">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2">
                                            <p:txEl>
                                              <p:pRg st="4" end="4"/>
                                            </p:txEl>
                                          </p:spTgt>
                                        </p:tgtEl>
                                        <p:attrNameLst>
                                          <p:attrName>style.visibility</p:attrName>
                                        </p:attrNameLst>
                                      </p:cBhvr>
                                      <p:to>
                                        <p:strVal val="visible"/>
                                      </p:to>
                                    </p:set>
                                    <p:animEffect transition="in" filter="blinds(horizontal)">
                                      <p:cBhvr>
                                        <p:cTn id="10" dur="500"/>
                                        <p:tgtEl>
                                          <p:spTgt spid="37892">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7892">
                                            <p:txEl>
                                              <p:pRg st="5" end="5"/>
                                            </p:txEl>
                                          </p:spTgt>
                                        </p:tgtEl>
                                        <p:attrNameLst>
                                          <p:attrName>style.visibility</p:attrName>
                                        </p:attrNameLst>
                                      </p:cBhvr>
                                      <p:to>
                                        <p:strVal val="visible"/>
                                      </p:to>
                                    </p:set>
                                    <p:animEffect transition="in" filter="blinds(horizontal)">
                                      <p:cBhvr>
                                        <p:cTn id="13" dur="500"/>
                                        <p:tgtEl>
                                          <p:spTgt spid="37892">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7892">
                                            <p:txEl>
                                              <p:pRg st="6" end="6"/>
                                            </p:txEl>
                                          </p:spTgt>
                                        </p:tgtEl>
                                        <p:attrNameLst>
                                          <p:attrName>style.visibility</p:attrName>
                                        </p:attrNameLst>
                                      </p:cBhvr>
                                      <p:to>
                                        <p:strVal val="visible"/>
                                      </p:to>
                                    </p:set>
                                    <p:animEffect transition="in" filter="blinds(horizontal)">
                                      <p:cBhvr>
                                        <p:cTn id="16" dur="500"/>
                                        <p:tgtEl>
                                          <p:spTgt spid="37892">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7892">
                                            <p:txEl>
                                              <p:pRg st="7" end="7"/>
                                            </p:txEl>
                                          </p:spTgt>
                                        </p:tgtEl>
                                        <p:attrNameLst>
                                          <p:attrName>style.visibility</p:attrName>
                                        </p:attrNameLst>
                                      </p:cBhvr>
                                      <p:to>
                                        <p:strVal val="visible"/>
                                      </p:to>
                                    </p:set>
                                    <p:animEffect transition="in" filter="blinds(horizontal)">
                                      <p:cBhvr>
                                        <p:cTn id="21" dur="500"/>
                                        <p:tgtEl>
                                          <p:spTgt spid="37892">
                                            <p:txEl>
                                              <p:pRg st="7" end="7"/>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7892">
                                            <p:txEl>
                                              <p:pRg st="8" end="8"/>
                                            </p:txEl>
                                          </p:spTgt>
                                        </p:tgtEl>
                                        <p:attrNameLst>
                                          <p:attrName>style.visibility</p:attrName>
                                        </p:attrNameLst>
                                      </p:cBhvr>
                                      <p:to>
                                        <p:strVal val="visible"/>
                                      </p:to>
                                    </p:set>
                                    <p:animEffect transition="in" filter="blinds(horizontal)">
                                      <p:cBhvr>
                                        <p:cTn id="24" dur="500"/>
                                        <p:tgtEl>
                                          <p:spTgt spid="37892">
                                            <p:txEl>
                                              <p:pRg st="8" end="8"/>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37892">
                                            <p:txEl>
                                              <p:pRg st="9" end="9"/>
                                            </p:txEl>
                                          </p:spTgt>
                                        </p:tgtEl>
                                        <p:attrNameLst>
                                          <p:attrName>style.visibility</p:attrName>
                                        </p:attrNameLst>
                                      </p:cBhvr>
                                      <p:to>
                                        <p:strVal val="visible"/>
                                      </p:to>
                                    </p:set>
                                    <p:animEffect transition="in" filter="blinds(horizontal)">
                                      <p:cBhvr>
                                        <p:cTn id="27" dur="500"/>
                                        <p:tgtEl>
                                          <p:spTgt spid="3789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92690" cy="327660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2.4  矩阵按键</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2.4.1  源代码设计</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矩阵按键源代码设计包括tim.c修改、key.h设计、key.c设计和main.c设计。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 key.h设计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#ifndef __KEY_H</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#define __KEY_H</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unsigned char Key_Read(void);</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#endif</a:t>
            </a: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333990" cy="447294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1.1  </a:t>
            </a:r>
            <a:r>
              <a:rPr sz="2400" dirty="0">
                <a:ea typeface="隶书" panose="02010509060101010101" pitchFamily="1" charset="-122"/>
                <a:sym typeface="+mn-ea"/>
              </a:rPr>
              <a:t>MCS51兼容单片机</a:t>
            </a:r>
            <a:endParaRPr sz="2400" dirty="0">
              <a:ea typeface="隶书" panose="02010509060101010101" pitchFamily="1" charset="-122"/>
              <a:sym typeface="+mn-ea"/>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1.1.1  MCS51单片机功能简介</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algn="just">
              <a:spcBef>
                <a:spcPct val="20000"/>
              </a:spcBef>
            </a:pPr>
            <a:r>
              <a:rPr lang="en-US" altLang="zh-CN" sz="2400" dirty="0">
                <a:ea typeface="隶书" panose="02010509060101010101" pitchFamily="1" charset="-122"/>
                <a:sym typeface="宋体" panose="02010600030101010101" pitchFamily="2" charset="-122"/>
              </a:rPr>
              <a:t>(2) 定时/计数器</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② C/T：计数/定时选择，0-定时，1-计数</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③ GATE：门控，0-启动与外部中断无关，1-启动与外部中断相关</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④ TR：运行控制，0-停止定时/计数，1-启动定时/计数</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71475" indent="-371475"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⑤ TF：溢出标志，0-无溢出，1-溢出（定时/计数值从最大值变为0，定时时间到。中断响应时自动清零，否则软件清零）</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15">
                                            <p:txEl>
                                              <p:pRg st="5" end="5"/>
                                            </p:txEl>
                                          </p:spTgt>
                                        </p:tgtEl>
                                        <p:attrNameLst>
                                          <p:attrName>style.visibility</p:attrName>
                                        </p:attrNameLst>
                                      </p:cBhvr>
                                      <p:to>
                                        <p:strVal val="visible"/>
                                      </p:to>
                                    </p:set>
                                    <p:animEffect transition="in" filter="blinds(horizontal)">
                                      <p:cBhvr>
                                        <p:cTn id="7" dur="500"/>
                                        <p:tgtEl>
                                          <p:spTgt spid="13315">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3315">
                                            <p:txEl>
                                              <p:pRg st="6" end="6"/>
                                            </p:txEl>
                                          </p:spTgt>
                                        </p:tgtEl>
                                        <p:attrNameLst>
                                          <p:attrName>style.visibility</p:attrName>
                                        </p:attrNameLst>
                                      </p:cBhvr>
                                      <p:to>
                                        <p:strVal val="visible"/>
                                      </p:to>
                                    </p:set>
                                    <p:animEffect transition="in" filter="blinds(horizontal)">
                                      <p:cBhvr>
                                        <p:cTn id="10" dur="500"/>
                                        <p:tgtEl>
                                          <p:spTgt spid="133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92690" cy="543560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2.4  矩阵按键</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2.4.1  源代码设计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(3) key.c设计</a:t>
            </a:r>
            <a:endParaRPr lang="en-US" altLang="zh-CN" sz="2400" dirty="0">
              <a:latin typeface="Times New Roman" panose="02020603050405020304" pitchFamily="2" charset="0"/>
              <a:ea typeface="隶书" panose="02010509060101010101" pitchFamily="1" charset="-122"/>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sfr  P3   = 0xB0;</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#ifndef IAP15</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sbit COL1 = P3^7;</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sbit COL2 = P3^6;</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#else</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sfr  P4   = 0xC0;</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sbit COL1 = P4^4;</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sbit COL2 = P4^2;</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#endif</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sbit COL3 = P3^5;</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sbit COL4 = P3^4;</a:t>
            </a: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92690" cy="463931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2.4  矩阵按键</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2.4.1  源代码设计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(3) key.c设计</a:t>
            </a:r>
            <a:endParaRPr lang="en-US" altLang="zh-CN" sz="2400" dirty="0">
              <a:latin typeface="Times New Roman" panose="02020603050405020304" pitchFamily="2" charset="0"/>
              <a:ea typeface="隶书" panose="02010509060101010101" pitchFamily="1" charset="-122"/>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 读取按键值：返回值-按键值</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unsigned char Key_Read(void)</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unsigned char ucKey_Code;</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 线翻转（仅MCS51可用）</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P3 = 0xf0;                   // P30~P33输出0</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ucKey_Code = P3;             // 读取P34~P37</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P3 = ucKey_Code | 0x0f;      // P34~P37翻转输出</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ucKey_Code = P3;             // 读取P30~P33和P34~P37</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10" end="10"/>
                                            </p:txEl>
                                          </p:spTgt>
                                        </p:tgtEl>
                                        <p:attrNameLst>
                                          <p:attrName>style.visibility</p:attrName>
                                        </p:attrNameLst>
                                      </p:cBhvr>
                                      <p:to>
                                        <p:strVal val="visible"/>
                                      </p:to>
                                    </p:set>
                                    <p:animEffect transition="in" filter="blinds(horizontal)">
                                      <p:cBhvr>
                                        <p:cTn id="7" dur="500"/>
                                        <p:tgtEl>
                                          <p:spTgt spid="37892">
                                            <p:txEl>
                                              <p:pRg st="10" end="1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2">
                                            <p:txEl>
                                              <p:pRg st="11" end="11"/>
                                            </p:txEl>
                                          </p:spTgt>
                                        </p:tgtEl>
                                        <p:attrNameLst>
                                          <p:attrName>style.visibility</p:attrName>
                                        </p:attrNameLst>
                                      </p:cBhvr>
                                      <p:to>
                                        <p:strVal val="visible"/>
                                      </p:to>
                                    </p:set>
                                    <p:animEffect transition="in" filter="blinds(horizontal)">
                                      <p:cBhvr>
                                        <p:cTn id="10" dur="500"/>
                                        <p:tgtEl>
                                          <p:spTgt spid="37892">
                                            <p:txEl>
                                              <p:pRg st="11" end="1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7892">
                                            <p:txEl>
                                              <p:pRg st="12" end="12"/>
                                            </p:txEl>
                                          </p:spTgt>
                                        </p:tgtEl>
                                        <p:attrNameLst>
                                          <p:attrName>style.visibility</p:attrName>
                                        </p:attrNameLst>
                                      </p:cBhvr>
                                      <p:to>
                                        <p:strVal val="visible"/>
                                      </p:to>
                                    </p:set>
                                    <p:animEffect transition="in" filter="blinds(horizontal)">
                                      <p:cBhvr>
                                        <p:cTn id="13" dur="500"/>
                                        <p:tgtEl>
                                          <p:spTgt spid="3789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92690" cy="370141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2.4  矩阵按键</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2.4.1  源代码设计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(3) key.c设计</a:t>
            </a:r>
            <a:endParaRPr lang="en-US" altLang="zh-CN" sz="2400" dirty="0">
              <a:latin typeface="Times New Roman" panose="02020603050405020304" pitchFamily="2" charset="0"/>
              <a:ea typeface="隶书" panose="02010509060101010101" pitchFamily="1" charset="-122"/>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 读取按键值：返回值-按键值</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 列扫描</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COL1 = 0; COL2 = 1;          // 第1列</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COL3 = 1; COL4 = 1;</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ucKey_Code = P3&amp;0x0f;        // 读取P30~P33</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if (ucKey_Code != 0x0f)      // 有键按下</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ucKey_Code |= 0x70;        // 第1列扫描码</a:t>
            </a: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92690" cy="407035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2.4  矩阵按键</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2.4.1  源代码设计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(3) key.c设计</a:t>
            </a:r>
            <a:endParaRPr lang="en-US" altLang="zh-CN" sz="2400" dirty="0">
              <a:latin typeface="Times New Roman" panose="02020603050405020304" pitchFamily="2" charset="0"/>
              <a:ea typeface="隶书" panose="02010509060101010101" pitchFamily="1" charset="-122"/>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 读取按键值：返回值-按键值</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else</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COL1 = 1; COL2 = 0;        // 第2列</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ucKey_Code = P3&amp;0x0f;      // 读取P30~P33</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if (ucKey_Code != 0x0f)    // 有键按下</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ucKey_Code |= 0xb0;      // 第2列扫描码</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sym typeface="+mn-ea"/>
              </a:rPr>
              <a:t>      </a:t>
            </a:r>
            <a:r>
              <a:rPr lang="en-US" altLang="zh-CN" sz="2000" dirty="0">
                <a:latin typeface="宋体" panose="02010600030101010101" pitchFamily="2" charset="-122"/>
                <a:cs typeface="Times New Roman" panose="02020603050405020304" pitchFamily="2" charset="0"/>
                <a:sym typeface="+mn-ea"/>
              </a:rPr>
              <a:t>…………</a:t>
            </a:r>
            <a:r>
              <a:rPr lang="en-US" altLang="zh-CN" sz="2000" dirty="0">
                <a:latin typeface="宋体" panose="02010600030101010101" pitchFamily="2" charset="-122"/>
                <a:cs typeface="Times New Roman" panose="02020603050405020304" pitchFamily="2" charset="0"/>
                <a:sym typeface="+mn-ea"/>
              </a:rPr>
              <a:t>……………………………………………………</a:t>
            </a: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92690" cy="487489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2.4  矩阵按键</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2.4.1  源代码设计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(3) key.c设计</a:t>
            </a:r>
            <a:endParaRPr lang="en-US" altLang="zh-CN" sz="2400" dirty="0">
              <a:latin typeface="Times New Roman" panose="02020603050405020304" pitchFamily="2" charset="0"/>
              <a:ea typeface="隶书" panose="02010509060101010101" pitchFamily="1" charset="-122"/>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 读取按键值：返回值-按键值</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switch(ucKey_Code)</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case 0x77: return 4;         // S4</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case 0x7b: return 5;         // S5</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case 0x7d: return 6;         // S6</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case 0x7e: return 7;         // S7</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a:t>
            </a:r>
            <a:r>
              <a:rPr lang="en-US" altLang="zh-CN" sz="2000" dirty="0">
                <a:latin typeface="宋体" panose="02010600030101010101" pitchFamily="2" charset="-122"/>
                <a:cs typeface="Times New Roman" panose="02020603050405020304" pitchFamily="2" charset="0"/>
                <a:sym typeface="+mn-ea"/>
              </a:rPr>
              <a:t>………………………………………………………</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default: return 0;</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a:t>
            </a:r>
            <a:r>
              <a:rPr lang="en-US" altLang="zh-CN" sz="2000" dirty="0">
                <a:latin typeface="Courier New" panose="02070309020205020404" charset="0"/>
                <a:ea typeface="隶书" panose="02010509060101010101" pitchFamily="1" charset="-122"/>
                <a:cs typeface="Courier New" panose="02070309020205020404" charset="0"/>
                <a:sym typeface="+mn-ea"/>
              </a:rPr>
              <a:t>      </a:t>
            </a: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92690" cy="463486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2.4  矩阵按键</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2.4.1  源代码设计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(4) main.c设计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 程序说明: 将按键值显示在数码管上：按下显示键值（S4~S19键的显示值依次为</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          0~9和A~F），松开显示键值+小数点，按住反相显示键值</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#include "tim.h"</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#include "seg.h"</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#include "key.h"</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sym typeface="+mn-ea"/>
              </a:rPr>
              <a:t>  void Seg_Proc(void);</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sym typeface="+mn-ea"/>
              </a:rPr>
              <a:t>  void Key_Proc(void);</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sym typeface="+mn-ea"/>
              </a:rPr>
              <a:t>  void SEG_Proc(unsigned char ucSeg_Val); // 临时使用</a:t>
            </a: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9" end="9"/>
                                            </p:txEl>
                                          </p:spTgt>
                                        </p:tgtEl>
                                        <p:attrNameLst>
                                          <p:attrName>style.visibility</p:attrName>
                                        </p:attrNameLst>
                                      </p:cBhvr>
                                      <p:to>
                                        <p:strVal val="visible"/>
                                      </p:to>
                                    </p:set>
                                    <p:animEffect transition="in" filter="blinds(horizontal)">
                                      <p:cBhvr>
                                        <p:cTn id="7" dur="500"/>
                                        <p:tgtEl>
                                          <p:spTgt spid="37892">
                                            <p:txEl>
                                              <p:pRg st="9" end="9"/>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2">
                                            <p:txEl>
                                              <p:pRg st="10" end="10"/>
                                            </p:txEl>
                                          </p:spTgt>
                                        </p:tgtEl>
                                        <p:attrNameLst>
                                          <p:attrName>style.visibility</p:attrName>
                                        </p:attrNameLst>
                                      </p:cBhvr>
                                      <p:to>
                                        <p:strVal val="visible"/>
                                      </p:to>
                                    </p:set>
                                    <p:animEffect transition="in" filter="blinds(horizontal)">
                                      <p:cBhvr>
                                        <p:cTn id="10" dur="500"/>
                                        <p:tgtEl>
                                          <p:spTgt spid="37892">
                                            <p:txEl>
                                              <p:pRg st="10" end="10"/>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7892">
                                            <p:txEl>
                                              <p:pRg st="11" end="11"/>
                                            </p:txEl>
                                          </p:spTgt>
                                        </p:tgtEl>
                                        <p:attrNameLst>
                                          <p:attrName>style.visibility</p:attrName>
                                        </p:attrNameLst>
                                      </p:cBhvr>
                                      <p:to>
                                        <p:strVal val="visible"/>
                                      </p:to>
                                    </p:set>
                                    <p:animEffect transition="in" filter="blinds(horizontal)">
                                      <p:cBhvr>
                                        <p:cTn id="13" dur="500"/>
                                        <p:tgtEl>
                                          <p:spTgt spid="3789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92690" cy="471551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2.4  矩阵按键</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2.4.1  源代码设计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(4) main.c设计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unsigned char ucSec;            // 秒值</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unsigned int  uiSeg_Dly;        // 显示刷新延时</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unsigned char ucSeg_Dly;        // 显示移位延时</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unsigned char pucSeg_Char[12];  // 显示字符</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unsigned char pucSeg_Code[8];   // 显示代码</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unsigned char ucSeg_Pos;        // 显示位置</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unsigned char ucKey_Dly;        // 按键延时</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unsigned char ucKey_Old;        // 按键值</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unsigned int  uiKey_Time;       // 按键按下计时</a:t>
            </a: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9" end="9"/>
                                            </p:txEl>
                                          </p:spTgt>
                                        </p:tgtEl>
                                        <p:attrNameLst>
                                          <p:attrName>style.visibility</p:attrName>
                                        </p:attrNameLst>
                                      </p:cBhvr>
                                      <p:to>
                                        <p:strVal val="visible"/>
                                      </p:to>
                                    </p:set>
                                    <p:animEffect transition="in" filter="blinds(horizontal)">
                                      <p:cBhvr>
                                        <p:cTn id="7" dur="500"/>
                                        <p:tgtEl>
                                          <p:spTgt spid="37892">
                                            <p:txEl>
                                              <p:pRg st="9" end="9"/>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2">
                                            <p:txEl>
                                              <p:pRg st="10" end="10"/>
                                            </p:txEl>
                                          </p:spTgt>
                                        </p:tgtEl>
                                        <p:attrNameLst>
                                          <p:attrName>style.visibility</p:attrName>
                                        </p:attrNameLst>
                                      </p:cBhvr>
                                      <p:to>
                                        <p:strVal val="visible"/>
                                      </p:to>
                                    </p:set>
                                    <p:animEffect transition="in" filter="blinds(horizontal)">
                                      <p:cBhvr>
                                        <p:cTn id="10" dur="500"/>
                                        <p:tgtEl>
                                          <p:spTgt spid="37892">
                                            <p:txEl>
                                              <p:pRg st="10" end="10"/>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7892">
                                            <p:txEl>
                                              <p:pRg st="11" end="11"/>
                                            </p:txEl>
                                          </p:spTgt>
                                        </p:tgtEl>
                                        <p:attrNameLst>
                                          <p:attrName>style.visibility</p:attrName>
                                        </p:attrNameLst>
                                      </p:cBhvr>
                                      <p:to>
                                        <p:strVal val="visible"/>
                                      </p:to>
                                    </p:set>
                                    <p:animEffect transition="in" filter="blinds(horizontal)">
                                      <p:cBhvr>
                                        <p:cTn id="13" dur="500"/>
                                        <p:tgtEl>
                                          <p:spTgt spid="3789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92690" cy="491553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2.4  矩阵按键</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2.4.1  源代码设计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(4) main.c设计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 主函数</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void main(void)</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 </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Close_Peripheral();</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T1_Init();</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while (1) {</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T1_Proc();</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Seg_Proc();</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Key_Proc(); }</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8" end="8"/>
                                            </p:txEl>
                                          </p:spTgt>
                                        </p:tgtEl>
                                        <p:attrNameLst>
                                          <p:attrName>style.visibility</p:attrName>
                                        </p:attrNameLst>
                                      </p:cBhvr>
                                      <p:to>
                                        <p:strVal val="visible"/>
                                      </p:to>
                                    </p:set>
                                    <p:animEffect transition="in" filter="blinds(horizontal)">
                                      <p:cBhvr>
                                        <p:cTn id="7" dur="500"/>
                                        <p:tgtEl>
                                          <p:spTgt spid="37892">
                                            <p:txEl>
                                              <p:pRg st="8" end="8"/>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2">
                                            <p:txEl>
                                              <p:pRg st="9" end="9"/>
                                            </p:txEl>
                                          </p:spTgt>
                                        </p:tgtEl>
                                        <p:attrNameLst>
                                          <p:attrName>style.visibility</p:attrName>
                                        </p:attrNameLst>
                                      </p:cBhvr>
                                      <p:to>
                                        <p:strVal val="visible"/>
                                      </p:to>
                                    </p:set>
                                    <p:animEffect transition="in" filter="blinds(horizontal)">
                                      <p:cBhvr>
                                        <p:cTn id="10" dur="500"/>
                                        <p:tgtEl>
                                          <p:spTgt spid="37892">
                                            <p:txEl>
                                              <p:pRg st="9" end="9"/>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7892">
                                            <p:txEl>
                                              <p:pRg st="10" end="10"/>
                                            </p:txEl>
                                          </p:spTgt>
                                        </p:tgtEl>
                                        <p:attrNameLst>
                                          <p:attrName>style.visibility</p:attrName>
                                        </p:attrNameLst>
                                      </p:cBhvr>
                                      <p:to>
                                        <p:strVal val="visible"/>
                                      </p:to>
                                    </p:set>
                                    <p:animEffect transition="in" filter="blinds(horizontal)">
                                      <p:cBhvr>
                                        <p:cTn id="13" dur="500"/>
                                        <p:tgtEl>
                                          <p:spTgt spid="37892">
                                            <p:txEl>
                                              <p:pRg st="10" end="10"/>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7892">
                                            <p:txEl>
                                              <p:pRg st="11" end="11"/>
                                            </p:txEl>
                                          </p:spTgt>
                                        </p:tgtEl>
                                        <p:attrNameLst>
                                          <p:attrName>style.visibility</p:attrName>
                                        </p:attrNameLst>
                                      </p:cBhvr>
                                      <p:to>
                                        <p:strVal val="visible"/>
                                      </p:to>
                                    </p:set>
                                    <p:animEffect transition="in" filter="blinds(horizontal)">
                                      <p:cBhvr>
                                        <p:cTn id="16" dur="500"/>
                                        <p:tgtEl>
                                          <p:spTgt spid="37892">
                                            <p:txEl>
                                              <p:pRg st="11" end="11"/>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7892">
                                            <p:txEl>
                                              <p:pRg st="12" end="12"/>
                                            </p:txEl>
                                          </p:spTgt>
                                        </p:tgtEl>
                                        <p:attrNameLst>
                                          <p:attrName>style.visibility</p:attrName>
                                        </p:attrNameLst>
                                      </p:cBhvr>
                                      <p:to>
                                        <p:strVal val="visible"/>
                                      </p:to>
                                    </p:set>
                                    <p:animEffect transition="in" filter="blinds(horizontal)">
                                      <p:cBhvr>
                                        <p:cTn id="19" dur="500"/>
                                        <p:tgtEl>
                                          <p:spTgt spid="3789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92690" cy="491553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2.4  矩阵按键</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2.4.1  源代码设计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(4) main.c设计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 数码管处理</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void Seg_Proc(void)</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if (ucSeg_Dly &gt; 2)</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ucSeg_Dly = 0;</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Seg_Disp(pucSeg_Code, ucSeg_Pos);</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ucSeg_Pos = ++ucSeg_Pos &amp; 7;  // 数码管循环显示</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92690" cy="440118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2.4  矩阵按键</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2.4.1  源代码设计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(4) main.c设计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 按键处理</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void Key_Proc(void)</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unsigned char ucKey_Val, ucKey_Dn, ucKey_Up;</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if (ucKey_Dly &lt; 10)          // 10ms时间未到</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return;                    // 延时消抖</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ucKey_Dly = 0;</a:t>
            </a: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333990" cy="447294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1.1  </a:t>
            </a:r>
            <a:r>
              <a:rPr sz="2400" dirty="0">
                <a:ea typeface="隶书" panose="02010509060101010101" pitchFamily="1" charset="-122"/>
                <a:sym typeface="+mn-ea"/>
              </a:rPr>
              <a:t>MCS51兼容单片机</a:t>
            </a:r>
            <a:endParaRPr sz="2400" dirty="0">
              <a:ea typeface="隶书" panose="02010509060101010101" pitchFamily="1" charset="-122"/>
              <a:sym typeface="+mn-ea"/>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1.1.1  MCS51单片机功能简介</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algn="just">
              <a:spcBef>
                <a:spcPct val="20000"/>
              </a:spcBef>
            </a:pPr>
            <a:r>
              <a:rPr lang="en-US" altLang="zh-CN" sz="2400" dirty="0">
                <a:ea typeface="隶书" panose="02010509060101010101" pitchFamily="1" charset="-122"/>
                <a:sym typeface="宋体" panose="02010600030101010101" pitchFamily="2" charset="-122"/>
              </a:rPr>
              <a:t>(2) 定时/计数器</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13位定时初值（高8位在TH中，低5位在TL中）与定时时间的关系是：</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algn="ctr">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定时初值 = 8192 - 定时时间 * 系统主频 / 12</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algn="ctr">
              <a:spcBef>
                <a:spcPct val="20000"/>
              </a:spcBef>
            </a:pPr>
            <a:r>
              <a:rPr lang="en-US" altLang="zh-CN" sz="2400" dirty="0">
                <a:ea typeface="隶书" panose="02010509060101010101" pitchFamily="1" charset="-122"/>
                <a:sym typeface="宋体" panose="02010600030101010101" pitchFamily="2" charset="-122"/>
              </a:rPr>
              <a:t>定时初值 / 32 商放入TH 余数放入TL</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16位定时初值（高8位在TH中，低8位在TL中）与定时时间的关系是：</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algn="ctr">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定时初值 = 65536 - 定时时间 * 系统主频 / 12</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algn="ctr">
              <a:spcBef>
                <a:spcPct val="20000"/>
              </a:spcBef>
            </a:pPr>
            <a:r>
              <a:rPr lang="en-US" altLang="zh-CN" sz="2400" dirty="0">
                <a:ea typeface="隶书" panose="02010509060101010101" pitchFamily="1" charset="-122"/>
                <a:sym typeface="宋体" panose="02010600030101010101" pitchFamily="2" charset="-122"/>
              </a:rPr>
              <a:t>定时初值 / 256 商放入TH 余数放入TL</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15">
                                            <p:txEl>
                                              <p:pRg st="6" end="6"/>
                                            </p:txEl>
                                          </p:spTgt>
                                        </p:tgtEl>
                                        <p:attrNameLst>
                                          <p:attrName>style.visibility</p:attrName>
                                        </p:attrNameLst>
                                      </p:cBhvr>
                                      <p:to>
                                        <p:strVal val="visible"/>
                                      </p:to>
                                    </p:set>
                                    <p:animEffect transition="in" filter="blinds(horizontal)">
                                      <p:cBhvr>
                                        <p:cTn id="7" dur="500"/>
                                        <p:tgtEl>
                                          <p:spTgt spid="13315">
                                            <p:txEl>
                                              <p:pRg st="6" end="6"/>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3315">
                                            <p:txEl>
                                              <p:pRg st="7" end="7"/>
                                            </p:txEl>
                                          </p:spTgt>
                                        </p:tgtEl>
                                        <p:attrNameLst>
                                          <p:attrName>style.visibility</p:attrName>
                                        </p:attrNameLst>
                                      </p:cBhvr>
                                      <p:to>
                                        <p:strVal val="visible"/>
                                      </p:to>
                                    </p:set>
                                    <p:animEffect transition="in" filter="blinds(horizontal)">
                                      <p:cBhvr>
                                        <p:cTn id="10" dur="500"/>
                                        <p:tgtEl>
                                          <p:spTgt spid="13315">
                                            <p:txEl>
                                              <p:pRg st="7" end="7"/>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3315">
                                            <p:txEl>
                                              <p:pRg st="8" end="8"/>
                                            </p:txEl>
                                          </p:spTgt>
                                        </p:tgtEl>
                                        <p:attrNameLst>
                                          <p:attrName>style.visibility</p:attrName>
                                        </p:attrNameLst>
                                      </p:cBhvr>
                                      <p:to>
                                        <p:strVal val="visible"/>
                                      </p:to>
                                    </p:set>
                                    <p:animEffect transition="in" filter="blinds(horizontal)">
                                      <p:cBhvr>
                                        <p:cTn id="13" dur="500"/>
                                        <p:tgtEl>
                                          <p:spTgt spid="1331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92690" cy="491553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2.4  矩阵按键</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2.4.1  源代码设计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(4) main.c设计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按键处理</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ucKey_Val = Key_Read();      // 读取按键值</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ucKey_Dn = ucKey_Val &amp; (ucKey_Old ^ ucKey_Val);</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ucKey_Up = ~ucKey_Val &amp; (ucKey_Old ^ ucKey_Val);</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ucKey_Old = ucKey_Val;       // 保存按键值</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if (ucKey_Dn)                // 按下按键</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uiKey_Time = 0;            // 开始计时</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SEG_Proc(ucKey_Dn);</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8" end="8"/>
                                            </p:txEl>
                                          </p:spTgt>
                                        </p:tgtEl>
                                        <p:attrNameLst>
                                          <p:attrName>style.visibility</p:attrName>
                                        </p:attrNameLst>
                                      </p:cBhvr>
                                      <p:to>
                                        <p:strVal val="visible"/>
                                      </p:to>
                                    </p:set>
                                    <p:animEffect transition="in" filter="blinds(horizontal)">
                                      <p:cBhvr>
                                        <p:cTn id="7" dur="500"/>
                                        <p:tgtEl>
                                          <p:spTgt spid="37892">
                                            <p:txEl>
                                              <p:pRg st="8" end="8"/>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2">
                                            <p:txEl>
                                              <p:pRg st="9" end="9"/>
                                            </p:txEl>
                                          </p:spTgt>
                                        </p:tgtEl>
                                        <p:attrNameLst>
                                          <p:attrName>style.visibility</p:attrName>
                                        </p:attrNameLst>
                                      </p:cBhvr>
                                      <p:to>
                                        <p:strVal val="visible"/>
                                      </p:to>
                                    </p:set>
                                    <p:animEffect transition="in" filter="blinds(horizontal)">
                                      <p:cBhvr>
                                        <p:cTn id="10" dur="500"/>
                                        <p:tgtEl>
                                          <p:spTgt spid="37892">
                                            <p:txEl>
                                              <p:pRg st="9" end="9"/>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7892">
                                            <p:txEl>
                                              <p:pRg st="10" end="10"/>
                                            </p:txEl>
                                          </p:spTgt>
                                        </p:tgtEl>
                                        <p:attrNameLst>
                                          <p:attrName>style.visibility</p:attrName>
                                        </p:attrNameLst>
                                      </p:cBhvr>
                                      <p:to>
                                        <p:strVal val="visible"/>
                                      </p:to>
                                    </p:set>
                                    <p:animEffect transition="in" filter="blinds(horizontal)">
                                      <p:cBhvr>
                                        <p:cTn id="13" dur="500"/>
                                        <p:tgtEl>
                                          <p:spTgt spid="37892">
                                            <p:txEl>
                                              <p:pRg st="10" end="10"/>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7892">
                                            <p:txEl>
                                              <p:pRg st="11" end="11"/>
                                            </p:txEl>
                                          </p:spTgt>
                                        </p:tgtEl>
                                        <p:attrNameLst>
                                          <p:attrName>style.visibility</p:attrName>
                                        </p:attrNameLst>
                                      </p:cBhvr>
                                      <p:to>
                                        <p:strVal val="visible"/>
                                      </p:to>
                                    </p:set>
                                    <p:animEffect transition="in" filter="blinds(horizontal)">
                                      <p:cBhvr>
                                        <p:cTn id="16" dur="500"/>
                                        <p:tgtEl>
                                          <p:spTgt spid="37892">
                                            <p:txEl>
                                              <p:pRg st="11" end="11"/>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7892">
                                            <p:txEl>
                                              <p:pRg st="12" end="12"/>
                                            </p:txEl>
                                          </p:spTgt>
                                        </p:tgtEl>
                                        <p:attrNameLst>
                                          <p:attrName>style.visibility</p:attrName>
                                        </p:attrNameLst>
                                      </p:cBhvr>
                                      <p:to>
                                        <p:strVal val="visible"/>
                                      </p:to>
                                    </p:set>
                                    <p:animEffect transition="in" filter="blinds(horizontal)">
                                      <p:cBhvr>
                                        <p:cTn id="19" dur="500"/>
                                        <p:tgtEl>
                                          <p:spTgt spid="3789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92690" cy="491553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2.4  矩阵按键</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2.4.1  源代码设计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(4) main.c设计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按键处理</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if (ucKey_Up) </a:t>
            </a:r>
            <a:r>
              <a:rPr lang="en-US" altLang="zh-CN" sz="2000" dirty="0">
                <a:latin typeface="Courier New" panose="02070309020205020404" charset="0"/>
                <a:ea typeface="隶书" panose="02010509060101010101" pitchFamily="1" charset="-122"/>
                <a:cs typeface="Courier New" panose="02070309020205020404" charset="0"/>
                <a:sym typeface="+mn-ea"/>
              </a:rPr>
              <a:t>{</a:t>
            </a:r>
            <a:r>
              <a:rPr lang="en-US" altLang="zh-CN" sz="2000" dirty="0">
                <a:latin typeface="Courier New" panose="02070309020205020404" charset="0"/>
                <a:ea typeface="隶书" panose="02010509060101010101" pitchFamily="1" charset="-122"/>
                <a:cs typeface="Courier New" panose="02070309020205020404" charset="0"/>
              </a:rPr>
              <a:t>              // 松开按键</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SEG_Proc(ucKey_Up);</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pucSeg_Code[7] &amp;= 0x7f; </a:t>
            </a:r>
            <a:r>
              <a:rPr lang="en-US" altLang="zh-CN" sz="2000" dirty="0">
                <a:latin typeface="Courier New" panose="02070309020205020404" charset="0"/>
                <a:ea typeface="隶书" panose="02010509060101010101" pitchFamily="1" charset="-122"/>
                <a:cs typeface="Courier New" panose="02070309020205020404" charset="0"/>
                <a:sym typeface="+mn-ea"/>
              </a:rPr>
              <a:t>}</a:t>
            </a:r>
            <a:r>
              <a:rPr lang="en-US" altLang="zh-CN" sz="2000" dirty="0">
                <a:latin typeface="Courier New" panose="02070309020205020404" charset="0"/>
                <a:ea typeface="隶书" panose="02010509060101010101" pitchFamily="1" charset="-122"/>
                <a:cs typeface="Courier New" panose="02070309020205020404" charset="0"/>
              </a:rPr>
              <a:t>  // 添加”.”</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r>
              <a:rPr lang="en-US" altLang="zh-CN" sz="2000" dirty="0">
                <a:latin typeface="Courier New" panose="02070309020205020404" charset="0"/>
                <a:ea typeface="隶书" panose="02010509060101010101" pitchFamily="1" charset="-122"/>
                <a:cs typeface="Courier New" panose="02070309020205020404" charset="0"/>
                <a:sym typeface="+mn-ea"/>
              </a:rPr>
              <a:t>                             // 长按键</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if (ucKey_Old &amp;&amp; (uiKey_Time &gt; 1000)) {</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uiKey_Time = 0;            // 重新计时</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SEG_Proc(ucKey_Old);</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pucSeg_Code[7] = ~pucSeg_Code[7]; </a:t>
            </a:r>
            <a:r>
              <a:rPr lang="en-US" altLang="zh-CN" sz="2000" dirty="0">
                <a:latin typeface="Courier New" panose="02070309020205020404" charset="0"/>
                <a:ea typeface="隶书" panose="02010509060101010101" pitchFamily="1" charset="-122"/>
                <a:cs typeface="Courier New" panose="02070309020205020404" charset="0"/>
                <a:sym typeface="+mn-ea"/>
              </a:rPr>
              <a:t>}</a:t>
            </a:r>
            <a:r>
              <a:rPr lang="en-US" altLang="zh-CN" sz="2000" dirty="0">
                <a:latin typeface="Courier New" panose="02070309020205020404" charset="0"/>
                <a:ea typeface="隶书" panose="02010509060101010101" pitchFamily="1" charset="-122"/>
                <a:cs typeface="Courier New" panose="02070309020205020404" charset="0"/>
              </a:rPr>
              <a:t>  // 反相显示</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8" end="8"/>
                                            </p:txEl>
                                          </p:spTgt>
                                        </p:tgtEl>
                                        <p:attrNameLst>
                                          <p:attrName>style.visibility</p:attrName>
                                        </p:attrNameLst>
                                      </p:cBhvr>
                                      <p:to>
                                        <p:strVal val="visible"/>
                                      </p:to>
                                    </p:set>
                                    <p:animEffect transition="in" filter="blinds(horizontal)">
                                      <p:cBhvr>
                                        <p:cTn id="7" dur="500"/>
                                        <p:tgtEl>
                                          <p:spTgt spid="37892">
                                            <p:txEl>
                                              <p:pRg st="8" end="8"/>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2">
                                            <p:txEl>
                                              <p:pRg st="9" end="9"/>
                                            </p:txEl>
                                          </p:spTgt>
                                        </p:tgtEl>
                                        <p:attrNameLst>
                                          <p:attrName>style.visibility</p:attrName>
                                        </p:attrNameLst>
                                      </p:cBhvr>
                                      <p:to>
                                        <p:strVal val="visible"/>
                                      </p:to>
                                    </p:set>
                                    <p:animEffect transition="in" filter="blinds(horizontal)">
                                      <p:cBhvr>
                                        <p:cTn id="10" dur="500"/>
                                        <p:tgtEl>
                                          <p:spTgt spid="37892">
                                            <p:txEl>
                                              <p:pRg st="9" end="9"/>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7892">
                                            <p:txEl>
                                              <p:pRg st="10" end="10"/>
                                            </p:txEl>
                                          </p:spTgt>
                                        </p:tgtEl>
                                        <p:attrNameLst>
                                          <p:attrName>style.visibility</p:attrName>
                                        </p:attrNameLst>
                                      </p:cBhvr>
                                      <p:to>
                                        <p:strVal val="visible"/>
                                      </p:to>
                                    </p:set>
                                    <p:animEffect transition="in" filter="blinds(horizontal)">
                                      <p:cBhvr>
                                        <p:cTn id="13" dur="500"/>
                                        <p:tgtEl>
                                          <p:spTgt spid="37892">
                                            <p:txEl>
                                              <p:pRg st="10" end="10"/>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7892">
                                            <p:txEl>
                                              <p:pRg st="11" end="11"/>
                                            </p:txEl>
                                          </p:spTgt>
                                        </p:tgtEl>
                                        <p:attrNameLst>
                                          <p:attrName>style.visibility</p:attrName>
                                        </p:attrNameLst>
                                      </p:cBhvr>
                                      <p:to>
                                        <p:strVal val="visible"/>
                                      </p:to>
                                    </p:set>
                                    <p:animEffect transition="in" filter="blinds(horizontal)">
                                      <p:cBhvr>
                                        <p:cTn id="16" dur="500"/>
                                        <p:tgtEl>
                                          <p:spTgt spid="37892">
                                            <p:txEl>
                                              <p:pRg st="11" end="11"/>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7892">
                                            <p:txEl>
                                              <p:pRg st="12" end="12"/>
                                            </p:txEl>
                                          </p:spTgt>
                                        </p:tgtEl>
                                        <p:attrNameLst>
                                          <p:attrName>style.visibility</p:attrName>
                                        </p:attrNameLst>
                                      </p:cBhvr>
                                      <p:to>
                                        <p:strVal val="visible"/>
                                      </p:to>
                                    </p:set>
                                    <p:animEffect transition="in" filter="blinds(horizontal)">
                                      <p:cBhvr>
                                        <p:cTn id="19" dur="500"/>
                                        <p:tgtEl>
                                          <p:spTgt spid="3789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340340" cy="491553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2.4  矩阵按键</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2.4.1  源代码设计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(4) main.c设计</a:t>
            </a:r>
            <a:endParaRPr lang="en-US" altLang="zh-CN" sz="2400" dirty="0">
              <a:latin typeface="Times New Roman" panose="02020603050405020304" pitchFamily="2" charset="0"/>
              <a:ea typeface="隶书" panose="02010509060101010101" pitchFamily="1" charset="-122"/>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 数码管处理（临时使用）</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void SEG_Proc(unsigned char ucSeg_Val)</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 unsigned char i;</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for (i=0; i&lt;7; i++)</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pucSeg_Char[i] = pucSeg_Char[i+1];  // 显示内容左移一位</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if(ucSeg_Val &lt; 14)</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pucSeg_Char[i] = ucSeg_Val-4+'0';   // S4~S13，转化为'0'~'9'</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else</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pucSeg_Char[i] = ucSeg_Val-14+'A';  // S14~S19，转化为'A'~'F'</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Seg_Tran(pucSeg_Char, pucSeg_Code);</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217150" cy="491553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2.4  矩阵按键</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2.4.1  源代码设计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(4) main.c设计</a:t>
            </a:r>
            <a:endParaRPr lang="en-US" altLang="zh-CN" sz="2400" dirty="0">
              <a:latin typeface="Times New Roman" panose="02020603050405020304" pitchFamily="2" charset="0"/>
              <a:ea typeface="隶书" panose="02010509060101010101" pitchFamily="1" charset="-122"/>
            </a:endParaRPr>
          </a:p>
          <a:p>
            <a:pPr marL="342900" indent="-342900">
              <a:lnSpc>
                <a:spcPct val="100000"/>
              </a:lnSpc>
              <a:spcBef>
                <a:spcPts val="0"/>
              </a:spcBef>
              <a:buFont typeface="Arial" panose="020B0604020202020204" pitchFamily="34" charset="0"/>
              <a:buChar char="•"/>
            </a:pPr>
            <a:r>
              <a:rPr lang="en-US" altLang="zh-CN" sz="2400" dirty="0">
                <a:latin typeface="Courier New" panose="02070309020205020404" charset="0"/>
                <a:ea typeface="隶书" panose="02010509060101010101" pitchFamily="1" charset="-122"/>
                <a:cs typeface="Courier New" panose="02070309020205020404" charset="0"/>
              </a:rPr>
              <a:t>思考：</a:t>
            </a:r>
            <a:endParaRPr lang="en-US" altLang="zh-CN" sz="2400" dirty="0">
              <a:latin typeface="Courier New" panose="02070309020205020404" charset="0"/>
              <a:ea typeface="隶书" panose="02010509060101010101" pitchFamily="1" charset="-122"/>
              <a:cs typeface="Courier New" panose="02070309020205020404" charset="0"/>
            </a:endParaRPr>
          </a:p>
          <a:p>
            <a:pPr marL="352425" indent="-352425">
              <a:lnSpc>
                <a:spcPct val="100000"/>
              </a:lnSpc>
              <a:spcBef>
                <a:spcPts val="0"/>
              </a:spcBef>
            </a:pPr>
            <a:r>
              <a:rPr lang="en-US" altLang="zh-CN" sz="2400" dirty="0">
                <a:ea typeface="隶书" panose="02010509060101010101" pitchFamily="1" charset="-122"/>
                <a:cs typeface="Times New Roman" panose="02020603050405020304" pitchFamily="2" charset="0"/>
              </a:rPr>
              <a:t>① 矩阵按键行扫描法判断按键动作主要包括哪几个步骤？ucKey_Dly的作用是什么？</a:t>
            </a:r>
            <a:endParaRPr lang="en-US" altLang="zh-CN" sz="2400" dirty="0">
              <a:ea typeface="隶书" panose="02010509060101010101" pitchFamily="1" charset="-122"/>
              <a:cs typeface="Times New Roman" panose="02020603050405020304" pitchFamily="2" charset="0"/>
            </a:endParaRPr>
          </a:p>
          <a:p>
            <a:pPr>
              <a:lnSpc>
                <a:spcPct val="100000"/>
              </a:lnSpc>
              <a:spcBef>
                <a:spcPts val="0"/>
              </a:spcBef>
            </a:pPr>
            <a:r>
              <a:rPr lang="en-US" altLang="zh-CN" sz="2400" dirty="0">
                <a:ea typeface="隶书" panose="02010509060101010101" pitchFamily="1" charset="-122"/>
                <a:cs typeface="Times New Roman" panose="02020603050405020304" pitchFamily="2" charset="0"/>
              </a:rPr>
              <a:t>② 矩阵按键的扫描码如何确定？</a:t>
            </a:r>
            <a:endParaRPr lang="en-US" altLang="zh-CN" sz="2400" dirty="0">
              <a:ea typeface="隶书" panose="02010509060101010101" pitchFamily="1" charset="-122"/>
              <a:cs typeface="Times New Roman" panose="02020603050405020304" pitchFamily="2" charset="0"/>
            </a:endParaRPr>
          </a:p>
          <a:p>
            <a:pPr marL="342900" indent="-342900">
              <a:lnSpc>
                <a:spcPct val="100000"/>
              </a:lnSpc>
              <a:spcBef>
                <a:spcPts val="0"/>
              </a:spcBef>
              <a:buFont typeface="Arial" panose="020B0604020202020204" pitchFamily="34" charset="0"/>
              <a:buChar char="•"/>
            </a:pPr>
            <a:r>
              <a:rPr lang="en-US" altLang="zh-CN" sz="2400" dirty="0">
                <a:ea typeface="隶书" panose="02010509060101010101" pitchFamily="1" charset="-122"/>
                <a:cs typeface="Times New Roman" panose="02020603050405020304" pitchFamily="2" charset="0"/>
              </a:rPr>
              <a:t>扩展：用线翻转法实现按键识别。</a:t>
            </a:r>
            <a:endParaRPr lang="en-US" altLang="zh-CN" sz="2400" dirty="0">
              <a:ea typeface="隶书" panose="02010509060101010101" pitchFamily="1" charset="-122"/>
              <a:cs typeface="Times New Roman" panose="02020603050405020304" pitchFamily="2" charset="0"/>
            </a:endParaRPr>
          </a:p>
          <a:p>
            <a:pPr marL="342900" indent="-342900">
              <a:lnSpc>
                <a:spcPct val="100000"/>
              </a:lnSpc>
              <a:spcBef>
                <a:spcPts val="0"/>
              </a:spcBef>
              <a:buFont typeface="Arial" panose="020B0604020202020204" pitchFamily="34" charset="0"/>
              <a:buChar char="•"/>
            </a:pPr>
            <a:r>
              <a:rPr lang="en-US" altLang="zh-CN" sz="2400" dirty="0">
                <a:ea typeface="隶书" panose="02010509060101010101" pitchFamily="1" charset="-122"/>
                <a:cs typeface="Times New Roman" panose="02020603050405020304" pitchFamily="2" charset="0"/>
              </a:rPr>
              <a:t>注意：由于竞赛实训平台将第1和2列的引脚更改为P44和P42，4根列线不在一个端口，所以不便使用线翻转法识别按键。</a:t>
            </a:r>
            <a:endParaRPr lang="en-US" altLang="zh-CN" sz="2400" dirty="0">
              <a:ea typeface="隶书" panose="02010509060101010101" pitchFamily="1" charset="-122"/>
              <a:cs typeface="Times New Roman" panose="02020603050405020304" pitchFamily="2"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74910" cy="475234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2.4  矩阵按键</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2.4.2  源代码调试</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矩阵按键源代码调试包括按键值读取调试和按键处理调试</a:t>
            </a:r>
            <a:r>
              <a:rPr lang="zh-CN" altLang="en-US" sz="2400" dirty="0">
                <a:latin typeface="Times New Roman" panose="02020603050405020304" pitchFamily="2" charset="0"/>
                <a:ea typeface="隶书" panose="02010509060101010101" pitchFamily="1" charset="-122"/>
              </a:rPr>
              <a:t>。</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zh-CN" altLang="en-US" sz="2400" dirty="0">
                <a:latin typeface="Times New Roman" panose="02020603050405020304" pitchFamily="2" charset="0"/>
                <a:ea typeface="隶书" panose="02010509060101010101" pitchFamily="1" charset="-122"/>
              </a:rPr>
              <a:t>可以看出：矩阵按键源代码将3个有效按键状态（按键按下、按键按住和按键松开，由ucKey_Val和ucKey_Old旧值的3种组合表示），转换成3个独立的状态（分别由ucKey_Dn、ucKey_Up和ucKey_Old新值表示）。</a:t>
            </a:r>
            <a:endParaRPr lang="zh-CN" altLang="en-US"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 name="图片 1"/>
          <p:cNvPicPr>
            <a:picLocks noChangeAspect="1"/>
          </p:cNvPicPr>
          <p:nvPr/>
        </p:nvPicPr>
        <p:blipFill>
          <a:blip r:embed="rId2"/>
          <a:stretch>
            <a:fillRect/>
          </a:stretch>
        </p:blipFill>
        <p:spPr>
          <a:xfrm>
            <a:off x="1315720" y="3010535"/>
            <a:ext cx="9641205" cy="2045970"/>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7892">
                                            <p:txEl>
                                              <p:pRg st="8" end="8"/>
                                            </p:txEl>
                                          </p:spTgt>
                                        </p:tgtEl>
                                        <p:attrNameLst>
                                          <p:attrName>style.visibility</p:attrName>
                                        </p:attrNameLst>
                                      </p:cBhvr>
                                      <p:to>
                                        <p:strVal val="visible"/>
                                      </p:to>
                                    </p:set>
                                    <p:animEffect transition="in" filter="blinds(horizontal)">
                                      <p:cBhvr>
                                        <p:cTn id="12" dur="500"/>
                                        <p:tgtEl>
                                          <p:spTgt spid="3789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2" name="矩形 52229"/>
          <p:cNvSpPr/>
          <p:nvPr/>
        </p:nvSpPr>
        <p:spPr>
          <a:xfrm>
            <a:off x="1043940" y="1619885"/>
            <a:ext cx="10074910" cy="475234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2.4  矩阵按键</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2.4.2  源代码调试</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矩阵按键源代码调试包括按键值读取调试和按键处理调试</a:t>
            </a:r>
            <a:r>
              <a:rPr lang="zh-CN" altLang="en-US" sz="2400" dirty="0">
                <a:latin typeface="Times New Roman" panose="02020603050405020304" pitchFamily="2" charset="0"/>
                <a:ea typeface="隶书" panose="02010509060101010101" pitchFamily="1" charset="-122"/>
              </a:rPr>
              <a:t>。</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endParaRPr lang="zh-CN" altLang="en-US" sz="2400" dirty="0">
              <a:latin typeface="Times New Roman" panose="02020603050405020304" pitchFamily="2" charset="0"/>
              <a:ea typeface="隶书" panose="02010509060101010101" pitchFamily="1" charset="-122"/>
            </a:endParaRPr>
          </a:p>
        </p:txBody>
      </p:sp>
      <p:pic>
        <p:nvPicPr>
          <p:cNvPr id="2" name="图片 1" descr="MCS-242-KEY"/>
          <p:cNvPicPr>
            <a:picLocks noChangeAspect="1"/>
          </p:cNvPicPr>
          <p:nvPr/>
        </p:nvPicPr>
        <p:blipFill>
          <a:blip r:embed="rId1"/>
          <a:stretch>
            <a:fillRect/>
          </a:stretch>
        </p:blipFill>
        <p:spPr>
          <a:xfrm>
            <a:off x="5122545" y="3099435"/>
            <a:ext cx="2009775" cy="2009775"/>
          </a:xfrm>
          <a:prstGeom prst="rect">
            <a:avLst/>
          </a:prstGeom>
        </p:spPr>
      </p:pic>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2"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146030" cy="475234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2.5  串行口</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数据传输有并行和串行两种方式，并行传输是多位（8位、16位或32位）一起传输，速度快但传输距离近，而串行传输是逐位传输，速度慢但传输距离远。两种方式分别通过并行接口和串行接口实现。</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串行接口又分为异步和同步两种方式，异步串行接口不要求有严格的时钟同步，常用的异步串行接口是UART（通用异步收发器），而同步串行接口要求有严格的时钟同步，常用的同步串行接口有SPI（串行设备接口）和I2C（内部集成电路接口）等。</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串行接口连接串行设备时必须遵循相关的物理接口标准，这些标准规定了接口的机械、电气、功能和过程特性。UART的物理接口标准有RS-232C、RS-449（其中电气标准是RS-422或RS-423）和RS-485等，其中RS-232C和RS-485是最常用的UART物理接口标准。</a:t>
            </a:r>
            <a:endParaRPr lang="en-US" altLang="zh-CN"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2" end="2"/>
                                            </p:txEl>
                                          </p:spTgt>
                                        </p:tgtEl>
                                        <p:attrNameLst>
                                          <p:attrName>style.visibility</p:attrName>
                                        </p:attrNameLst>
                                      </p:cBhvr>
                                      <p:to>
                                        <p:strVal val="visible"/>
                                      </p:to>
                                    </p:set>
                                    <p:animEffect transition="in" filter="blinds(horizontal)">
                                      <p:cBhvr>
                                        <p:cTn id="7" dur="500"/>
                                        <p:tgtEl>
                                          <p:spTgt spid="3789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7892">
                                            <p:txEl>
                                              <p:pRg st="3" end="3"/>
                                            </p:txEl>
                                          </p:spTgt>
                                        </p:tgtEl>
                                        <p:attrNameLst>
                                          <p:attrName>style.visibility</p:attrName>
                                        </p:attrNameLst>
                                      </p:cBhvr>
                                      <p:to>
                                        <p:strVal val="visible"/>
                                      </p:to>
                                    </p:set>
                                    <p:animEffect transition="in" filter="blinds(horizontal)">
                                      <p:cBhvr>
                                        <p:cTn id="12" dur="500"/>
                                        <p:tgtEl>
                                          <p:spTgt spid="3789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74910" cy="491553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2.5  串行口</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RS-232C电气特性采用负逻辑：逻辑“1”的电平低于-3V，逻辑“0”的电平高于+3V，这和TTL的正逻辑（逻辑“1”为高电平，逻辑“0”为低电平）不同，因此通过RS-232C和TTL器件通信时必须进行电平转换。RS-232C采用单端输出和单端输入，最大通信距离约30m，通信速率低于20Kbps。</a:t>
            </a:r>
            <a:endParaRPr lang="en-US" altLang="zh-CN" sz="2400" dirty="0">
              <a:latin typeface="Times New Roman" panose="02020603050405020304" pitchFamily="2" charset="0"/>
              <a:ea typeface="隶书" panose="02010509060101010101" pitchFamily="1" charset="-122"/>
            </a:endParaRPr>
          </a:p>
          <a:p>
            <a:pPr marL="342900" indent="-342900">
              <a:spcBef>
                <a:spcPts val="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RS-422和RS-485则采用平衡输出和差分输入，传输一个信号两根线，利用两根线的电压差表示逻辑“0”和“1”。由于采用双线传输，抗共模干扰能力增强，距离10m时速率可达10Mbps，距离1000m时速率仍可达100Kbps。</a:t>
            </a:r>
            <a:endParaRPr lang="en-US" altLang="zh-CN" sz="2400" dirty="0">
              <a:latin typeface="Times New Roman" panose="02020603050405020304" pitchFamily="2" charset="0"/>
              <a:ea typeface="隶书" panose="02010509060101010101" pitchFamily="1" charset="-122"/>
            </a:endParaRPr>
          </a:p>
          <a:p>
            <a:pPr marL="342900" indent="-342900">
              <a:spcBef>
                <a:spcPts val="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RS-232C和RS-422都可以全双工工作（发送和接收可以同时进行），只能实现点对点通信。而RS-485采用半双工工作（发送和接收不能同时进行），最大可以连接32个节点，增加驱动后（例如SIT3485），最大可以连接256个节点。</a:t>
            </a:r>
            <a:endParaRPr lang="en-US" altLang="zh-CN"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2" end="2"/>
                                            </p:txEl>
                                          </p:spTgt>
                                        </p:tgtEl>
                                        <p:attrNameLst>
                                          <p:attrName>style.visibility</p:attrName>
                                        </p:attrNameLst>
                                      </p:cBhvr>
                                      <p:to>
                                        <p:strVal val="visible"/>
                                      </p:to>
                                    </p:set>
                                    <p:animEffect transition="in" filter="blinds(horizontal)">
                                      <p:cBhvr>
                                        <p:cTn id="7" dur="500"/>
                                        <p:tgtEl>
                                          <p:spTgt spid="3789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7892">
                                            <p:txEl>
                                              <p:pRg st="3" end="3"/>
                                            </p:txEl>
                                          </p:spTgt>
                                        </p:tgtEl>
                                        <p:attrNameLst>
                                          <p:attrName>style.visibility</p:attrName>
                                        </p:attrNameLst>
                                      </p:cBhvr>
                                      <p:to>
                                        <p:strVal val="visible"/>
                                      </p:to>
                                    </p:set>
                                    <p:animEffect transition="in" filter="blinds(horizontal)">
                                      <p:cBhvr>
                                        <p:cTn id="12" dur="500"/>
                                        <p:tgtEl>
                                          <p:spTgt spid="3789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74910" cy="362458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2.5  串行口</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目前微控制器的UART接口采用的是TTL正逻辑，和TTL器件连接不需要电平转换。和采用负逻辑的计算机相连时需要进行电平转换，或使用UART-USB转换器连接。</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UART常用的引脚只有3个：TxD（发送数据）、RxD（接收数据）和GND（地），两个UART连接时，TxD和RxD必须交叉连接。</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UART的主要指标有2个：数据速率和数据格式。数据速率用波特率表示，数据格式包括1个起始位、5-8个数据位、0-1个校验位和1-2个停止位，如图2.8所示。</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通信双方的数据速率和数据格式必须一致，否则无法实现通信。</a:t>
            </a:r>
            <a:endParaRPr lang="en-US" altLang="zh-CN"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 name="图片 1"/>
          <p:cNvPicPr>
            <a:picLocks noChangeAspect="1"/>
          </p:cNvPicPr>
          <p:nvPr/>
        </p:nvPicPr>
        <p:blipFill>
          <a:blip r:embed="rId2"/>
          <a:stretch>
            <a:fillRect/>
          </a:stretch>
        </p:blipFill>
        <p:spPr>
          <a:xfrm>
            <a:off x="1844675" y="5313045"/>
            <a:ext cx="8573135" cy="621665"/>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2" end="2"/>
                                            </p:txEl>
                                          </p:spTgt>
                                        </p:tgtEl>
                                        <p:attrNameLst>
                                          <p:attrName>style.visibility</p:attrName>
                                        </p:attrNameLst>
                                      </p:cBhvr>
                                      <p:to>
                                        <p:strVal val="visible"/>
                                      </p:to>
                                    </p:set>
                                    <p:animEffect transition="in" filter="blinds(horizontal)">
                                      <p:cBhvr>
                                        <p:cTn id="7" dur="500"/>
                                        <p:tgtEl>
                                          <p:spTgt spid="3789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7892">
                                            <p:txEl>
                                              <p:pRg st="3" end="3"/>
                                            </p:txEl>
                                          </p:spTgt>
                                        </p:tgtEl>
                                        <p:attrNameLst>
                                          <p:attrName>style.visibility</p:attrName>
                                        </p:attrNameLst>
                                      </p:cBhvr>
                                      <p:to>
                                        <p:strVal val="visible"/>
                                      </p:to>
                                    </p:set>
                                    <p:animEffect transition="in" filter="blinds(horizontal)">
                                      <p:cBhvr>
                                        <p:cTn id="12" dur="500"/>
                                        <p:tgtEl>
                                          <p:spTgt spid="37892">
                                            <p:txEl>
                                              <p:pRg st="3" end="3"/>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7892">
                                            <p:txEl>
                                              <p:pRg st="6" end="6"/>
                                            </p:txEl>
                                          </p:spTgt>
                                        </p:tgtEl>
                                        <p:attrNameLst>
                                          <p:attrName>style.visibility</p:attrName>
                                        </p:attrNameLst>
                                      </p:cBhvr>
                                      <p:to>
                                        <p:strVal val="visible"/>
                                      </p:to>
                                    </p:set>
                                    <p:animEffect transition="in" filter="blinds(horizontal)">
                                      <p:cBhvr>
                                        <p:cTn id="20" dur="500"/>
                                        <p:tgtEl>
                                          <p:spTgt spid="3789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74910" cy="127127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2.5  串行口</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MCS51只有1个串行口UART，IAP15则有2个串行口UART1和UART2，与串行口相关的特殊功能寄存器如表2.5所示。</a:t>
            </a:r>
            <a:endParaRPr lang="en-US" altLang="zh-CN"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3" name="图片 2"/>
          <p:cNvPicPr/>
          <p:nvPr>
            <p:custDataLst>
              <p:tags r:id="rId2"/>
            </p:custDataLst>
          </p:nvPr>
        </p:nvPicPr>
        <p:blipFill>
          <a:blip r:embed="rId3"/>
          <a:stretch>
            <a:fillRect/>
          </a:stretch>
        </p:blipFill>
        <p:spPr>
          <a:xfrm>
            <a:off x="1273810" y="2899410"/>
            <a:ext cx="9780270" cy="2053590"/>
          </a:xfrm>
          <a:prstGeom prst="rect">
            <a:avLst/>
          </a:prstGeom>
        </p:spPr>
      </p:pic>
      <p:pic>
        <p:nvPicPr>
          <p:cNvPr id="4" name="图片 3"/>
          <p:cNvPicPr/>
          <p:nvPr/>
        </p:nvPicPr>
        <p:blipFill>
          <a:blip r:embed="rId4"/>
          <a:stretch>
            <a:fillRect/>
          </a:stretch>
        </p:blipFill>
        <p:spPr>
          <a:xfrm>
            <a:off x="1273810" y="4921250"/>
            <a:ext cx="9779635" cy="1413510"/>
          </a:xfrm>
          <a:prstGeom prst="rect">
            <a:avLst/>
          </a:prstGeom>
        </p:spPr>
      </p:pic>
    </p:spTree>
  </p:cSld>
  <p:clrMapOvr>
    <a:masterClrMapping/>
  </p:clrMapOvr>
  <p:transition>
    <p:rand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333990" cy="447294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1.1  </a:t>
            </a:r>
            <a:r>
              <a:rPr sz="2400" dirty="0">
                <a:ea typeface="隶书" panose="02010509060101010101" pitchFamily="1" charset="-122"/>
                <a:sym typeface="+mn-ea"/>
              </a:rPr>
              <a:t>MCS51兼容单片机</a:t>
            </a:r>
            <a:endParaRPr sz="2400" dirty="0">
              <a:ea typeface="隶书" panose="02010509060101010101" pitchFamily="1" charset="-122"/>
              <a:sym typeface="+mn-ea"/>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1.1.1  MCS51单片机功能简介</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algn="just">
              <a:spcBef>
                <a:spcPct val="20000"/>
              </a:spcBef>
            </a:pPr>
            <a:r>
              <a:rPr lang="en-US" altLang="zh-CN" sz="2400" dirty="0">
                <a:ea typeface="隶书" panose="02010509060101010101" pitchFamily="1" charset="-122"/>
                <a:sym typeface="宋体" panose="02010600030101010101" pitchFamily="2" charset="-122"/>
              </a:rPr>
              <a:t>(2) 定时/计数器</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T2是8052在8051基础上增加的定时器，与T2有关的寄存器位是CP/RL2、C/T2、RCLK、TCLK、TR2和TF2等，部分寄存器位的作用如下：</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① CP/RL2：捕捉/自动重装选择，0-自动重装方式，1-捕捉方式</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② TCLK：发送时钟选择，0-T1作为串口发送时钟。1-T2作为串口发送时钟</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③ RCLK：接收时钟选择，0-T1作为串口接收时钟。1-T2作为串口接收时钟</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15">
                                            <p:txEl>
                                              <p:pRg st="4" end="4"/>
                                            </p:txEl>
                                          </p:spTgt>
                                        </p:tgtEl>
                                        <p:attrNameLst>
                                          <p:attrName>style.visibility</p:attrName>
                                        </p:attrNameLst>
                                      </p:cBhvr>
                                      <p:to>
                                        <p:strVal val="visible"/>
                                      </p:to>
                                    </p:set>
                                    <p:animEffect transition="in" filter="blinds(horizontal)">
                                      <p:cBhvr>
                                        <p:cTn id="7" dur="500"/>
                                        <p:tgtEl>
                                          <p:spTgt spid="13315">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3315">
                                            <p:txEl>
                                              <p:pRg st="5" end="5"/>
                                            </p:txEl>
                                          </p:spTgt>
                                        </p:tgtEl>
                                        <p:attrNameLst>
                                          <p:attrName>style.visibility</p:attrName>
                                        </p:attrNameLst>
                                      </p:cBhvr>
                                      <p:to>
                                        <p:strVal val="visible"/>
                                      </p:to>
                                    </p:set>
                                    <p:animEffect transition="in" filter="blinds(horizontal)">
                                      <p:cBhvr>
                                        <p:cTn id="10" dur="500"/>
                                        <p:tgtEl>
                                          <p:spTgt spid="13315">
                                            <p:txEl>
                                              <p:pRg st="5" end="5"/>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3315">
                                            <p:txEl>
                                              <p:pRg st="6" end="6"/>
                                            </p:txEl>
                                          </p:spTgt>
                                        </p:tgtEl>
                                        <p:attrNameLst>
                                          <p:attrName>style.visibility</p:attrName>
                                        </p:attrNameLst>
                                      </p:cBhvr>
                                      <p:to>
                                        <p:strVal val="visible"/>
                                      </p:to>
                                    </p:set>
                                    <p:animEffect transition="in" filter="blinds(horizontal)">
                                      <p:cBhvr>
                                        <p:cTn id="13" dur="500"/>
                                        <p:tgtEl>
                                          <p:spTgt spid="133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273810" y="2899410"/>
            <a:ext cx="9744075" cy="3238500"/>
          </a:xfrm>
          <a:prstGeom prst="rect">
            <a:avLst/>
          </a:prstGeom>
        </p:spPr>
      </p:pic>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2"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74910" cy="127127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2.5  串行口</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MCS51只有1个串行口UART，IAP15则有2个串行口UART1和UART2，与串行口相关的特殊功能寄存器如表2.5所示。</a:t>
            </a:r>
            <a:endParaRPr lang="en-US" altLang="zh-CN"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74910" cy="127127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2.5  串行口</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UART和UART1的4种工作方式如表2.6所示。</a:t>
            </a:r>
            <a:endParaRPr lang="en-US" altLang="zh-CN"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3" name="图片 2"/>
          <p:cNvPicPr>
            <a:picLocks noChangeAspect="1"/>
          </p:cNvPicPr>
          <p:nvPr/>
        </p:nvPicPr>
        <p:blipFill>
          <a:blip r:embed="rId2"/>
          <a:stretch>
            <a:fillRect/>
          </a:stretch>
        </p:blipFill>
        <p:spPr>
          <a:xfrm>
            <a:off x="1273810" y="2590800"/>
            <a:ext cx="9744075" cy="2376170"/>
          </a:xfrm>
          <a:prstGeom prst="rect">
            <a:avLst/>
          </a:prstGeom>
        </p:spPr>
      </p:pic>
    </p:spTree>
  </p:cSld>
  <p:clrMapOvr>
    <a:masterClrMapping/>
  </p:clrMapOvr>
  <p:transition>
    <p:random/>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74910" cy="491617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2.5  串行口</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UART和UART1通常工作在方式1。MCS51的UART可以用T1（T2CON中的RCLK和TCLK均为0）或T2（T2CON中的RCLK或TCLK不为0）作为波特率发生器，通常用T2作为波特率发生器，此时定时初值（RCAP2H和RCAP2L）和波特率的关系是：</a:t>
            </a:r>
            <a:endParaRPr lang="en-US" altLang="zh-CN" sz="2400" dirty="0">
              <a:latin typeface="Times New Roman" panose="02020603050405020304" pitchFamily="2" charset="0"/>
              <a:ea typeface="隶书" panose="02010509060101010101" pitchFamily="1" charset="-122"/>
            </a:endParaRPr>
          </a:p>
          <a:p>
            <a:pPr algn="ctr">
              <a:spcBef>
                <a:spcPts val="0"/>
              </a:spcBef>
            </a:pPr>
            <a:r>
              <a:rPr lang="en-US" altLang="zh-CN" sz="2400" dirty="0">
                <a:latin typeface="Times New Roman" panose="02020603050405020304" pitchFamily="2" charset="0"/>
                <a:ea typeface="隶书" panose="02010509060101010101" pitchFamily="1" charset="-122"/>
              </a:rPr>
              <a:t>定时初值 = 65536 - 系统主频 / 波特率 / 32</a:t>
            </a:r>
            <a:endParaRPr lang="en-US" altLang="zh-CN" sz="2400" dirty="0">
              <a:latin typeface="Times New Roman" panose="02020603050405020304" pitchFamily="2" charset="0"/>
              <a:ea typeface="隶书" panose="02010509060101010101" pitchFamily="1" charset="-122"/>
            </a:endParaRPr>
          </a:p>
          <a:p>
            <a:pPr algn="ctr">
              <a:spcBef>
                <a:spcPts val="0"/>
              </a:spcBef>
            </a:pPr>
            <a:r>
              <a:rPr lang="en-US" altLang="zh-CN" sz="2400" dirty="0">
                <a:latin typeface="Times New Roman" panose="02020603050405020304" pitchFamily="2" charset="0"/>
                <a:ea typeface="隶书" panose="02010509060101010101" pitchFamily="1" charset="-122"/>
              </a:rPr>
              <a:t>波特率 = 系统主频 / (65536 - 定时初值) / 32</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ea typeface="隶书" panose="02010509060101010101" pitchFamily="1" charset="-122"/>
                <a:sym typeface="+mn-ea"/>
              </a:rPr>
              <a:t>IAP15的UART1可以用T1（方式0，AUXR中的S1_ST2为0）或T2（AUXR中的S1_ST2为1，复位值）作为波特率发生器，此时定时初值和波特率的关系是：</a:t>
            </a:r>
            <a:endParaRPr lang="en-US" altLang="zh-CN" sz="2400" dirty="0">
              <a:latin typeface="Times New Roman" panose="02020603050405020304" pitchFamily="2" charset="0"/>
              <a:ea typeface="隶书" panose="02010509060101010101" pitchFamily="1" charset="-122"/>
            </a:endParaRPr>
          </a:p>
          <a:p>
            <a:pPr algn="ctr">
              <a:spcBef>
                <a:spcPts val="0"/>
              </a:spcBef>
            </a:pPr>
            <a:r>
              <a:rPr lang="en-US" altLang="zh-CN" sz="2400" dirty="0">
                <a:ea typeface="隶书" panose="02010509060101010101" pitchFamily="1" charset="-122"/>
                <a:sym typeface="+mn-ea"/>
              </a:rPr>
              <a:t>定时初值 = 65536 - 系统主频 / 波特率 / 48</a:t>
            </a:r>
            <a:endParaRPr lang="en-US" altLang="zh-CN" sz="2400" dirty="0">
              <a:latin typeface="Times New Roman" panose="02020603050405020304" pitchFamily="2" charset="0"/>
              <a:ea typeface="隶书" panose="02010509060101010101" pitchFamily="1" charset="-122"/>
            </a:endParaRPr>
          </a:p>
          <a:p>
            <a:pPr algn="ctr">
              <a:spcBef>
                <a:spcPts val="0"/>
              </a:spcBef>
            </a:pPr>
            <a:r>
              <a:rPr lang="en-US" altLang="zh-CN" sz="2400" dirty="0">
                <a:ea typeface="隶书" panose="02010509060101010101" pitchFamily="1" charset="-122"/>
                <a:sym typeface="+mn-ea"/>
              </a:rPr>
              <a:t>波特率 = 系统主频 / (65536 - 定时初值) / 48</a:t>
            </a:r>
            <a:endParaRPr lang="en-US" altLang="zh-CN" sz="2400" dirty="0">
              <a:latin typeface="Times New Roman" panose="02020603050405020304" pitchFamily="2" charset="0"/>
              <a:ea typeface="隶书" panose="02010509060101010101" pitchFamily="1" charset="-122"/>
            </a:endParaRPr>
          </a:p>
          <a:p>
            <a:pPr algn="ctr">
              <a:spcBef>
                <a:spcPct val="20000"/>
              </a:spcBef>
            </a:pPr>
            <a:endParaRPr lang="en-US" altLang="zh-CN"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4" end="4"/>
                                            </p:txEl>
                                          </p:spTgt>
                                        </p:tgtEl>
                                        <p:attrNameLst>
                                          <p:attrName>style.visibility</p:attrName>
                                        </p:attrNameLst>
                                      </p:cBhvr>
                                      <p:to>
                                        <p:strVal val="visible"/>
                                      </p:to>
                                    </p:set>
                                    <p:animEffect transition="in" filter="blinds(horizontal)">
                                      <p:cBhvr>
                                        <p:cTn id="7" dur="500"/>
                                        <p:tgtEl>
                                          <p:spTgt spid="37892">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2">
                                            <p:txEl>
                                              <p:pRg st="5" end="5"/>
                                            </p:txEl>
                                          </p:spTgt>
                                        </p:tgtEl>
                                        <p:attrNameLst>
                                          <p:attrName>style.visibility</p:attrName>
                                        </p:attrNameLst>
                                      </p:cBhvr>
                                      <p:to>
                                        <p:strVal val="visible"/>
                                      </p:to>
                                    </p:set>
                                    <p:animEffect transition="in" filter="blinds(horizontal)">
                                      <p:cBhvr>
                                        <p:cTn id="10" dur="500"/>
                                        <p:tgtEl>
                                          <p:spTgt spid="37892">
                                            <p:txEl>
                                              <p:pRg st="5" end="5"/>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7892">
                                            <p:txEl>
                                              <p:pRg st="6" end="6"/>
                                            </p:txEl>
                                          </p:spTgt>
                                        </p:tgtEl>
                                        <p:attrNameLst>
                                          <p:attrName>style.visibility</p:attrName>
                                        </p:attrNameLst>
                                      </p:cBhvr>
                                      <p:to>
                                        <p:strVal val="visible"/>
                                      </p:to>
                                    </p:set>
                                    <p:animEffect transition="in" filter="blinds(horizontal)">
                                      <p:cBhvr>
                                        <p:cTn id="13" dur="500"/>
                                        <p:tgtEl>
                                          <p:spTgt spid="3789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273810" y="2604135"/>
            <a:ext cx="9813925" cy="2413635"/>
          </a:xfrm>
          <a:prstGeom prst="rect">
            <a:avLst/>
          </a:prstGeom>
        </p:spPr>
      </p:pic>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2"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74910" cy="470471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2.5  串行口</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常用波特率的定时初值如表2.7所示。</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注：从表中可以看出，系统主频为11.0592MHz时实际波特率没有误差，这也就是系统主频常用11.0592MHz的原因。系统主频为12MHz时由于实际波特率存在误差，可能无法与其他串行设备正常通信。</a:t>
            </a:r>
            <a:endParaRPr lang="en-US" altLang="zh-CN"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8" end="8"/>
                                            </p:txEl>
                                          </p:spTgt>
                                        </p:tgtEl>
                                        <p:attrNameLst>
                                          <p:attrName>style.visibility</p:attrName>
                                        </p:attrNameLst>
                                      </p:cBhvr>
                                      <p:to>
                                        <p:strVal val="visible"/>
                                      </p:to>
                                    </p:set>
                                    <p:animEffect transition="in" filter="blinds(horizontal)">
                                      <p:cBhvr>
                                        <p:cTn id="7" dur="500"/>
                                        <p:tgtEl>
                                          <p:spTgt spid="3789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215880" cy="470471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2.5  串行口</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MCS51 UART和IAP15 UART1常用波特率的定时初值对比如表2.8所示。</a:t>
            </a:r>
            <a:endParaRPr lang="en-US" altLang="zh-CN"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3" name="图片 2"/>
          <p:cNvPicPr>
            <a:picLocks noChangeAspect="1"/>
          </p:cNvPicPr>
          <p:nvPr/>
        </p:nvPicPr>
        <p:blipFill>
          <a:blip r:embed="rId2"/>
          <a:stretch>
            <a:fillRect/>
          </a:stretch>
        </p:blipFill>
        <p:spPr>
          <a:xfrm>
            <a:off x="1273810" y="2623820"/>
            <a:ext cx="9826625" cy="2402205"/>
          </a:xfrm>
          <a:prstGeom prst="rect">
            <a:avLst/>
          </a:prstGeom>
        </p:spPr>
      </p:pic>
    </p:spTree>
  </p:cSld>
  <p:clrMapOvr>
    <a:masterClrMapping/>
  </p:clrMapOvr>
  <p:transition>
    <p:random/>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92690" cy="300037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2.5  串行口</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设计要求：用UART实现秒值显示和设置，波特率为9600波特。</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串行口设计在数码管设计的基础上完成：</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在“D:\MCS51”文件夹中将“203_SEG”文件夹复制粘贴为“205_UART”文件夹。</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2.5.1  原理图绘制</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ea typeface="隶书" panose="02010509060101010101" pitchFamily="1" charset="-122"/>
                <a:sym typeface="+mn-ea"/>
              </a:rPr>
              <a:t>2.5.2  源代码设计</a:t>
            </a:r>
            <a:endParaRPr lang="en-US" altLang="zh-CN" sz="2400" dirty="0">
              <a:ea typeface="隶书" panose="02010509060101010101" pitchFamily="1" charset="-122"/>
              <a:sym typeface="+mn-ea"/>
            </a:endParaRPr>
          </a:p>
          <a:p>
            <a:pPr>
              <a:spcBef>
                <a:spcPct val="20000"/>
              </a:spcBef>
            </a:pPr>
            <a:r>
              <a:rPr lang="en-US" altLang="zh-CN" sz="2400" dirty="0">
                <a:ea typeface="隶书" panose="02010509060101010101" pitchFamily="1" charset="-122"/>
                <a:sym typeface="+mn-ea"/>
              </a:rPr>
              <a:t>2.5.3  源代码调试</a:t>
            </a:r>
            <a:endParaRPr lang="en-US" altLang="zh-CN" sz="2400" dirty="0">
              <a:latin typeface="Times New Roman" panose="02020603050405020304" pitchFamily="2" charset="0"/>
              <a:ea typeface="隶书" panose="02010509060101010101" pitchFamily="1" charset="-122"/>
            </a:endParaRPr>
          </a:p>
          <a:p>
            <a:pPr>
              <a:spcBef>
                <a:spcPct val="20000"/>
              </a:spcBef>
            </a:pPr>
            <a:endParaRPr lang="en-US" altLang="zh-CN"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 name="图片 1"/>
          <p:cNvPicPr>
            <a:picLocks noChangeAspect="1"/>
          </p:cNvPicPr>
          <p:nvPr>
            <p:custDataLst>
              <p:tags r:id="rId2"/>
            </p:custDataLst>
          </p:nvPr>
        </p:nvPicPr>
        <p:blipFill>
          <a:blip r:embed="rId3"/>
          <a:stretch>
            <a:fillRect/>
          </a:stretch>
        </p:blipFill>
        <p:spPr>
          <a:xfrm>
            <a:off x="3494405" y="4696460"/>
            <a:ext cx="281305" cy="283210"/>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2" end="2"/>
                                            </p:txEl>
                                          </p:spTgt>
                                        </p:tgtEl>
                                        <p:attrNameLst>
                                          <p:attrName>style.visibility</p:attrName>
                                        </p:attrNameLst>
                                      </p:cBhvr>
                                      <p:to>
                                        <p:strVal val="visible"/>
                                      </p:to>
                                    </p:set>
                                    <p:animEffect transition="in" filter="blinds(horizontal)">
                                      <p:cBhvr>
                                        <p:cTn id="7" dur="500"/>
                                        <p:tgtEl>
                                          <p:spTgt spid="37892">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2">
                                            <p:txEl>
                                              <p:pRg st="3" end="3"/>
                                            </p:txEl>
                                          </p:spTgt>
                                        </p:tgtEl>
                                        <p:attrNameLst>
                                          <p:attrName>style.visibility</p:attrName>
                                        </p:attrNameLst>
                                      </p:cBhvr>
                                      <p:to>
                                        <p:strVal val="visible"/>
                                      </p:to>
                                    </p:set>
                                    <p:animEffect transition="in" filter="blinds(horizontal)">
                                      <p:cBhvr>
                                        <p:cTn id="10" dur="500"/>
                                        <p:tgtEl>
                                          <p:spTgt spid="37892">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7892">
                                            <p:txEl>
                                              <p:pRg st="4" end="4"/>
                                            </p:txEl>
                                          </p:spTgt>
                                        </p:tgtEl>
                                        <p:attrNameLst>
                                          <p:attrName>style.visibility</p:attrName>
                                        </p:attrNameLst>
                                      </p:cBhvr>
                                      <p:to>
                                        <p:strVal val="visible"/>
                                      </p:to>
                                    </p:set>
                                    <p:animEffect transition="in" filter="blinds(horizontal)">
                                      <p:cBhvr>
                                        <p:cTn id="15" dur="500"/>
                                        <p:tgtEl>
                                          <p:spTgt spid="37892">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7892">
                                            <p:txEl>
                                              <p:pRg st="5" end="5"/>
                                            </p:txEl>
                                          </p:spTgt>
                                        </p:tgtEl>
                                        <p:attrNameLst>
                                          <p:attrName>style.visibility</p:attrName>
                                        </p:attrNameLst>
                                      </p:cBhvr>
                                      <p:to>
                                        <p:strVal val="visible"/>
                                      </p:to>
                                    </p:set>
                                    <p:animEffect transition="in" filter="blinds(horizontal)">
                                      <p:cBhvr>
                                        <p:cTn id="18" dur="500"/>
                                        <p:tgtEl>
                                          <p:spTgt spid="37892">
                                            <p:txEl>
                                              <p:pRg st="5" end="5"/>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7892">
                                            <p:txEl>
                                              <p:pRg st="6" end="6"/>
                                            </p:txEl>
                                          </p:spTgt>
                                        </p:tgtEl>
                                        <p:attrNameLst>
                                          <p:attrName>style.visibility</p:attrName>
                                        </p:attrNameLst>
                                      </p:cBhvr>
                                      <p:to>
                                        <p:strVal val="visible"/>
                                      </p:to>
                                    </p:set>
                                    <p:animEffect transition="in" filter="blinds(horizontal)">
                                      <p:cBhvr>
                                        <p:cTn id="21" dur="500"/>
                                        <p:tgtEl>
                                          <p:spTgt spid="37892">
                                            <p:txEl>
                                              <p:pRg st="6" end="6"/>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linds(horizontal)">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5589270" y="2585085"/>
            <a:ext cx="5652770" cy="3282315"/>
          </a:xfrm>
          <a:prstGeom prst="rect">
            <a:avLst/>
          </a:prstGeom>
        </p:spPr>
      </p:pic>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3"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4545965" cy="328295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2.5  串行口</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2.5.1  原理图绘制</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ea typeface="隶书" panose="02010509060101010101" pitchFamily="1" charset="-122"/>
                <a:sym typeface="+mn-ea"/>
              </a:rPr>
              <a:t>串行口原理框图如图2.9所示。</a:t>
            </a:r>
            <a:endParaRPr sz="2400" dirty="0">
              <a:ea typeface="隶书" panose="02010509060101010101" pitchFamily="1" charset="-122"/>
              <a:sym typeface="+mn-ea"/>
            </a:endParaRPr>
          </a:p>
          <a:p>
            <a:pPr marL="342900" indent="-342900">
              <a:spcBef>
                <a:spcPct val="20000"/>
              </a:spcBef>
              <a:buFont typeface="Arial" panose="020B0604020202020204" pitchFamily="34" charset="0"/>
              <a:buChar char="•"/>
            </a:pPr>
            <a:r>
              <a:rPr lang="zh-CN" altLang="en-US" sz="2400" dirty="0">
                <a:ea typeface="隶书" panose="02010509060101010101" pitchFamily="1" charset="-122"/>
                <a:sym typeface="+mn-ea"/>
              </a:rPr>
              <a:t>系统包括：</a:t>
            </a:r>
            <a:endParaRPr lang="zh-CN" altLang="en-US" sz="2400" dirty="0">
              <a:latin typeface="Times New Roman" panose="02020603050405020304" pitchFamily="2" charset="0"/>
              <a:ea typeface="隶书" panose="02010509060101010101" pitchFamily="1" charset="-122"/>
            </a:endParaRPr>
          </a:p>
          <a:p>
            <a:pPr indent="47625">
              <a:spcBef>
                <a:spcPts val="0"/>
              </a:spcBef>
            </a:pPr>
            <a:r>
              <a:rPr lang="en-US" altLang="zh-CN" sz="2400" dirty="0">
                <a:ea typeface="隶书" panose="02010509060101010101" pitchFamily="1" charset="-122"/>
                <a:sym typeface="+mn-ea"/>
              </a:rPr>
              <a:t>    MCU</a:t>
            </a:r>
            <a:r>
              <a:rPr lang="zh-CN" altLang="en-US" sz="2400" dirty="0">
                <a:ea typeface="隶书" panose="02010509060101010101" pitchFamily="1" charset="-122"/>
                <a:sym typeface="+mn-ea"/>
              </a:rPr>
              <a:t>、虚拟终端、数码管</a:t>
            </a:r>
            <a:endParaRPr lang="zh-CN" altLang="en-US" sz="2400" dirty="0">
              <a:ea typeface="隶书" panose="02010509060101010101" pitchFamily="1" charset="-122"/>
              <a:sym typeface="+mn-ea"/>
            </a:endParaRPr>
          </a:p>
          <a:p>
            <a:pPr marL="342900" indent="-342900">
              <a:spcBef>
                <a:spcPts val="600"/>
              </a:spcBef>
              <a:buFont typeface="Arial" panose="020B0604020202020204" pitchFamily="34" charset="0"/>
              <a:buChar char="•"/>
            </a:pPr>
            <a:r>
              <a:rPr lang="zh-CN" altLang="en-US" sz="2400" dirty="0">
                <a:ea typeface="隶书" panose="02010509060101010101" pitchFamily="1" charset="-122"/>
                <a:sym typeface="+mn-ea"/>
              </a:rPr>
              <a:t>虚拟终端通过P30（RxD）和P31（TxD）与MCU相连。</a:t>
            </a:r>
            <a:endParaRPr lang="zh-CN" altLang="en-US" sz="2400" dirty="0">
              <a:ea typeface="隶书" panose="02010509060101010101" pitchFamily="1" charset="-122"/>
              <a:sym typeface="+mn-ea"/>
            </a:endParaRPr>
          </a:p>
          <a:p>
            <a:pPr>
              <a:spcBef>
                <a:spcPct val="20000"/>
              </a:spcBef>
            </a:pPr>
            <a:endParaRPr lang="en-US" altLang="zh-CN"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5" end="5"/>
                                            </p:txEl>
                                          </p:spTgt>
                                        </p:tgtEl>
                                        <p:attrNameLst>
                                          <p:attrName>style.visibility</p:attrName>
                                        </p:attrNameLst>
                                      </p:cBhvr>
                                      <p:to>
                                        <p:strVal val="visible"/>
                                      </p:to>
                                    </p:set>
                                    <p:animEffect transition="in" filter="blinds(horizontal)">
                                      <p:cBhvr>
                                        <p:cTn id="7" dur="500"/>
                                        <p:tgtEl>
                                          <p:spTgt spid="3789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353" name="图片 2"/>
          <p:cNvPicPr>
            <a:picLocks noChangeAspect="1"/>
          </p:cNvPicPr>
          <p:nvPr/>
        </p:nvPicPr>
        <p:blipFill>
          <a:blip r:embed="rId2"/>
          <a:stretch>
            <a:fillRect/>
          </a:stretch>
        </p:blipFill>
        <p:spPr>
          <a:xfrm>
            <a:off x="5602605" y="2024380"/>
            <a:ext cx="5760720" cy="4036695"/>
          </a:xfrm>
          <a:prstGeom prst="rect">
            <a:avLst/>
          </a:prstGeom>
          <a:noFill/>
          <a:ln>
            <a:noFill/>
          </a:ln>
        </p:spPr>
      </p:pic>
      <p:sp>
        <p:nvSpPr>
          <p:cNvPr id="2" name="矩形 52229"/>
          <p:cNvSpPr/>
          <p:nvPr/>
        </p:nvSpPr>
        <p:spPr>
          <a:xfrm>
            <a:off x="1043940" y="1619885"/>
            <a:ext cx="4545965" cy="354774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2.5  串行口</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2.5.1  原理图绘制</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ea typeface="隶书" panose="02010509060101010101" pitchFamily="1" charset="-122"/>
                <a:sym typeface="+mn-ea"/>
              </a:rPr>
              <a:t>在原理图中将矩阵按键替换为“虚拟终端”（单击左侧的仪器按钮：在“INSTRU- MENTS”（仪器）中选择“VIRTUAL TERMINAL”（虚拟终端），默认参数为：9600，8，N，1），如图2.10所示。</a:t>
            </a:r>
            <a:endParaRPr lang="en-US" altLang="zh-CN" sz="2400" dirty="0">
              <a:latin typeface="Times New Roman" panose="02020603050405020304" pitchFamily="2" charset="0"/>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146030" cy="404177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2.5  串行口</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2.5.2  源代码设计</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串行口源代码设计包括uart.h设计、uart.c设计和main.c设计。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(1) uart.h设计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#ifndef __UART_H</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#define __UART_H</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void Uart_Init(void);</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void Uart_Recvchar(void);</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void Uart_Sendstring(unsigned char *pucStr);</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#endif</a:t>
            </a: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3" end="3"/>
                                            </p:txEl>
                                          </p:spTgt>
                                        </p:tgtEl>
                                        <p:attrNameLst>
                                          <p:attrName>style.visibility</p:attrName>
                                        </p:attrNameLst>
                                      </p:cBhvr>
                                      <p:to>
                                        <p:strVal val="visible"/>
                                      </p:to>
                                    </p:set>
                                    <p:animEffect transition="in" filter="blinds(horizontal)">
                                      <p:cBhvr>
                                        <p:cTn id="7" dur="500"/>
                                        <p:tgtEl>
                                          <p:spTgt spid="37892">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2">
                                            <p:txEl>
                                              <p:pRg st="4" end="4"/>
                                            </p:txEl>
                                          </p:spTgt>
                                        </p:tgtEl>
                                        <p:attrNameLst>
                                          <p:attrName>style.visibility</p:attrName>
                                        </p:attrNameLst>
                                      </p:cBhvr>
                                      <p:to>
                                        <p:strVal val="visible"/>
                                      </p:to>
                                    </p:set>
                                    <p:animEffect transition="in" filter="blinds(horizontal)">
                                      <p:cBhvr>
                                        <p:cTn id="10" dur="500"/>
                                        <p:tgtEl>
                                          <p:spTgt spid="37892">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7892">
                                            <p:txEl>
                                              <p:pRg st="5" end="5"/>
                                            </p:txEl>
                                          </p:spTgt>
                                        </p:tgtEl>
                                        <p:attrNameLst>
                                          <p:attrName>style.visibility</p:attrName>
                                        </p:attrNameLst>
                                      </p:cBhvr>
                                      <p:to>
                                        <p:strVal val="visible"/>
                                      </p:to>
                                    </p:set>
                                    <p:animEffect transition="in" filter="blinds(horizontal)">
                                      <p:cBhvr>
                                        <p:cTn id="13" dur="500"/>
                                        <p:tgtEl>
                                          <p:spTgt spid="37892">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7892">
                                            <p:txEl>
                                              <p:pRg st="6" end="6"/>
                                            </p:txEl>
                                          </p:spTgt>
                                        </p:tgtEl>
                                        <p:attrNameLst>
                                          <p:attrName>style.visibility</p:attrName>
                                        </p:attrNameLst>
                                      </p:cBhvr>
                                      <p:to>
                                        <p:strVal val="visible"/>
                                      </p:to>
                                    </p:set>
                                    <p:animEffect transition="in" filter="blinds(horizontal)">
                                      <p:cBhvr>
                                        <p:cTn id="16" dur="500"/>
                                        <p:tgtEl>
                                          <p:spTgt spid="37892">
                                            <p:txEl>
                                              <p:pRg st="6" end="6"/>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7892">
                                            <p:txEl>
                                              <p:pRg st="7" end="7"/>
                                            </p:txEl>
                                          </p:spTgt>
                                        </p:tgtEl>
                                        <p:attrNameLst>
                                          <p:attrName>style.visibility</p:attrName>
                                        </p:attrNameLst>
                                      </p:cBhvr>
                                      <p:to>
                                        <p:strVal val="visible"/>
                                      </p:to>
                                    </p:set>
                                    <p:animEffect transition="in" filter="blinds(horizontal)">
                                      <p:cBhvr>
                                        <p:cTn id="19" dur="500"/>
                                        <p:tgtEl>
                                          <p:spTgt spid="37892">
                                            <p:txEl>
                                              <p:pRg st="7" end="7"/>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7892">
                                            <p:txEl>
                                              <p:pRg st="8" end="8"/>
                                            </p:txEl>
                                          </p:spTgt>
                                        </p:tgtEl>
                                        <p:attrNameLst>
                                          <p:attrName>style.visibility</p:attrName>
                                        </p:attrNameLst>
                                      </p:cBhvr>
                                      <p:to>
                                        <p:strVal val="visible"/>
                                      </p:to>
                                    </p:set>
                                    <p:animEffect transition="in" filter="blinds(horizontal)">
                                      <p:cBhvr>
                                        <p:cTn id="22" dur="500"/>
                                        <p:tgtEl>
                                          <p:spTgt spid="37892">
                                            <p:txEl>
                                              <p:pRg st="8" end="8"/>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7892">
                                            <p:txEl>
                                              <p:pRg st="9" end="9"/>
                                            </p:txEl>
                                          </p:spTgt>
                                        </p:tgtEl>
                                        <p:attrNameLst>
                                          <p:attrName>style.visibility</p:attrName>
                                        </p:attrNameLst>
                                      </p:cBhvr>
                                      <p:to>
                                        <p:strVal val="visible"/>
                                      </p:to>
                                    </p:set>
                                    <p:animEffect transition="in" filter="blinds(horizontal)">
                                      <p:cBhvr>
                                        <p:cTn id="25" dur="500"/>
                                        <p:tgtEl>
                                          <p:spTgt spid="3789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146030" cy="361759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2.5  串行口</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2.5.2  源代码设计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 uart.c设计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sfr SCON = 0x98;</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sfr SBUF = 0x99;</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sbit SM1 = SCON^6;</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sbit REN = SCON^4;</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sbit TI  = SCON^1;</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sbit RI  = SCON^0;</a:t>
            </a: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3" name="Rectangle 3"/>
          <p:cNvSpPr/>
          <p:nvPr/>
        </p:nvSpPr>
        <p:spPr>
          <a:xfrm>
            <a:off x="1033463" y="1620000"/>
            <a:ext cx="10080625" cy="4494212"/>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第</a:t>
            </a:r>
            <a:r>
              <a:rPr lang="en-US" altLang="zh-CN" sz="2400" dirty="0">
                <a:latin typeface="Times New Roman" panose="02020603050405020304" pitchFamily="2" charset="0"/>
                <a:ea typeface="隶书" panose="02010509060101010101" pitchFamily="1" charset="-122"/>
              </a:rPr>
              <a:t>1</a:t>
            </a:r>
            <a:r>
              <a:rPr lang="zh-CN" altLang="en-US" sz="2400" dirty="0">
                <a:latin typeface="Times New Roman" panose="02020603050405020304" pitchFamily="2" charset="0"/>
                <a:ea typeface="隶书" panose="02010509060101010101" pitchFamily="1" charset="-122"/>
              </a:rPr>
              <a:t>章</a:t>
            </a:r>
            <a:r>
              <a:rPr lang="en-US" altLang="zh-CN" sz="2400" dirty="0">
                <a:latin typeface="Times New Roman" panose="02020603050405020304" pitchFamily="2" charset="0"/>
                <a:ea typeface="隶书" panose="02010509060101010101" pitchFamily="1" charset="-122"/>
              </a:rPr>
              <a:t>  设计基础</a:t>
            </a:r>
            <a:r>
              <a:rPr lang="zh-CN" altLang="en-US" sz="2400" dirty="0">
                <a:latin typeface="Times New Roman" panose="02020603050405020304" pitchFamily="2" charset="0"/>
                <a:ea typeface="隶书" panose="02010509060101010101" pitchFamily="1" charset="-122"/>
              </a:rPr>
              <a:t>	</a:t>
            </a:r>
            <a:r>
              <a:rPr lang="en-US" altLang="zh-CN" sz="2400" dirty="0">
                <a:ea typeface="隶书" panose="02010509060101010101" pitchFamily="1" charset="-122"/>
                <a:sym typeface="+mn-ea"/>
              </a:rPr>
              <a:t>   		            </a:t>
            </a:r>
            <a:r>
              <a:rPr lang="en-US" sz="2400" dirty="0">
                <a:ea typeface="隶书" panose="02010509060101010101" pitchFamily="1" charset="-122"/>
                <a:sym typeface="+mn-ea"/>
              </a:rPr>
              <a:t>			</a:t>
            </a:r>
            <a:r>
              <a:rPr lang="en-US" altLang="zh-CN" sz="2400" dirty="0">
                <a:latin typeface="Times New Roman" panose="02020603050405020304" pitchFamily="2" charset="0"/>
                <a:ea typeface="隶书" panose="02010509060101010101" pitchFamily="1" charset="-122"/>
              </a:rPr>
              <a:t>	</a:t>
            </a:r>
            <a:r>
              <a:rPr lang="zh-CN" altLang="en-US" sz="2400" dirty="0">
                <a:latin typeface="Times New Roman" panose="02020603050405020304" pitchFamily="2" charset="0"/>
                <a:ea typeface="隶书" panose="02010509060101010101" pitchFamily="1" charset="-122"/>
                <a:hlinkClick r:id="rId1" action="ppaction://hlinksldjump"/>
              </a:rPr>
              <a:t>☆</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pPr>
            <a:r>
              <a:rPr lang="zh-CN" altLang="en-US" sz="2400" dirty="0">
                <a:latin typeface="Times New Roman" panose="02020603050405020304" pitchFamily="2" charset="0"/>
                <a:ea typeface="隶书" panose="02010509060101010101" pitchFamily="1" charset="-122"/>
              </a:rPr>
              <a:t>第</a:t>
            </a:r>
            <a:r>
              <a:rPr lang="en-US" altLang="zh-CN" sz="2400" dirty="0">
                <a:latin typeface="Times New Roman" panose="02020603050405020304" pitchFamily="2" charset="0"/>
                <a:ea typeface="隶书" panose="02010509060101010101" pitchFamily="1" charset="-122"/>
              </a:rPr>
              <a:t>2</a:t>
            </a:r>
            <a:r>
              <a:rPr lang="zh-CN" altLang="en-US" sz="2400" dirty="0">
                <a:latin typeface="Times New Roman" panose="02020603050405020304" pitchFamily="2" charset="0"/>
                <a:ea typeface="隶书" panose="02010509060101010101" pitchFamily="1" charset="-122"/>
              </a:rPr>
              <a:t>章</a:t>
            </a:r>
            <a:r>
              <a:rPr lang="en-US" altLang="zh-CN" sz="2400" dirty="0">
                <a:latin typeface="Times New Roman" panose="02020603050405020304" pitchFamily="2" charset="0"/>
                <a:ea typeface="隶书" panose="02010509060101010101" pitchFamily="1" charset="-122"/>
              </a:rPr>
              <a:t>  基本模块设计与调试   		</a:t>
            </a:r>
            <a:r>
              <a:rPr lang="en-US" sz="2400" dirty="0">
                <a:latin typeface="Times New Roman" panose="02020603050405020304" pitchFamily="2" charset="0"/>
                <a:ea typeface="隶书" panose="02010509060101010101" pitchFamily="1" charset="-122"/>
              </a:rPr>
              <a:t>			</a:t>
            </a:r>
            <a:r>
              <a:rPr lang="en-US" altLang="zh-CN" sz="2400" dirty="0">
                <a:latin typeface="Times New Roman" panose="02020603050405020304" pitchFamily="2" charset="0"/>
                <a:ea typeface="隶书" panose="02010509060101010101" pitchFamily="1" charset="-122"/>
              </a:rPr>
              <a:t>	</a:t>
            </a:r>
            <a:r>
              <a:rPr lang="zh-CN" altLang="en-US" sz="2400" dirty="0">
                <a:latin typeface="Times New Roman" panose="02020603050405020304" pitchFamily="2" charset="0"/>
                <a:ea typeface="隶书" panose="02010509060101010101" pitchFamily="1" charset="-122"/>
                <a:hlinkClick r:id="rId2" action="ppaction://hlinksldjump"/>
              </a:rPr>
              <a:t>☆</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pPr>
            <a:r>
              <a:rPr lang="zh-CN" altLang="en-US" sz="2400" dirty="0">
                <a:latin typeface="Times New Roman" panose="02020603050405020304" pitchFamily="2" charset="0"/>
                <a:ea typeface="隶书" panose="02010509060101010101" pitchFamily="1" charset="-122"/>
              </a:rPr>
              <a:t>第</a:t>
            </a:r>
            <a:r>
              <a:rPr lang="en-US" altLang="zh-CN" sz="2400" dirty="0">
                <a:latin typeface="Times New Roman" panose="02020603050405020304" pitchFamily="2" charset="0"/>
                <a:ea typeface="隶书" panose="02010509060101010101" pitchFamily="1" charset="-122"/>
              </a:rPr>
              <a:t>3</a:t>
            </a:r>
            <a:r>
              <a:rPr lang="zh-CN" altLang="en-US" sz="2400" dirty="0">
                <a:latin typeface="Times New Roman" panose="02020603050405020304" pitchFamily="2" charset="0"/>
                <a:ea typeface="隶书" panose="02010509060101010101" pitchFamily="1" charset="-122"/>
              </a:rPr>
              <a:t>章</a:t>
            </a:r>
            <a:r>
              <a:rPr lang="en-US" altLang="zh-CN" sz="2400" dirty="0">
                <a:latin typeface="Times New Roman" panose="02020603050405020304" pitchFamily="2" charset="0"/>
                <a:ea typeface="隶书" panose="02010509060101010101" pitchFamily="1" charset="-122"/>
              </a:rPr>
              <a:t>  扩展模块设计与调试  		</a:t>
            </a:r>
            <a:r>
              <a:rPr lang="en-US" sz="2400" dirty="0">
                <a:latin typeface="Times New Roman" panose="02020603050405020304" pitchFamily="2" charset="0"/>
                <a:ea typeface="隶书" panose="02010509060101010101" pitchFamily="1" charset="-122"/>
              </a:rPr>
              <a:t>			</a:t>
            </a:r>
            <a:r>
              <a:rPr lang="en-US" altLang="zh-CN" sz="2400" dirty="0">
                <a:latin typeface="Times New Roman" panose="02020603050405020304" pitchFamily="2" charset="0"/>
                <a:ea typeface="隶书" panose="02010509060101010101" pitchFamily="1" charset="-122"/>
              </a:rPr>
              <a:t>	</a:t>
            </a:r>
            <a:r>
              <a:rPr lang="zh-CN" altLang="en-US" sz="2400" dirty="0">
                <a:latin typeface="Times New Roman" panose="02020603050405020304" pitchFamily="2" charset="0"/>
                <a:ea typeface="隶书" panose="02010509060101010101" pitchFamily="1" charset="-122"/>
                <a:hlinkClick r:id="rId3" action="ppaction://hlinksldjump"/>
              </a:rPr>
              <a:t>☆</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pPr>
            <a:r>
              <a:rPr lang="zh-CN" altLang="en-US" sz="2400" dirty="0">
                <a:latin typeface="Times New Roman" panose="02020603050405020304" pitchFamily="2" charset="0"/>
                <a:ea typeface="隶书" panose="02010509060101010101" pitchFamily="1" charset="-122"/>
              </a:rPr>
              <a:t>第</a:t>
            </a:r>
            <a:r>
              <a:rPr lang="en-US" altLang="zh-CN" sz="2400" dirty="0">
                <a:latin typeface="Times New Roman" panose="02020603050405020304" pitchFamily="2" charset="0"/>
                <a:ea typeface="隶书" panose="02010509060101010101" pitchFamily="1" charset="-122"/>
              </a:rPr>
              <a:t>4</a:t>
            </a:r>
            <a:r>
              <a:rPr lang="zh-CN" altLang="en-US" sz="2400" dirty="0">
                <a:latin typeface="Times New Roman" panose="02020603050405020304" pitchFamily="2" charset="0"/>
                <a:ea typeface="隶书" panose="02010509060101010101" pitchFamily="1" charset="-122"/>
              </a:rPr>
              <a:t>章</a:t>
            </a:r>
            <a:r>
              <a:rPr lang="en-US" altLang="zh-CN" sz="2400" dirty="0">
                <a:latin typeface="Times New Roman" panose="02020603050405020304" pitchFamily="2" charset="0"/>
                <a:ea typeface="隶书" panose="02010509060101010101" pitchFamily="1" charset="-122"/>
              </a:rPr>
              <a:t>  竞赛试题设计与测试</a:t>
            </a:r>
            <a:r>
              <a:rPr lang="zh-CN" altLang="en-US" sz="2400" dirty="0">
                <a:latin typeface="Times New Roman" panose="02020603050405020304" pitchFamily="2" charset="0"/>
                <a:ea typeface="隶书" panose="02010509060101010101" pitchFamily="1" charset="-122"/>
              </a:rPr>
              <a:t>  </a:t>
            </a:r>
            <a:r>
              <a:rPr lang="en-US" altLang="zh-CN" sz="2400" dirty="0">
                <a:latin typeface="Times New Roman" panose="02020603050405020304" pitchFamily="2" charset="0"/>
                <a:ea typeface="隶书" panose="02010509060101010101" pitchFamily="1" charset="-122"/>
              </a:rPr>
              <a:t>		</a:t>
            </a:r>
            <a:r>
              <a:rPr lang="en-US" sz="2400" dirty="0">
                <a:latin typeface="Times New Roman" panose="02020603050405020304" pitchFamily="2" charset="0"/>
                <a:ea typeface="隶书" panose="02010509060101010101" pitchFamily="1" charset="-122"/>
              </a:rPr>
              <a:t>	</a:t>
            </a:r>
            <a:r>
              <a:rPr lang="en-US" altLang="zh-CN" sz="2400" dirty="0">
                <a:latin typeface="Times New Roman" panose="02020603050405020304" pitchFamily="2" charset="0"/>
                <a:ea typeface="隶书" panose="02010509060101010101" pitchFamily="1" charset="-122"/>
              </a:rPr>
              <a:t>			</a:t>
            </a:r>
            <a:r>
              <a:rPr lang="zh-CN" altLang="en-US" sz="2400" dirty="0">
                <a:latin typeface="Times New Roman" panose="02020603050405020304" pitchFamily="2" charset="0"/>
                <a:ea typeface="隶书" panose="02010509060101010101" pitchFamily="1" charset="-122"/>
                <a:hlinkClick r:id="rId4" action="ppaction://hlinksldjump"/>
              </a:rPr>
              <a:t>☆</a:t>
            </a:r>
            <a:endParaRPr lang="en-US" altLang="zh-CN" sz="2400" dirty="0">
              <a:latin typeface="隶书" panose="02010509060101010101" pitchFamily="1" charset="-122"/>
              <a:ea typeface="隶书" panose="02010509060101010101" pitchFamily="1" charset="-122"/>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
        <p:nvSpPr>
          <p:cNvPr id="7172" name="Rectangle 2"/>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b="1" dirty="0">
                <a:latin typeface="隶书" panose="02010509060101010101" pitchFamily="1" charset="-122"/>
                <a:ea typeface="隶书" panose="02010509060101010101" pitchFamily="1" charset="-122"/>
              </a:rPr>
              <a:t>目</a:t>
            </a:r>
            <a:r>
              <a:rPr lang="en-US" altLang="zh-CN" sz="3000" b="1" dirty="0">
                <a:latin typeface="隶书" panose="02010509060101010101" pitchFamily="1" charset="-122"/>
                <a:ea typeface="隶书" panose="02010509060101010101" pitchFamily="1" charset="-122"/>
              </a:rPr>
              <a:t>  </a:t>
            </a:r>
            <a:r>
              <a:rPr lang="zh-CN" altLang="en-US" sz="3000" b="1" dirty="0">
                <a:latin typeface="隶书" panose="02010509060101010101" pitchFamily="1" charset="-122"/>
                <a:ea typeface="隶书" panose="02010509060101010101" pitchFamily="1" charset="-122"/>
              </a:rPr>
              <a:t>录</a:t>
            </a:r>
            <a:endParaRPr lang="zh-CN" altLang="en-US" sz="3000" dirty="0">
              <a:latin typeface="幼圆" panose="02010509060101010101" pitchFamily="1" charset="-122"/>
              <a:ea typeface="幼圆" panose="02010509060101010101" pitchFamily="1" charset="-122"/>
            </a:endParaRPr>
          </a:p>
        </p:txBody>
      </p:sp>
      <p:sp>
        <p:nvSpPr>
          <p:cNvPr id="7173" name="日期占位符 1"/>
          <p:cNvSpPr/>
          <p:nvPr>
            <p:ph type="dt" sz="half" idx="10"/>
          </p:nvPr>
        </p:nvSpPr>
        <p:spPr>
          <a:xfrm>
            <a:off x="10876915" y="6536055"/>
            <a:ext cx="1051560" cy="252730"/>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spcBef>
                <a:spcPct val="50000"/>
              </a:spcBef>
            </a:pPr>
            <a:fld id="{BB962C8B-B14F-4D97-AF65-F5344CB8AC3E}" type="datetime1">
              <a:rPr lang="zh-CN" altLang="en-US" sz="1400" dirty="0">
                <a:solidFill>
                  <a:srgbClr val="FFFFFF"/>
                </a:solidFill>
              </a:rPr>
            </a:fld>
            <a:endParaRPr lang="zh-CN" altLang="en-US" sz="1400" dirty="0">
              <a:solidFill>
                <a:srgbClr val="FFFFFF"/>
              </a:solidFill>
            </a:endParaRPr>
          </a:p>
        </p:txBody>
      </p:sp>
      <p:pic>
        <p:nvPicPr>
          <p:cNvPr id="2" name="图片 1"/>
          <p:cNvPicPr>
            <a:picLocks noChangeAspect="1"/>
          </p:cNvPicPr>
          <p:nvPr>
            <p:custDataLst>
              <p:tags r:id="rId5"/>
            </p:custDataLst>
          </p:nvPr>
        </p:nvPicPr>
        <p:blipFill>
          <a:blip r:embed="rId6"/>
          <a:stretch>
            <a:fillRect/>
          </a:stretch>
        </p:blipFill>
        <p:spPr>
          <a:xfrm>
            <a:off x="9902190" y="2197100"/>
            <a:ext cx="281305" cy="283210"/>
          </a:xfrm>
          <a:prstGeom prst="rect">
            <a:avLst/>
          </a:prstGeom>
        </p:spPr>
      </p:pic>
      <p:pic>
        <p:nvPicPr>
          <p:cNvPr id="3" name="图片 2"/>
          <p:cNvPicPr>
            <a:picLocks noChangeAspect="1"/>
          </p:cNvPicPr>
          <p:nvPr>
            <p:custDataLst>
              <p:tags r:id="rId7"/>
            </p:custDataLst>
          </p:nvPr>
        </p:nvPicPr>
        <p:blipFill>
          <a:blip r:embed="rId6"/>
          <a:stretch>
            <a:fillRect/>
          </a:stretch>
        </p:blipFill>
        <p:spPr>
          <a:xfrm>
            <a:off x="9902190" y="3060065"/>
            <a:ext cx="281305" cy="283210"/>
          </a:xfrm>
          <a:prstGeom prst="rect">
            <a:avLst/>
          </a:prstGeom>
        </p:spPr>
      </p:pic>
    </p:spTree>
  </p:cSld>
  <p:clrMapOvr>
    <a:masterClrMapping/>
  </p:clrMapOvr>
  <p:transition>
    <p:rand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333990" cy="487553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1.1  </a:t>
            </a:r>
            <a:r>
              <a:rPr sz="2400" dirty="0">
                <a:ea typeface="隶书" panose="02010509060101010101" pitchFamily="1" charset="-122"/>
                <a:sym typeface="+mn-ea"/>
              </a:rPr>
              <a:t>MCS51兼容单片机</a:t>
            </a:r>
            <a:endParaRPr sz="2400" dirty="0">
              <a:ea typeface="隶书" panose="02010509060101010101" pitchFamily="1" charset="-122"/>
              <a:sym typeface="+mn-ea"/>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1.1.1  MCS51单片机功能简介</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algn="just">
              <a:spcBef>
                <a:spcPct val="20000"/>
              </a:spcBef>
            </a:pPr>
            <a:r>
              <a:rPr lang="en-US" altLang="zh-CN" sz="2400" dirty="0">
                <a:ea typeface="隶书" panose="02010509060101010101" pitchFamily="1" charset="-122"/>
                <a:sym typeface="宋体" panose="02010600030101010101" pitchFamily="2" charset="-122"/>
              </a:rPr>
              <a:t>(2) 定时/计数器</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T2的3种工作方式如表1.6所示。</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lnSpc>
                <a:spcPts val="3080"/>
              </a:lnSpc>
              <a:spcBef>
                <a:spcPts val="0"/>
              </a:spcBef>
              <a:buFont typeface="Arial" panose="020B0604020202020204" pitchFamily="34" charset="0"/>
              <a:buChar char="•"/>
            </a:pP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lnSpc>
                <a:spcPts val="3080"/>
              </a:lnSpc>
              <a:spcBef>
                <a:spcPts val="0"/>
              </a:spcBef>
              <a:buFont typeface="Arial" panose="020B0604020202020204" pitchFamily="34" charset="0"/>
              <a:buChar char="•"/>
            </a:pP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lnSpc>
                <a:spcPts val="3080"/>
              </a:lnSpc>
              <a:spcBef>
                <a:spcPts val="0"/>
              </a:spcBef>
              <a:buFont typeface="Arial" panose="020B0604020202020204" pitchFamily="34" charset="0"/>
              <a:buChar char="•"/>
            </a:pP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lnSpc>
                <a:spcPts val="3080"/>
              </a:lnSpc>
              <a:spcBef>
                <a:spcPts val="0"/>
              </a:spcBef>
              <a:buFont typeface="Arial" panose="020B0604020202020204" pitchFamily="34" charset="0"/>
              <a:buChar char="•"/>
            </a:pP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lnSpc>
                <a:spcPts val="3080"/>
              </a:lnSpc>
              <a:spcBef>
                <a:spcPts val="0"/>
              </a:spcBef>
              <a:buFont typeface="Arial" panose="020B0604020202020204" pitchFamily="34" charset="0"/>
              <a:buChar char="•"/>
            </a:pP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T2的方式0为16位自动重装方式，初值与定时时间的关系与T0和T1的方式1相同，只不过16位初值分别在RCAP2H和RCAP2L中，计数器溢出（定时时间到）时自动重装到TH2和TL2。</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 name="图片 1"/>
          <p:cNvPicPr>
            <a:picLocks noChangeAspect="1"/>
          </p:cNvPicPr>
          <p:nvPr/>
        </p:nvPicPr>
        <p:blipFill>
          <a:blip r:embed="rId2"/>
          <a:stretch>
            <a:fillRect/>
          </a:stretch>
        </p:blipFill>
        <p:spPr>
          <a:xfrm>
            <a:off x="1409700" y="3408680"/>
            <a:ext cx="9486900" cy="1928813"/>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15">
                                            <p:txEl>
                                              <p:pRg st="9" end="9"/>
                                            </p:txEl>
                                          </p:spTgt>
                                        </p:tgtEl>
                                        <p:attrNameLst>
                                          <p:attrName>style.visibility</p:attrName>
                                        </p:attrNameLst>
                                      </p:cBhvr>
                                      <p:to>
                                        <p:strVal val="visible"/>
                                      </p:to>
                                    </p:set>
                                    <p:animEffect transition="in" filter="blinds(horizontal)">
                                      <p:cBhvr>
                                        <p:cTn id="7" dur="500"/>
                                        <p:tgtEl>
                                          <p:spTgt spid="1331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146030" cy="487553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2.5  串行口</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2.5.2  源代码设计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 uart.c设计</a:t>
            </a:r>
            <a:endParaRPr lang="en-US" altLang="zh-CN" sz="2400" dirty="0">
              <a:latin typeface="Times New Roman" panose="02020603050405020304" pitchFamily="2" charset="0"/>
              <a:ea typeface="隶书" panose="02010509060101010101" pitchFamily="1" charset="-122"/>
            </a:endParaRPr>
          </a:p>
          <a:p>
            <a:pPr>
              <a:lnSpc>
                <a:spcPts val="24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#ifdef IAP15</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4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sfr AUXR = 0x8E;</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4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sfr T2H  = 0xD6;</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4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sfr T2L  = 0xD7;</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4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#else</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4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sfr T2CON  = 0xC8;</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4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sfr RCAP2L = 0xCA;</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4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sfr RCAP2H = 0xCB;</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4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sbit RCLK  = T2CON^5;</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4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sbit TCLK  = T2CON^4;</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4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sbit TR2   = T2CON^2;</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4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#endif</a:t>
            </a: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146030" cy="404177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2.5  串行口</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2.5.2  源代码设计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 uart.c设计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extern unsigned char pucUart_Buf[2];  // 串行口缓存</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extern unsigned char ucUart_Num;      // 串行口接收字符计数</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void Uart_Init(void)            //9600bps@12.000MHz</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SM1 = 1;                      // 方式1：8位UART,波特率可变</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REN = 1;                      // 允许接收</a:t>
            </a: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6" end="6"/>
                                            </p:txEl>
                                          </p:spTgt>
                                        </p:tgtEl>
                                        <p:attrNameLst>
                                          <p:attrName>style.visibility</p:attrName>
                                        </p:attrNameLst>
                                      </p:cBhvr>
                                      <p:to>
                                        <p:strVal val="visible"/>
                                      </p:to>
                                    </p:set>
                                    <p:animEffect transition="in" filter="blinds(horizontal)">
                                      <p:cBhvr>
                                        <p:cTn id="7" dur="500"/>
                                        <p:tgtEl>
                                          <p:spTgt spid="37892">
                                            <p:txEl>
                                              <p:pRg st="6" end="6"/>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2">
                                            <p:txEl>
                                              <p:pRg st="7" end="7"/>
                                            </p:txEl>
                                          </p:spTgt>
                                        </p:tgtEl>
                                        <p:attrNameLst>
                                          <p:attrName>style.visibility</p:attrName>
                                        </p:attrNameLst>
                                      </p:cBhvr>
                                      <p:to>
                                        <p:strVal val="visible"/>
                                      </p:to>
                                    </p:set>
                                    <p:animEffect transition="in" filter="blinds(horizontal)">
                                      <p:cBhvr>
                                        <p:cTn id="10" dur="500"/>
                                        <p:tgtEl>
                                          <p:spTgt spid="37892">
                                            <p:txEl>
                                              <p:pRg st="7" end="7"/>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7892">
                                            <p:txEl>
                                              <p:pRg st="8" end="8"/>
                                            </p:txEl>
                                          </p:spTgt>
                                        </p:tgtEl>
                                        <p:attrNameLst>
                                          <p:attrName>style.visibility</p:attrName>
                                        </p:attrNameLst>
                                      </p:cBhvr>
                                      <p:to>
                                        <p:strVal val="visible"/>
                                      </p:to>
                                    </p:set>
                                    <p:animEffect transition="in" filter="blinds(horizontal)">
                                      <p:cBhvr>
                                        <p:cTn id="13" dur="500"/>
                                        <p:tgtEl>
                                          <p:spTgt spid="37892">
                                            <p:txEl>
                                              <p:pRg st="8" end="8"/>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7892">
                                            <p:txEl>
                                              <p:pRg st="9" end="9"/>
                                            </p:txEl>
                                          </p:spTgt>
                                        </p:tgtEl>
                                        <p:attrNameLst>
                                          <p:attrName>style.visibility</p:attrName>
                                        </p:attrNameLst>
                                      </p:cBhvr>
                                      <p:to>
                                        <p:strVal val="visible"/>
                                      </p:to>
                                    </p:set>
                                    <p:animEffect transition="in" filter="blinds(horizontal)">
                                      <p:cBhvr>
                                        <p:cTn id="16" dur="500"/>
                                        <p:tgtEl>
                                          <p:spTgt spid="3789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146030" cy="488823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2.5  串行口</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2.5.2  源代码设计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 uart.c设计</a:t>
            </a:r>
            <a:endParaRPr lang="en-US" altLang="zh-CN" sz="2400" dirty="0">
              <a:latin typeface="Times New Roman" panose="02020603050405020304" pitchFamily="2" charset="0"/>
              <a:ea typeface="隶书" panose="02010509060101010101" pitchFamily="1" charset="-122"/>
            </a:endParaRPr>
          </a:p>
          <a:p>
            <a:pPr>
              <a:lnSpc>
                <a:spcPts val="24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#ifdef IAP15</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4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T2L = 230;                    // 设置定时初值低8位</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4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T2H = 255;                    // 设置定时初值高8位</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4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AUXR |= 0x11;                 // 选择T2作为波特率发生器，启动T2</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4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#else</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4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RCAP2L = 217;                 // 设置定时初值低8位</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4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RCAP2H = 255;                 // 设置定时初值高8位</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4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TCLK = 1;                     // T2作为串口发送时钟</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4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RCLK = 1;                     // T2作为串口接收时钟</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4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TR2 = 1;                      // 启动T2</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4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#endif</a:t>
            </a:r>
            <a:endParaRPr lang="en-US" altLang="zh-CN" sz="2000" dirty="0">
              <a:latin typeface="Courier New" panose="02070309020205020404" charset="0"/>
              <a:ea typeface="隶书" panose="02010509060101010101" pitchFamily="1" charset="-122"/>
              <a:cs typeface="Courier New" panose="02070309020205020404" charset="0"/>
            </a:endParaRPr>
          </a:p>
          <a:p>
            <a:pPr>
              <a:lnSpc>
                <a:spcPts val="2400"/>
              </a:lnSpc>
              <a:spcBef>
                <a:spcPts val="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7" end="7"/>
                                            </p:txEl>
                                          </p:spTgt>
                                        </p:tgtEl>
                                        <p:attrNameLst>
                                          <p:attrName>style.visibility</p:attrName>
                                        </p:attrNameLst>
                                      </p:cBhvr>
                                      <p:to>
                                        <p:strVal val="visible"/>
                                      </p:to>
                                    </p:set>
                                    <p:animEffect transition="in" filter="blinds(horizontal)">
                                      <p:cBhvr>
                                        <p:cTn id="7" dur="500"/>
                                        <p:tgtEl>
                                          <p:spTgt spid="37892">
                                            <p:txEl>
                                              <p:pRg st="7" end="7"/>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2">
                                            <p:txEl>
                                              <p:pRg st="8" end="8"/>
                                            </p:txEl>
                                          </p:spTgt>
                                        </p:tgtEl>
                                        <p:attrNameLst>
                                          <p:attrName>style.visibility</p:attrName>
                                        </p:attrNameLst>
                                      </p:cBhvr>
                                      <p:to>
                                        <p:strVal val="visible"/>
                                      </p:to>
                                    </p:set>
                                    <p:animEffect transition="in" filter="blinds(horizontal)">
                                      <p:cBhvr>
                                        <p:cTn id="10" dur="500"/>
                                        <p:tgtEl>
                                          <p:spTgt spid="37892">
                                            <p:txEl>
                                              <p:pRg st="8" end="8"/>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7892">
                                            <p:txEl>
                                              <p:pRg st="9" end="9"/>
                                            </p:txEl>
                                          </p:spTgt>
                                        </p:tgtEl>
                                        <p:attrNameLst>
                                          <p:attrName>style.visibility</p:attrName>
                                        </p:attrNameLst>
                                      </p:cBhvr>
                                      <p:to>
                                        <p:strVal val="visible"/>
                                      </p:to>
                                    </p:set>
                                    <p:animEffect transition="in" filter="blinds(horizontal)">
                                      <p:cBhvr>
                                        <p:cTn id="13" dur="500"/>
                                        <p:tgtEl>
                                          <p:spTgt spid="37892">
                                            <p:txEl>
                                              <p:pRg st="9" end="9"/>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7892">
                                            <p:txEl>
                                              <p:pRg st="10" end="10"/>
                                            </p:txEl>
                                          </p:spTgt>
                                        </p:tgtEl>
                                        <p:attrNameLst>
                                          <p:attrName>style.visibility</p:attrName>
                                        </p:attrNameLst>
                                      </p:cBhvr>
                                      <p:to>
                                        <p:strVal val="visible"/>
                                      </p:to>
                                    </p:set>
                                    <p:animEffect transition="in" filter="blinds(horizontal)">
                                      <p:cBhvr>
                                        <p:cTn id="16" dur="500"/>
                                        <p:tgtEl>
                                          <p:spTgt spid="37892">
                                            <p:txEl>
                                              <p:pRg st="10" end="10"/>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7892">
                                            <p:txEl>
                                              <p:pRg st="11" end="11"/>
                                            </p:txEl>
                                          </p:spTgt>
                                        </p:tgtEl>
                                        <p:attrNameLst>
                                          <p:attrName>style.visibility</p:attrName>
                                        </p:attrNameLst>
                                      </p:cBhvr>
                                      <p:to>
                                        <p:strVal val="visible"/>
                                      </p:to>
                                    </p:set>
                                    <p:animEffect transition="in" filter="blinds(horizontal)">
                                      <p:cBhvr>
                                        <p:cTn id="19" dur="500"/>
                                        <p:tgtEl>
                                          <p:spTgt spid="37892">
                                            <p:txEl>
                                              <p:pRg st="11" end="11"/>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7892">
                                            <p:txEl>
                                              <p:pRg st="12" end="12"/>
                                            </p:txEl>
                                          </p:spTgt>
                                        </p:tgtEl>
                                        <p:attrNameLst>
                                          <p:attrName>style.visibility</p:attrName>
                                        </p:attrNameLst>
                                      </p:cBhvr>
                                      <p:to>
                                        <p:strVal val="visible"/>
                                      </p:to>
                                    </p:set>
                                    <p:animEffect transition="in" filter="blinds(horizontal)">
                                      <p:cBhvr>
                                        <p:cTn id="22" dur="500"/>
                                        <p:tgtEl>
                                          <p:spTgt spid="37892">
                                            <p:txEl>
                                              <p:pRg st="12" end="12"/>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7892">
                                            <p:txEl>
                                              <p:pRg st="13" end="13"/>
                                            </p:txEl>
                                          </p:spTgt>
                                        </p:tgtEl>
                                        <p:attrNameLst>
                                          <p:attrName>style.visibility</p:attrName>
                                        </p:attrNameLst>
                                      </p:cBhvr>
                                      <p:to>
                                        <p:strVal val="visible"/>
                                      </p:to>
                                    </p:set>
                                    <p:animEffect transition="in" filter="blinds(horizontal)">
                                      <p:cBhvr>
                                        <p:cTn id="25" dur="500"/>
                                        <p:tgtEl>
                                          <p:spTgt spid="37892">
                                            <p:txEl>
                                              <p:pRg st="13" end="13"/>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37892">
                                            <p:txEl>
                                              <p:pRg st="14" end="14"/>
                                            </p:txEl>
                                          </p:spTgt>
                                        </p:tgtEl>
                                        <p:attrNameLst>
                                          <p:attrName>style.visibility</p:attrName>
                                        </p:attrNameLst>
                                      </p:cBhvr>
                                      <p:to>
                                        <p:strVal val="visible"/>
                                      </p:to>
                                    </p:set>
                                    <p:animEffect transition="in" filter="blinds(horizontal)">
                                      <p:cBhvr>
                                        <p:cTn id="28" dur="500"/>
                                        <p:tgtEl>
                                          <p:spTgt spid="37892">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146030" cy="464248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2.5  串行口</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2.5.2  源代码设计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 uart.c设计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 接收字符</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void Uart_Recvchar(void)</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if (RI)</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pucUart_Buf[ucUart_Num++] = SBUF;  // 接收字符</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RI = 0;                            // 清除RI标志</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146030" cy="491553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2.5  串行口</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2.5.2  源代码设计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 uart.c设计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 发送字符串</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void Uart_Sendstring(unsigned char *pucStr)</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while(*pucStr != '\0')</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SBUF = *pucStr++;           // 发送字符</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while (!TI);                // 等待发送完成</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TI = 0;                     // 清除TI标志</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146030" cy="425132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2.5  串行口</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2.5.2  源代码设计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(3) main.c设计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 程序说明: 将秒值发送到虚拟终端，在虚拟终端输入两个数字可以设置秒值</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#include &lt;stdio.h&gt;</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#include "tim.h"</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#include "seg.h"</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#include "uart.h"</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sym typeface="+mn-ea"/>
              </a:rPr>
              <a:t>  void Seg_Proc(void);</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sym typeface="+mn-ea"/>
              </a:rPr>
              <a:t>  void Uart_Proc(void);</a:t>
            </a: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9" end="9"/>
                                            </p:txEl>
                                          </p:spTgt>
                                        </p:tgtEl>
                                        <p:attrNameLst>
                                          <p:attrName>style.visibility</p:attrName>
                                        </p:attrNameLst>
                                      </p:cBhvr>
                                      <p:to>
                                        <p:strVal val="visible"/>
                                      </p:to>
                                    </p:set>
                                    <p:animEffect transition="in" filter="blinds(horizontal)">
                                      <p:cBhvr>
                                        <p:cTn id="7" dur="500"/>
                                        <p:tgtEl>
                                          <p:spTgt spid="37892">
                                            <p:txEl>
                                              <p:pRg st="9" end="9"/>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2">
                                            <p:txEl>
                                              <p:pRg st="10" end="10"/>
                                            </p:txEl>
                                          </p:spTgt>
                                        </p:tgtEl>
                                        <p:attrNameLst>
                                          <p:attrName>style.visibility</p:attrName>
                                        </p:attrNameLst>
                                      </p:cBhvr>
                                      <p:to>
                                        <p:strVal val="visible"/>
                                      </p:to>
                                    </p:set>
                                    <p:animEffect transition="in" filter="blinds(horizontal)">
                                      <p:cBhvr>
                                        <p:cTn id="10" dur="500"/>
                                        <p:tgtEl>
                                          <p:spTgt spid="3789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146030" cy="440182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2.5  串行口</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2.5.2  源代码设计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(3) main.c设计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unsigned char ucSec, ucSec1;    // 秒值</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unsigned int  uiSeg_Dly;        // 显示刷新延时</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unsigned char ucSeg_Dly;        // 显示移位延时</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unsigned char pucSeg_Char[12];  // 显示字符</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unsigned char pucSeg_Code[8];   // 显示代码</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unsigned char ucSeg_Pos;        // 显示位置</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unsigned char pucUart_Buf[2];   // 串行口缓存</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unsigned char ucUart_Num;       // 串行口接收字符计数</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9" end="9"/>
                                            </p:txEl>
                                          </p:spTgt>
                                        </p:tgtEl>
                                        <p:attrNameLst>
                                          <p:attrName>style.visibility</p:attrName>
                                        </p:attrNameLst>
                                      </p:cBhvr>
                                      <p:to>
                                        <p:strVal val="visible"/>
                                      </p:to>
                                    </p:set>
                                    <p:animEffect transition="in" filter="blinds(horizontal)">
                                      <p:cBhvr>
                                        <p:cTn id="7" dur="500"/>
                                        <p:tgtEl>
                                          <p:spTgt spid="37892">
                                            <p:txEl>
                                              <p:pRg st="9" end="9"/>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2">
                                            <p:txEl>
                                              <p:pRg st="10" end="10"/>
                                            </p:txEl>
                                          </p:spTgt>
                                        </p:tgtEl>
                                        <p:attrNameLst>
                                          <p:attrName>style.visibility</p:attrName>
                                        </p:attrNameLst>
                                      </p:cBhvr>
                                      <p:to>
                                        <p:strVal val="visible"/>
                                      </p:to>
                                    </p:set>
                                    <p:animEffect transition="in" filter="blinds(horizontal)">
                                      <p:cBhvr>
                                        <p:cTn id="10" dur="500"/>
                                        <p:tgtEl>
                                          <p:spTgt spid="3789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146030" cy="487426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2.5  串行口</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2.5.2  源代码设计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(3) main.c设计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void main(void)</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 </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Close_Peripheral();</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T1_Init();</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Uart_Init();</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while (1) {</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T1_Proc();</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Seg_Proc();</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Uart_Proc(); }</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8" end="8"/>
                                            </p:txEl>
                                          </p:spTgt>
                                        </p:tgtEl>
                                        <p:attrNameLst>
                                          <p:attrName>style.visibility</p:attrName>
                                        </p:attrNameLst>
                                      </p:cBhvr>
                                      <p:to>
                                        <p:strVal val="visible"/>
                                      </p:to>
                                    </p:set>
                                    <p:animEffect transition="in" filter="blinds(horizontal)">
                                      <p:cBhvr>
                                        <p:cTn id="7" dur="500"/>
                                        <p:tgtEl>
                                          <p:spTgt spid="37892">
                                            <p:txEl>
                                              <p:pRg st="8" end="8"/>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2">
                                            <p:txEl>
                                              <p:pRg st="9" end="9"/>
                                            </p:txEl>
                                          </p:spTgt>
                                        </p:tgtEl>
                                        <p:attrNameLst>
                                          <p:attrName>style.visibility</p:attrName>
                                        </p:attrNameLst>
                                      </p:cBhvr>
                                      <p:to>
                                        <p:strVal val="visible"/>
                                      </p:to>
                                    </p:set>
                                    <p:animEffect transition="in" filter="blinds(horizontal)">
                                      <p:cBhvr>
                                        <p:cTn id="10" dur="500"/>
                                        <p:tgtEl>
                                          <p:spTgt spid="37892">
                                            <p:txEl>
                                              <p:pRg st="9" end="9"/>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7892">
                                            <p:txEl>
                                              <p:pRg st="10" end="10"/>
                                            </p:txEl>
                                          </p:spTgt>
                                        </p:tgtEl>
                                        <p:attrNameLst>
                                          <p:attrName>style.visibility</p:attrName>
                                        </p:attrNameLst>
                                      </p:cBhvr>
                                      <p:to>
                                        <p:strVal val="visible"/>
                                      </p:to>
                                    </p:set>
                                    <p:animEffect transition="in" filter="blinds(horizontal)">
                                      <p:cBhvr>
                                        <p:cTn id="13" dur="500"/>
                                        <p:tgtEl>
                                          <p:spTgt spid="37892">
                                            <p:txEl>
                                              <p:pRg st="10" end="10"/>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7892">
                                            <p:txEl>
                                              <p:pRg st="11" end="11"/>
                                            </p:txEl>
                                          </p:spTgt>
                                        </p:tgtEl>
                                        <p:attrNameLst>
                                          <p:attrName>style.visibility</p:attrName>
                                        </p:attrNameLst>
                                      </p:cBhvr>
                                      <p:to>
                                        <p:strVal val="visible"/>
                                      </p:to>
                                    </p:set>
                                    <p:animEffect transition="in" filter="blinds(horizontal)">
                                      <p:cBhvr>
                                        <p:cTn id="16" dur="500"/>
                                        <p:tgtEl>
                                          <p:spTgt spid="37892">
                                            <p:txEl>
                                              <p:pRg st="11" end="11"/>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7892">
                                            <p:txEl>
                                              <p:pRg st="12" end="12"/>
                                            </p:txEl>
                                          </p:spTgt>
                                        </p:tgtEl>
                                        <p:attrNameLst>
                                          <p:attrName>style.visibility</p:attrName>
                                        </p:attrNameLst>
                                      </p:cBhvr>
                                      <p:to>
                                        <p:strVal val="visible"/>
                                      </p:to>
                                    </p:set>
                                    <p:animEffect transition="in" filter="blinds(horizontal)">
                                      <p:cBhvr>
                                        <p:cTn id="19" dur="500"/>
                                        <p:tgtEl>
                                          <p:spTgt spid="3789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146030" cy="487426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2.5  串行口</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2.5.2  源代码设计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(3) main.c设计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 数码管处理</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void Seg_Proc(void)</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if (uiSeg_Dly &gt; 500)</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uiSeg_Dly = 0;</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sprintf(pucSeg_Char, "1. %06u\r\n", (unsigned int)ucSec);</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Seg_Tran(pucSeg_Char, pucSeg_Code);</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146030" cy="464439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2.5  串行口</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2.5.2  源代码设计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(3) main.c设计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 数码管处理</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if (ucSeg_Dly &gt; 2)</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ucSeg_Dly = 0;</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Seg_Disp(pucSeg_Code, ucSeg_Pos);</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ucSeg_Pos = ++ucSeg_Pos &amp; 7;  // 数码管循环显示</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333990" cy="452374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1.1  </a:t>
            </a:r>
            <a:r>
              <a:rPr sz="2400" dirty="0">
                <a:ea typeface="隶书" panose="02010509060101010101" pitchFamily="1" charset="-122"/>
                <a:sym typeface="+mn-ea"/>
              </a:rPr>
              <a:t>MCS51兼容单片机</a:t>
            </a:r>
            <a:endParaRPr sz="2400" dirty="0">
              <a:ea typeface="隶书" panose="02010509060101010101" pitchFamily="1" charset="-122"/>
              <a:sym typeface="+mn-ea"/>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1.1.1  MCS51单片机功能简介</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(3) 串行口</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MCS51有1个串行口，与串行口相关的特殊功能寄存器（SFR）如表1.7所示。</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3" name="图片 2"/>
          <p:cNvPicPr>
            <a:picLocks noChangeAspect="1"/>
          </p:cNvPicPr>
          <p:nvPr/>
        </p:nvPicPr>
        <p:blipFill>
          <a:blip r:embed="rId2"/>
          <a:stretch>
            <a:fillRect/>
          </a:stretch>
        </p:blipFill>
        <p:spPr>
          <a:xfrm>
            <a:off x="1359535" y="3831590"/>
            <a:ext cx="9572625" cy="1871663"/>
          </a:xfrm>
          <a:prstGeom prst="rect">
            <a:avLst/>
          </a:prstGeom>
        </p:spPr>
      </p:pic>
    </p:spTree>
  </p:cSld>
  <p:clrMapOvr>
    <a:masterClrMapping/>
  </p:clrMapOvr>
  <p:transition>
    <p:random/>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146030" cy="506857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2.5  串行口</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2.5.2  源代码设计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(3) main.c设计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 UART处理</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void Uart_Proc(void)</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if (ucSec1 != ucSec)           // 1s时间到</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ucSec1 = ucSec;</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if (ucUart_Num == 0)</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Uart_Sendstring(pucSeg_Char);  // 发送秒值</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10" end="10"/>
                                            </p:txEl>
                                          </p:spTgt>
                                        </p:tgtEl>
                                        <p:attrNameLst>
                                          <p:attrName>style.visibility</p:attrName>
                                        </p:attrNameLst>
                                      </p:cBhvr>
                                      <p:to>
                                        <p:strVal val="visible"/>
                                      </p:to>
                                    </p:set>
                                    <p:animEffect transition="in" filter="blinds(horizontal)">
                                      <p:cBhvr>
                                        <p:cTn id="7" dur="500"/>
                                        <p:tgtEl>
                                          <p:spTgt spid="37892">
                                            <p:txEl>
                                              <p:pRg st="10" end="1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2">
                                            <p:txEl>
                                              <p:pRg st="11" end="11"/>
                                            </p:txEl>
                                          </p:spTgt>
                                        </p:tgtEl>
                                        <p:attrNameLst>
                                          <p:attrName>style.visibility</p:attrName>
                                        </p:attrNameLst>
                                      </p:cBhvr>
                                      <p:to>
                                        <p:strVal val="visible"/>
                                      </p:to>
                                    </p:set>
                                    <p:animEffect transition="in" filter="blinds(horizontal)">
                                      <p:cBhvr>
                                        <p:cTn id="10" dur="500"/>
                                        <p:tgtEl>
                                          <p:spTgt spid="37892">
                                            <p:txEl>
                                              <p:pRg st="11" end="1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7892">
                                            <p:txEl>
                                              <p:pRg st="12" end="12"/>
                                            </p:txEl>
                                          </p:spTgt>
                                        </p:tgtEl>
                                        <p:attrNameLst>
                                          <p:attrName>style.visibility</p:attrName>
                                        </p:attrNameLst>
                                      </p:cBhvr>
                                      <p:to>
                                        <p:strVal val="visible"/>
                                      </p:to>
                                    </p:set>
                                    <p:animEffect transition="in" filter="blinds(horizontal)">
                                      <p:cBhvr>
                                        <p:cTn id="13" dur="500"/>
                                        <p:tgtEl>
                                          <p:spTgt spid="3789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146030" cy="464439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2.5  串行口</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2.5.2  源代码设计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(3) main.c设计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 UART处理</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Uart_Recvchar();              // 可用中断方式实现</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if (ucUart_Num == 2)</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                             // 设置秒值</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ucSec = ((pucUart_Buf[0]-'0')*10) + pucUart_Buf[1]-'0';</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ucUart_Num = 0;</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Uart_Sendstring("\r\n\0");  // 发送回车换行</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a:t>
            </a: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146030" cy="315785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2.5  串行口</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2.5.2  源代码设计</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思考：</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① 串行口的指标有哪2个？波特率如何确定？</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② 串行口的发送和接收标志各是什么？如何使用？</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扩展：将波特率修改为4800波特。</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注意：收发双方波特率和数据格式要一致。</a:t>
            </a:r>
            <a:endParaRPr lang="en-US" altLang="zh-CN"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2" name="矩形 52229"/>
          <p:cNvSpPr/>
          <p:nvPr/>
        </p:nvSpPr>
        <p:spPr>
          <a:xfrm>
            <a:off x="1043940" y="1619885"/>
            <a:ext cx="10111105" cy="420306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2.5  串行口</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2.5.3  源代码调试</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串行口源代码调试包括UART初始化调试、发送字符串调试和接收字符调试。</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(1) UART初始化调试</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 发送字符串调试</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(3) 接收字符调试</a:t>
            </a:r>
            <a:endParaRPr lang="en-US" altLang="zh-CN" sz="2400" dirty="0">
              <a:latin typeface="Times New Roman" panose="02020603050405020304" pitchFamily="2" charset="0"/>
              <a:ea typeface="隶书" panose="02010509060101010101" pitchFamily="1" charset="-122"/>
            </a:endParaRPr>
          </a:p>
        </p:txBody>
      </p:sp>
      <p:pic>
        <p:nvPicPr>
          <p:cNvPr id="2" name="图片 1" descr="MCS-253-UART"/>
          <p:cNvPicPr>
            <a:picLocks noChangeAspect="1"/>
          </p:cNvPicPr>
          <p:nvPr/>
        </p:nvPicPr>
        <p:blipFill>
          <a:blip r:embed="rId1"/>
          <a:stretch>
            <a:fillRect/>
          </a:stretch>
        </p:blipFill>
        <p:spPr>
          <a:xfrm>
            <a:off x="5122545" y="3380105"/>
            <a:ext cx="2021840" cy="2021840"/>
          </a:xfrm>
          <a:prstGeom prst="rect">
            <a:avLst/>
          </a:prstGeom>
        </p:spPr>
      </p:pic>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2"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3" end="3"/>
                                            </p:txEl>
                                          </p:spTgt>
                                        </p:tgtEl>
                                        <p:attrNameLst>
                                          <p:attrName>style.visibility</p:attrName>
                                        </p:attrNameLst>
                                      </p:cBhvr>
                                      <p:to>
                                        <p:strVal val="visible"/>
                                      </p:to>
                                    </p:set>
                                    <p:animEffect transition="in" filter="blinds(horizontal)">
                                      <p:cBhvr>
                                        <p:cTn id="7" dur="500"/>
                                        <p:tgtEl>
                                          <p:spTgt spid="37892">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2">
                                            <p:txEl>
                                              <p:pRg st="4" end="4"/>
                                            </p:txEl>
                                          </p:spTgt>
                                        </p:tgtEl>
                                        <p:attrNameLst>
                                          <p:attrName>style.visibility</p:attrName>
                                        </p:attrNameLst>
                                      </p:cBhvr>
                                      <p:to>
                                        <p:strVal val="visible"/>
                                      </p:to>
                                    </p:set>
                                    <p:animEffect transition="in" filter="blinds(horizontal)">
                                      <p:cBhvr>
                                        <p:cTn id="10" dur="500"/>
                                        <p:tgtEl>
                                          <p:spTgt spid="37892">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7892">
                                            <p:txEl>
                                              <p:pRg st="5" end="5"/>
                                            </p:txEl>
                                          </p:spTgt>
                                        </p:tgtEl>
                                        <p:attrNameLst>
                                          <p:attrName>style.visibility</p:attrName>
                                        </p:attrNameLst>
                                      </p:cBhvr>
                                      <p:to>
                                        <p:strVal val="visible"/>
                                      </p:to>
                                    </p:set>
                                    <p:animEffect transition="in" filter="blinds(horizontal)">
                                      <p:cBhvr>
                                        <p:cTn id="13" dur="500"/>
                                        <p:tgtEl>
                                          <p:spTgt spid="3789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111105" cy="420306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2.5  串行口</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2.5.3  源代码调试</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串行口源代码调试包括UART初始化调试、发送字符串调试和接收字符调试。</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注意：竞赛实训平台上的P30和P31通过USB转串口芯片与USB插座相连，可以通过USB线与电脑通信。由于竞赛实训平台上的P30和P31还用于程序的下载和调试，所以串口通信与程序的下载和调试不能同时进行。</a:t>
            </a:r>
            <a:endParaRPr lang="en-US" altLang="zh-CN"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288270" cy="491553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2.6  中断</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中断是重要的接口数据传送控制方式，可以使CPU具有实时处理事件的能力，当事件发生时，CPU暂停正在执行的程序转去对事件进行处理，处理完成后再返回原来的程序继续执行。发生的事件称为中断源，中断源产生中断请求，在中断允许的情况下CPU响应中断，执行中断处理程序。</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中断处理程序与子程序有相似之处，但也有下列本质区别：</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    ● 什么时候调用子程序是确定的，而什么时候产生中断是不确定的。</a:t>
            </a:r>
            <a:endParaRPr lang="en-US" altLang="zh-CN" sz="2400" dirty="0">
              <a:latin typeface="Times New Roman" panose="02020603050405020304" pitchFamily="2" charset="0"/>
              <a:ea typeface="隶书" panose="02010509060101010101" pitchFamily="1" charset="-122"/>
            </a:endParaRPr>
          </a:p>
          <a:p>
            <a:pPr marL="686435" indent="-686435">
              <a:spcBef>
                <a:spcPct val="20000"/>
              </a:spcBef>
            </a:pPr>
            <a:r>
              <a:rPr lang="en-US" altLang="zh-CN" sz="2400" dirty="0">
                <a:latin typeface="Times New Roman" panose="02020603050405020304" pitchFamily="2" charset="0"/>
                <a:ea typeface="隶书" panose="02010509060101010101" pitchFamily="1" charset="-122"/>
              </a:rPr>
              <a:t>    ● 子程序的起始地址由调用程序给出，而MCS51中断程序的起始地址是固定的。</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    ● 子程序的执行一般是无条件的，而中断处理程序的执行要先使能中断。</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为了区分不同的重要程度，中断具有优先级，高优先级的中断可以中断低优先级的中断处理，但任何中断不能中断相同优先级的中断处理。</a:t>
            </a:r>
            <a:endParaRPr lang="en-US" altLang="zh-CN"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2" end="2"/>
                                            </p:txEl>
                                          </p:spTgt>
                                        </p:tgtEl>
                                        <p:attrNameLst>
                                          <p:attrName>style.visibility</p:attrName>
                                        </p:attrNameLst>
                                      </p:cBhvr>
                                      <p:to>
                                        <p:strVal val="visible"/>
                                      </p:to>
                                    </p:set>
                                    <p:animEffect transition="in" filter="blinds(horizontal)">
                                      <p:cBhvr>
                                        <p:cTn id="7" dur="500"/>
                                        <p:tgtEl>
                                          <p:spTgt spid="37892">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2">
                                            <p:txEl>
                                              <p:pRg st="3" end="3"/>
                                            </p:txEl>
                                          </p:spTgt>
                                        </p:tgtEl>
                                        <p:attrNameLst>
                                          <p:attrName>style.visibility</p:attrName>
                                        </p:attrNameLst>
                                      </p:cBhvr>
                                      <p:to>
                                        <p:strVal val="visible"/>
                                      </p:to>
                                    </p:set>
                                    <p:animEffect transition="in" filter="blinds(horizontal)">
                                      <p:cBhvr>
                                        <p:cTn id="10" dur="500"/>
                                        <p:tgtEl>
                                          <p:spTgt spid="37892">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7892">
                                            <p:txEl>
                                              <p:pRg st="4" end="4"/>
                                            </p:txEl>
                                          </p:spTgt>
                                        </p:tgtEl>
                                        <p:attrNameLst>
                                          <p:attrName>style.visibility</p:attrName>
                                        </p:attrNameLst>
                                      </p:cBhvr>
                                      <p:to>
                                        <p:strVal val="visible"/>
                                      </p:to>
                                    </p:set>
                                    <p:animEffect transition="in" filter="blinds(horizontal)">
                                      <p:cBhvr>
                                        <p:cTn id="13" dur="500"/>
                                        <p:tgtEl>
                                          <p:spTgt spid="37892">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7892">
                                            <p:txEl>
                                              <p:pRg st="5" end="5"/>
                                            </p:txEl>
                                          </p:spTgt>
                                        </p:tgtEl>
                                        <p:attrNameLst>
                                          <p:attrName>style.visibility</p:attrName>
                                        </p:attrNameLst>
                                      </p:cBhvr>
                                      <p:to>
                                        <p:strVal val="visible"/>
                                      </p:to>
                                    </p:set>
                                    <p:animEffect transition="in" filter="blinds(horizontal)">
                                      <p:cBhvr>
                                        <p:cTn id="16" dur="500"/>
                                        <p:tgtEl>
                                          <p:spTgt spid="37892">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7892">
                                            <p:txEl>
                                              <p:pRg st="6" end="6"/>
                                            </p:txEl>
                                          </p:spTgt>
                                        </p:tgtEl>
                                        <p:attrNameLst>
                                          <p:attrName>style.visibility</p:attrName>
                                        </p:attrNameLst>
                                      </p:cBhvr>
                                      <p:to>
                                        <p:strVal val="visible"/>
                                      </p:to>
                                    </p:set>
                                    <p:animEffect transition="in" filter="blinds(horizontal)">
                                      <p:cBhvr>
                                        <p:cTn id="21" dur="500"/>
                                        <p:tgtEl>
                                          <p:spTgt spid="3789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288270" cy="252666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2.6  中断</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MCS51有6个中断源：INT0、T0、INT1、T1、UART和T2。</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IAP15有14个中断源：INT0、T0、INT1、T1、UART1、ADC、LVD（低电压检测）、CCP（比较/捕捉/PWM）、UART2、SPI、INT2、INT3、T2和INT4。</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MCS51和IAP15都有2个中断优先级。</a:t>
            </a:r>
            <a:endParaRPr lang="en-US" altLang="zh-CN"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2" end="2"/>
                                            </p:txEl>
                                          </p:spTgt>
                                        </p:tgtEl>
                                        <p:attrNameLst>
                                          <p:attrName>style.visibility</p:attrName>
                                        </p:attrNameLst>
                                      </p:cBhvr>
                                      <p:to>
                                        <p:strVal val="visible"/>
                                      </p:to>
                                    </p:set>
                                    <p:animEffect transition="in" filter="blinds(horizontal)">
                                      <p:cBhvr>
                                        <p:cTn id="7" dur="500"/>
                                        <p:tgtEl>
                                          <p:spTgt spid="3789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7892">
                                            <p:txEl>
                                              <p:pRg st="3" end="3"/>
                                            </p:txEl>
                                          </p:spTgt>
                                        </p:tgtEl>
                                        <p:attrNameLst>
                                          <p:attrName>style.visibility</p:attrName>
                                        </p:attrNameLst>
                                      </p:cBhvr>
                                      <p:to>
                                        <p:strVal val="visible"/>
                                      </p:to>
                                    </p:set>
                                    <p:animEffect transition="in" filter="blinds(horizontal)">
                                      <p:cBhvr>
                                        <p:cTn id="12" dur="500"/>
                                        <p:tgtEl>
                                          <p:spTgt spid="3789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288270" cy="84582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2.6  中断</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中断源信息如表2.9所示。</a:t>
            </a:r>
            <a:endParaRPr lang="en-US" altLang="zh-CN"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 name="图片 1"/>
          <p:cNvPicPr>
            <a:picLocks noChangeAspect="1"/>
          </p:cNvPicPr>
          <p:nvPr/>
        </p:nvPicPr>
        <p:blipFill>
          <a:blip r:embed="rId2"/>
          <a:stretch>
            <a:fillRect/>
          </a:stretch>
        </p:blipFill>
        <p:spPr>
          <a:xfrm>
            <a:off x="1228090" y="2587625"/>
            <a:ext cx="9717405" cy="3755390"/>
          </a:xfrm>
          <a:prstGeom prst="rect">
            <a:avLst/>
          </a:prstGeom>
        </p:spPr>
      </p:pic>
    </p:spTree>
  </p:cSld>
  <p:clrMapOvr>
    <a:masterClrMapping/>
  </p:clrMapOvr>
  <p:transition>
    <p:random/>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1228090" y="2566670"/>
            <a:ext cx="9683115" cy="3825240"/>
          </a:xfrm>
          <a:prstGeom prst="rect">
            <a:avLst/>
          </a:prstGeom>
        </p:spPr>
      </p:pic>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2"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288270" cy="84582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2.6  中断</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中断源信息如表2.9所示。</a:t>
            </a:r>
            <a:endParaRPr lang="en-US" altLang="zh-CN"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288270" cy="84582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2.6  中断</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与中断相关的特殊功能寄存器（SFR）如表2.10所示。</a:t>
            </a:r>
            <a:endParaRPr lang="en-US" altLang="zh-CN"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 name="图片 1"/>
          <p:cNvPicPr>
            <a:picLocks noChangeAspect="1"/>
          </p:cNvPicPr>
          <p:nvPr/>
        </p:nvPicPr>
        <p:blipFill>
          <a:blip r:embed="rId2"/>
          <a:stretch>
            <a:fillRect/>
          </a:stretch>
        </p:blipFill>
        <p:spPr>
          <a:xfrm>
            <a:off x="1245235" y="2566670"/>
            <a:ext cx="9693275" cy="3095625"/>
          </a:xfrm>
          <a:prstGeom prst="rect">
            <a:avLst/>
          </a:prstGeom>
        </p:spPr>
      </p:pic>
    </p:spTree>
  </p:cSld>
  <p:clrMapOvr>
    <a:masterClrMapping/>
  </p:clrMapOvr>
  <p:transition>
    <p:rand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333990" cy="452374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1.1  </a:t>
            </a:r>
            <a:r>
              <a:rPr sz="2400" dirty="0">
                <a:ea typeface="隶书" panose="02010509060101010101" pitchFamily="1" charset="-122"/>
                <a:sym typeface="+mn-ea"/>
              </a:rPr>
              <a:t>MCS51兼容单片机</a:t>
            </a:r>
            <a:endParaRPr sz="2400" dirty="0">
              <a:ea typeface="隶书" panose="02010509060101010101" pitchFamily="1" charset="-122"/>
              <a:sym typeface="+mn-ea"/>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1.1.1  MCS51单片机功能简介</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(3) 串行口</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常用的寄存器位是SM0、SM1、REN、TI、RI和SMOD：</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① SM1、SM0：工作方式选择，4种工作方式如表1.8所示。</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 name="图片 1"/>
          <p:cNvPicPr>
            <a:picLocks noChangeAspect="1"/>
          </p:cNvPicPr>
          <p:nvPr/>
        </p:nvPicPr>
        <p:blipFill>
          <a:blip r:embed="rId2"/>
          <a:stretch>
            <a:fillRect/>
          </a:stretch>
        </p:blipFill>
        <p:spPr>
          <a:xfrm>
            <a:off x="1325880" y="3945255"/>
            <a:ext cx="9558338" cy="2300288"/>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15">
                                            <p:txEl>
                                              <p:pRg st="4" end="4"/>
                                            </p:txEl>
                                          </p:spTgt>
                                        </p:tgtEl>
                                        <p:attrNameLst>
                                          <p:attrName>style.visibility</p:attrName>
                                        </p:attrNameLst>
                                      </p:cBhvr>
                                      <p:to>
                                        <p:strVal val="visible"/>
                                      </p:to>
                                    </p:set>
                                    <p:animEffect transition="in" filter="blinds(horizontal)">
                                      <p:cBhvr>
                                        <p:cTn id="7" dur="500"/>
                                        <p:tgtEl>
                                          <p:spTgt spid="13315">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288270" cy="431419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2.6  中断</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中断允许位为0时禁止相应中断，为1时允许相应中断。EA为0时禁止所有中断，为1时允许所有中断。中断优先级位为0时是低优先级中断，为1时是高优先级中断。</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对于外部中断INT0和INT1，TCON中的IT0和IT1决定触发中断的条件，为0时上升沿和下降沿都可触发中断，为1是只有下降沿可以触发中断。INT0和INT1的中断请求标志分别是IE0和IE1，中断产生时由硬件置位，响应中断后由硬件复位。外部中断INT2~INT4都只能下降沿触发中断，中断请求标志用户不可见，中断优先级固定为0（低优先级）。</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定时器中断T0和T1的中断请求标志分别是TF0和TF1，中断产生时由硬件置位，响应中断后由硬件复位。</a:t>
            </a:r>
            <a:endParaRPr lang="en-US" altLang="zh-CN"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2" end="2"/>
                                            </p:txEl>
                                          </p:spTgt>
                                        </p:tgtEl>
                                        <p:attrNameLst>
                                          <p:attrName>style.visibility</p:attrName>
                                        </p:attrNameLst>
                                      </p:cBhvr>
                                      <p:to>
                                        <p:strVal val="visible"/>
                                      </p:to>
                                    </p:set>
                                    <p:animEffect transition="in" filter="blinds(horizontal)">
                                      <p:cBhvr>
                                        <p:cTn id="7" dur="500"/>
                                        <p:tgtEl>
                                          <p:spTgt spid="3789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7892">
                                            <p:txEl>
                                              <p:pRg st="3" end="3"/>
                                            </p:txEl>
                                          </p:spTgt>
                                        </p:tgtEl>
                                        <p:attrNameLst>
                                          <p:attrName>style.visibility</p:attrName>
                                        </p:attrNameLst>
                                      </p:cBhvr>
                                      <p:to>
                                        <p:strVal val="visible"/>
                                      </p:to>
                                    </p:set>
                                    <p:animEffect transition="in" filter="blinds(horizontal)">
                                      <p:cBhvr>
                                        <p:cTn id="12" dur="500"/>
                                        <p:tgtEl>
                                          <p:spTgt spid="3789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288270" cy="443738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2.6  中断</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串行口的发送和接收公用一个中断，中断响应后必须在中断处理程序中通过查询中断请求标志判断是接收中断还是发送中断，然后分别进行处理，并用软件复位中断请求标志。</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中断处理函数的一般形式为：</a:t>
            </a:r>
            <a:endParaRPr lang="en-US" altLang="zh-CN" sz="2400" dirty="0">
              <a:latin typeface="Times New Roman" panose="02020603050405020304" pitchFamily="2" charset="0"/>
              <a:ea typeface="隶书" panose="02010509060101010101" pitchFamily="1" charset="-122"/>
            </a:endParaRPr>
          </a:p>
          <a:p>
            <a:pPr algn="ctr">
              <a:spcBef>
                <a:spcPct val="20000"/>
              </a:spcBef>
            </a:pPr>
            <a:r>
              <a:rPr lang="en-US" altLang="zh-CN" sz="2400" dirty="0">
                <a:latin typeface="Times New Roman" panose="02020603050405020304" pitchFamily="2" charset="0"/>
                <a:ea typeface="隶书" panose="02010509060101010101" pitchFamily="1" charset="-122"/>
              </a:rPr>
              <a:t>void 函数名(void) interrupt n [using m]</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其中n是中断号（0~12，16），编译器从8n+3处产生中断入口地址。m用来选择工作寄存器组（0~3）。using是可选项，不选时编译器自动选择工作寄存器组。</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应该特别注意：在任何情况下都不能直接调用中断处理函数，因此它不能进行参数传递，也没有返回值。</a:t>
            </a:r>
            <a:endParaRPr lang="en-US" altLang="zh-CN"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2" end="2"/>
                                            </p:txEl>
                                          </p:spTgt>
                                        </p:tgtEl>
                                        <p:attrNameLst>
                                          <p:attrName>style.visibility</p:attrName>
                                        </p:attrNameLst>
                                      </p:cBhvr>
                                      <p:to>
                                        <p:strVal val="visible"/>
                                      </p:to>
                                    </p:set>
                                    <p:animEffect transition="in" filter="blinds(horizontal)">
                                      <p:cBhvr>
                                        <p:cTn id="7" dur="500"/>
                                        <p:tgtEl>
                                          <p:spTgt spid="37892">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2">
                                            <p:txEl>
                                              <p:pRg st="3" end="3"/>
                                            </p:txEl>
                                          </p:spTgt>
                                        </p:tgtEl>
                                        <p:attrNameLst>
                                          <p:attrName>style.visibility</p:attrName>
                                        </p:attrNameLst>
                                      </p:cBhvr>
                                      <p:to>
                                        <p:strVal val="visible"/>
                                      </p:to>
                                    </p:set>
                                    <p:animEffect transition="in" filter="blinds(horizontal)">
                                      <p:cBhvr>
                                        <p:cTn id="10" dur="500"/>
                                        <p:tgtEl>
                                          <p:spTgt spid="37892">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7892">
                                            <p:txEl>
                                              <p:pRg st="4" end="4"/>
                                            </p:txEl>
                                          </p:spTgt>
                                        </p:tgtEl>
                                        <p:attrNameLst>
                                          <p:attrName>style.visibility</p:attrName>
                                        </p:attrNameLst>
                                      </p:cBhvr>
                                      <p:to>
                                        <p:strVal val="visible"/>
                                      </p:to>
                                    </p:set>
                                    <p:animEffect transition="in" filter="blinds(horizontal)">
                                      <p:cBhvr>
                                        <p:cTn id="13" dur="500"/>
                                        <p:tgtEl>
                                          <p:spTgt spid="37892">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7892">
                                            <p:txEl>
                                              <p:pRg st="5" end="5"/>
                                            </p:txEl>
                                          </p:spTgt>
                                        </p:tgtEl>
                                        <p:attrNameLst>
                                          <p:attrName>style.visibility</p:attrName>
                                        </p:attrNameLst>
                                      </p:cBhvr>
                                      <p:to>
                                        <p:strVal val="visible"/>
                                      </p:to>
                                    </p:set>
                                    <p:animEffect transition="in" filter="blinds(horizontal)">
                                      <p:cBhvr>
                                        <p:cTn id="18" dur="500"/>
                                        <p:tgtEl>
                                          <p:spTgt spid="3789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111105" cy="345948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2.6  中断</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设计要求：用中断方式实现定时器处理。</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中断的原理框图和原理图与串行口相同，中断源代码设计在串行口源代码设计的基础上完成：</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在“D:\MCS51”文件夹中将“205_UART”文件夹复制粘贴为“206_INT”文件夹。</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2.6.1  源代码设计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2.6.2  源代码调试</a:t>
            </a:r>
            <a:endParaRPr lang="en-US" altLang="zh-CN"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 name="图片 1"/>
          <p:cNvPicPr>
            <a:picLocks noChangeAspect="1"/>
          </p:cNvPicPr>
          <p:nvPr>
            <p:custDataLst>
              <p:tags r:id="rId2"/>
            </p:custDataLst>
          </p:nvPr>
        </p:nvPicPr>
        <p:blipFill>
          <a:blip r:embed="rId3"/>
          <a:stretch>
            <a:fillRect/>
          </a:stretch>
        </p:blipFill>
        <p:spPr>
          <a:xfrm>
            <a:off x="3462655" y="4620895"/>
            <a:ext cx="281305" cy="283210"/>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2" end="2"/>
                                            </p:txEl>
                                          </p:spTgt>
                                        </p:tgtEl>
                                        <p:attrNameLst>
                                          <p:attrName>style.visibility</p:attrName>
                                        </p:attrNameLst>
                                      </p:cBhvr>
                                      <p:to>
                                        <p:strVal val="visible"/>
                                      </p:to>
                                    </p:set>
                                    <p:animEffect transition="in" filter="blinds(horizontal)">
                                      <p:cBhvr>
                                        <p:cTn id="7" dur="500"/>
                                        <p:tgtEl>
                                          <p:spTgt spid="37892">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2">
                                            <p:txEl>
                                              <p:pRg st="3" end="3"/>
                                            </p:txEl>
                                          </p:spTgt>
                                        </p:tgtEl>
                                        <p:attrNameLst>
                                          <p:attrName>style.visibility</p:attrName>
                                        </p:attrNameLst>
                                      </p:cBhvr>
                                      <p:to>
                                        <p:strVal val="visible"/>
                                      </p:to>
                                    </p:set>
                                    <p:animEffect transition="in" filter="blinds(horizontal)">
                                      <p:cBhvr>
                                        <p:cTn id="10" dur="500"/>
                                        <p:tgtEl>
                                          <p:spTgt spid="37892">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7892">
                                            <p:txEl>
                                              <p:pRg st="4" end="4"/>
                                            </p:txEl>
                                          </p:spTgt>
                                        </p:tgtEl>
                                        <p:attrNameLst>
                                          <p:attrName>style.visibility</p:attrName>
                                        </p:attrNameLst>
                                      </p:cBhvr>
                                      <p:to>
                                        <p:strVal val="visible"/>
                                      </p:to>
                                    </p:set>
                                    <p:animEffect transition="in" filter="blinds(horizontal)">
                                      <p:cBhvr>
                                        <p:cTn id="15" dur="500"/>
                                        <p:tgtEl>
                                          <p:spTgt spid="37892">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7892">
                                            <p:txEl>
                                              <p:pRg st="5" end="5"/>
                                            </p:txEl>
                                          </p:spTgt>
                                        </p:tgtEl>
                                        <p:attrNameLst>
                                          <p:attrName>style.visibility</p:attrName>
                                        </p:attrNameLst>
                                      </p:cBhvr>
                                      <p:to>
                                        <p:strVal val="visible"/>
                                      </p:to>
                                    </p:set>
                                    <p:animEffect transition="in" filter="blinds(horizontal)">
                                      <p:cBhvr>
                                        <p:cTn id="18" dur="500"/>
                                        <p:tgtEl>
                                          <p:spTgt spid="37892">
                                            <p:txEl>
                                              <p:pRg st="5" end="5"/>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linds(horizontal)">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05060" cy="452183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2.6  中断</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2.6.1  源代码设计</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定时器中断源代码设计包括tim.h修改、tim.c修改和main.c修改。</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(1) tim.h修改</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注释掉下列函数声明：</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//void T1_Proc(void);</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400" dirty="0">
                <a:latin typeface="Times New Roman" panose="02020603050405020304" pitchFamily="2" charset="0"/>
                <a:ea typeface="隶书" panose="02010509060101010101" pitchFamily="1" charset="-122"/>
              </a:rPr>
              <a:t>(2) tim.c修改</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① 添加下列特殊功能寄存器和控制位定义：</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sfr  IE  = 0xA8;</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sbit EA  = IE^7;</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sbit ET1 = IE^3;</a:t>
            </a:r>
            <a:endParaRPr lang="en-US" altLang="zh-CN"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3" end="3"/>
                                            </p:txEl>
                                          </p:spTgt>
                                        </p:tgtEl>
                                        <p:attrNameLst>
                                          <p:attrName>style.visibility</p:attrName>
                                        </p:attrNameLst>
                                      </p:cBhvr>
                                      <p:to>
                                        <p:strVal val="visible"/>
                                      </p:to>
                                    </p:set>
                                    <p:animEffect transition="in" filter="blinds(horizontal)">
                                      <p:cBhvr>
                                        <p:cTn id="7" dur="500"/>
                                        <p:tgtEl>
                                          <p:spTgt spid="37892">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2">
                                            <p:txEl>
                                              <p:pRg st="4" end="4"/>
                                            </p:txEl>
                                          </p:spTgt>
                                        </p:tgtEl>
                                        <p:attrNameLst>
                                          <p:attrName>style.visibility</p:attrName>
                                        </p:attrNameLst>
                                      </p:cBhvr>
                                      <p:to>
                                        <p:strVal val="visible"/>
                                      </p:to>
                                    </p:set>
                                    <p:animEffect transition="in" filter="blinds(horizontal)">
                                      <p:cBhvr>
                                        <p:cTn id="10" dur="500"/>
                                        <p:tgtEl>
                                          <p:spTgt spid="37892">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7892">
                                            <p:txEl>
                                              <p:pRg st="5" end="5"/>
                                            </p:txEl>
                                          </p:spTgt>
                                        </p:tgtEl>
                                        <p:attrNameLst>
                                          <p:attrName>style.visibility</p:attrName>
                                        </p:attrNameLst>
                                      </p:cBhvr>
                                      <p:to>
                                        <p:strVal val="visible"/>
                                      </p:to>
                                    </p:set>
                                    <p:animEffect transition="in" filter="blinds(horizontal)">
                                      <p:cBhvr>
                                        <p:cTn id="13" dur="500"/>
                                        <p:tgtEl>
                                          <p:spTgt spid="37892">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7892">
                                            <p:txEl>
                                              <p:pRg st="6" end="6"/>
                                            </p:txEl>
                                          </p:spTgt>
                                        </p:tgtEl>
                                        <p:attrNameLst>
                                          <p:attrName>style.visibility</p:attrName>
                                        </p:attrNameLst>
                                      </p:cBhvr>
                                      <p:to>
                                        <p:strVal val="visible"/>
                                      </p:to>
                                    </p:set>
                                    <p:animEffect transition="in" filter="blinds(horizontal)">
                                      <p:cBhvr>
                                        <p:cTn id="18" dur="500"/>
                                        <p:tgtEl>
                                          <p:spTgt spid="37892">
                                            <p:txEl>
                                              <p:pRg st="6" end="6"/>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7892">
                                            <p:txEl>
                                              <p:pRg st="7" end="7"/>
                                            </p:txEl>
                                          </p:spTgt>
                                        </p:tgtEl>
                                        <p:attrNameLst>
                                          <p:attrName>style.visibility</p:attrName>
                                        </p:attrNameLst>
                                      </p:cBhvr>
                                      <p:to>
                                        <p:strVal val="visible"/>
                                      </p:to>
                                    </p:set>
                                    <p:animEffect transition="in" filter="blinds(horizontal)">
                                      <p:cBhvr>
                                        <p:cTn id="21" dur="500"/>
                                        <p:tgtEl>
                                          <p:spTgt spid="37892">
                                            <p:txEl>
                                              <p:pRg st="7" end="7"/>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7892">
                                            <p:txEl>
                                              <p:pRg st="8" end="8"/>
                                            </p:txEl>
                                          </p:spTgt>
                                        </p:tgtEl>
                                        <p:attrNameLst>
                                          <p:attrName>style.visibility</p:attrName>
                                        </p:attrNameLst>
                                      </p:cBhvr>
                                      <p:to>
                                        <p:strVal val="visible"/>
                                      </p:to>
                                    </p:set>
                                    <p:animEffect transition="in" filter="blinds(horizontal)">
                                      <p:cBhvr>
                                        <p:cTn id="24" dur="500"/>
                                        <p:tgtEl>
                                          <p:spTgt spid="37892">
                                            <p:txEl>
                                              <p:pRg st="8" end="8"/>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37892">
                                            <p:txEl>
                                              <p:pRg st="9" end="9"/>
                                            </p:txEl>
                                          </p:spTgt>
                                        </p:tgtEl>
                                        <p:attrNameLst>
                                          <p:attrName>style.visibility</p:attrName>
                                        </p:attrNameLst>
                                      </p:cBhvr>
                                      <p:to>
                                        <p:strVal val="visible"/>
                                      </p:to>
                                    </p:set>
                                    <p:animEffect transition="in" filter="blinds(horizontal)">
                                      <p:cBhvr>
                                        <p:cTn id="27" dur="500"/>
                                        <p:tgtEl>
                                          <p:spTgt spid="37892">
                                            <p:txEl>
                                              <p:pRg st="9" end="9"/>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37892">
                                            <p:txEl>
                                              <p:pRg st="10" end="10"/>
                                            </p:txEl>
                                          </p:spTgt>
                                        </p:tgtEl>
                                        <p:attrNameLst>
                                          <p:attrName>style.visibility</p:attrName>
                                        </p:attrNameLst>
                                      </p:cBhvr>
                                      <p:to>
                                        <p:strVal val="visible"/>
                                      </p:to>
                                    </p:set>
                                    <p:animEffect transition="in" filter="blinds(horizontal)">
                                      <p:cBhvr>
                                        <p:cTn id="30" dur="500"/>
                                        <p:tgtEl>
                                          <p:spTgt spid="3789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05060" cy="4874260"/>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2.6  中断</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2.6.1  源代码设计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 tim.c修改</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② 在T1_Init()的后部添加下列语句：</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ET1 = 1;                     // 允许T1中断</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EA = 1;                      // 允许系统中断</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400" dirty="0">
                <a:latin typeface="Times New Roman" panose="02020603050405020304" pitchFamily="2" charset="0"/>
                <a:ea typeface="隶书" panose="02010509060101010101" pitchFamily="1" charset="-122"/>
              </a:rPr>
              <a:t>③ 将下列函数名：</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 T1处理</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void T1_Proc(void)</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400" dirty="0">
                <a:latin typeface="Times New Roman" panose="02020603050405020304" pitchFamily="2" charset="0"/>
                <a:ea typeface="隶书" panose="02010509060101010101" pitchFamily="1" charset="-122"/>
              </a:rPr>
              <a:t>    修改为：</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 T1中断处理</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void T1_Proc(void) interrupt 3</a:t>
            </a:r>
            <a:endParaRPr lang="en-US" altLang="zh-CN"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6" end="6"/>
                                            </p:txEl>
                                          </p:spTgt>
                                        </p:tgtEl>
                                        <p:attrNameLst>
                                          <p:attrName>style.visibility</p:attrName>
                                        </p:attrNameLst>
                                      </p:cBhvr>
                                      <p:to>
                                        <p:strVal val="visible"/>
                                      </p:to>
                                    </p:set>
                                    <p:animEffect transition="in" filter="blinds(horizontal)">
                                      <p:cBhvr>
                                        <p:cTn id="7" dur="500"/>
                                        <p:tgtEl>
                                          <p:spTgt spid="37892">
                                            <p:txEl>
                                              <p:pRg st="6" end="6"/>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2">
                                            <p:txEl>
                                              <p:pRg st="7" end="7"/>
                                            </p:txEl>
                                          </p:spTgt>
                                        </p:tgtEl>
                                        <p:attrNameLst>
                                          <p:attrName>style.visibility</p:attrName>
                                        </p:attrNameLst>
                                      </p:cBhvr>
                                      <p:to>
                                        <p:strVal val="visible"/>
                                      </p:to>
                                    </p:set>
                                    <p:animEffect transition="in" filter="blinds(horizontal)">
                                      <p:cBhvr>
                                        <p:cTn id="10" dur="500"/>
                                        <p:tgtEl>
                                          <p:spTgt spid="37892">
                                            <p:txEl>
                                              <p:pRg st="7" end="7"/>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7892">
                                            <p:txEl>
                                              <p:pRg st="8" end="8"/>
                                            </p:txEl>
                                          </p:spTgt>
                                        </p:tgtEl>
                                        <p:attrNameLst>
                                          <p:attrName>style.visibility</p:attrName>
                                        </p:attrNameLst>
                                      </p:cBhvr>
                                      <p:to>
                                        <p:strVal val="visible"/>
                                      </p:to>
                                    </p:set>
                                    <p:animEffect transition="in" filter="blinds(horizontal)">
                                      <p:cBhvr>
                                        <p:cTn id="13" dur="500"/>
                                        <p:tgtEl>
                                          <p:spTgt spid="37892">
                                            <p:txEl>
                                              <p:pRg st="8" end="8"/>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7892">
                                            <p:txEl>
                                              <p:pRg st="9" end="9"/>
                                            </p:txEl>
                                          </p:spTgt>
                                        </p:tgtEl>
                                        <p:attrNameLst>
                                          <p:attrName>style.visibility</p:attrName>
                                        </p:attrNameLst>
                                      </p:cBhvr>
                                      <p:to>
                                        <p:strVal val="visible"/>
                                      </p:to>
                                    </p:set>
                                    <p:animEffect transition="in" filter="blinds(horizontal)">
                                      <p:cBhvr>
                                        <p:cTn id="16" dur="500"/>
                                        <p:tgtEl>
                                          <p:spTgt spid="37892">
                                            <p:txEl>
                                              <p:pRg st="9" end="9"/>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7892">
                                            <p:txEl>
                                              <p:pRg st="10" end="10"/>
                                            </p:txEl>
                                          </p:spTgt>
                                        </p:tgtEl>
                                        <p:attrNameLst>
                                          <p:attrName>style.visibility</p:attrName>
                                        </p:attrNameLst>
                                      </p:cBhvr>
                                      <p:to>
                                        <p:strVal val="visible"/>
                                      </p:to>
                                    </p:set>
                                    <p:animEffect transition="in" filter="blinds(horizontal)">
                                      <p:cBhvr>
                                        <p:cTn id="19" dur="500"/>
                                        <p:tgtEl>
                                          <p:spTgt spid="37892">
                                            <p:txEl>
                                              <p:pRg st="10" end="10"/>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7892">
                                            <p:txEl>
                                              <p:pRg st="11" end="11"/>
                                            </p:txEl>
                                          </p:spTgt>
                                        </p:tgtEl>
                                        <p:attrNameLst>
                                          <p:attrName>style.visibility</p:attrName>
                                        </p:attrNameLst>
                                      </p:cBhvr>
                                      <p:to>
                                        <p:strVal val="visible"/>
                                      </p:to>
                                    </p:set>
                                    <p:animEffect transition="in" filter="blinds(horizontal)">
                                      <p:cBhvr>
                                        <p:cTn id="22" dur="500"/>
                                        <p:tgtEl>
                                          <p:spTgt spid="3789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05060" cy="452183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2.6  中断</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2.6.1  源代码设计</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 tim.c修改</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④ 在T1_Proc()中注释掉下列语句：</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//if (!TF1)                    // 1ms时间未到</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  return;</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//TF1 = 0;                     // 清除TF1标志</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400" dirty="0">
                <a:ea typeface="隶书" panose="02010509060101010101" pitchFamily="1" charset="-122"/>
                <a:cs typeface="Times New Roman" panose="02020603050405020304" pitchFamily="2" charset="0"/>
              </a:rPr>
              <a:t>(3) main.c修改</a:t>
            </a:r>
            <a:endParaRPr lang="en-US" altLang="zh-CN" sz="2400" dirty="0">
              <a:ea typeface="隶书" panose="02010509060101010101" pitchFamily="1" charset="-122"/>
              <a:cs typeface="Times New Roman" panose="02020603050405020304" pitchFamily="2"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 程序说明: 用中断方式实现定时器处理</a:t>
            </a:r>
            <a:endParaRPr lang="en-US" altLang="zh-CN"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altLang="zh-CN" sz="2400" dirty="0">
                <a:ea typeface="隶书" panose="02010509060101010101" pitchFamily="1" charset="-122"/>
                <a:cs typeface="Times New Roman" panose="02020603050405020304" pitchFamily="2" charset="0"/>
              </a:rPr>
              <a:t>    注释掉while (1)中的下列语句：</a:t>
            </a:r>
            <a:endParaRPr lang="en-US" altLang="zh-CN" sz="2400" dirty="0">
              <a:ea typeface="隶书" panose="02010509060101010101" pitchFamily="1" charset="-122"/>
              <a:cs typeface="Times New Roman" panose="02020603050405020304" pitchFamily="2" charset="0"/>
            </a:endParaRPr>
          </a:p>
          <a:p>
            <a:pPr>
              <a:spcBef>
                <a:spcPct val="20000"/>
              </a:spcBef>
            </a:pPr>
            <a:r>
              <a:rPr lang="en-US" altLang="zh-CN" sz="2000" dirty="0">
                <a:latin typeface="Courier New" panose="02070309020205020404" charset="0"/>
                <a:ea typeface="隶书" panose="02010509060101010101" pitchFamily="1" charset="-122"/>
                <a:cs typeface="Courier New" panose="02070309020205020404" charset="0"/>
              </a:rPr>
              <a:t>  //  T1_Proc();                 // 不能调用中断处理程序</a:t>
            </a:r>
            <a:endParaRPr lang="en-US" altLang="zh-CN" sz="2000" dirty="0">
              <a:latin typeface="Courier New" panose="02070309020205020404" charset="0"/>
              <a:ea typeface="隶书" panose="02010509060101010101" pitchFamily="1" charset="-122"/>
              <a:cs typeface="Courier New" panose="02070309020205020404" charset="0"/>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892">
                                            <p:txEl>
                                              <p:pRg st="7" end="7"/>
                                            </p:txEl>
                                          </p:spTgt>
                                        </p:tgtEl>
                                        <p:attrNameLst>
                                          <p:attrName>style.visibility</p:attrName>
                                        </p:attrNameLst>
                                      </p:cBhvr>
                                      <p:to>
                                        <p:strVal val="visible"/>
                                      </p:to>
                                    </p:set>
                                    <p:animEffect transition="in" filter="blinds(horizontal)">
                                      <p:cBhvr>
                                        <p:cTn id="7" dur="500"/>
                                        <p:tgtEl>
                                          <p:spTgt spid="37892">
                                            <p:txEl>
                                              <p:pRg st="7" end="7"/>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7892">
                                            <p:txEl>
                                              <p:pRg st="8" end="8"/>
                                            </p:txEl>
                                          </p:spTgt>
                                        </p:tgtEl>
                                        <p:attrNameLst>
                                          <p:attrName>style.visibility</p:attrName>
                                        </p:attrNameLst>
                                      </p:cBhvr>
                                      <p:to>
                                        <p:strVal val="visible"/>
                                      </p:to>
                                    </p:set>
                                    <p:animEffect transition="in" filter="blinds(horizontal)">
                                      <p:cBhvr>
                                        <p:cTn id="10" dur="500"/>
                                        <p:tgtEl>
                                          <p:spTgt spid="37892">
                                            <p:txEl>
                                              <p:pRg st="8" end="8"/>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7892">
                                            <p:txEl>
                                              <p:pRg st="9" end="9"/>
                                            </p:txEl>
                                          </p:spTgt>
                                        </p:tgtEl>
                                        <p:attrNameLst>
                                          <p:attrName>style.visibility</p:attrName>
                                        </p:attrNameLst>
                                      </p:cBhvr>
                                      <p:to>
                                        <p:strVal val="visible"/>
                                      </p:to>
                                    </p:set>
                                    <p:animEffect transition="in" filter="blinds(horizontal)">
                                      <p:cBhvr>
                                        <p:cTn id="13" dur="500"/>
                                        <p:tgtEl>
                                          <p:spTgt spid="37892">
                                            <p:txEl>
                                              <p:pRg st="9" end="9"/>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7892">
                                            <p:txEl>
                                              <p:pRg st="10" end="10"/>
                                            </p:txEl>
                                          </p:spTgt>
                                        </p:tgtEl>
                                        <p:attrNameLst>
                                          <p:attrName>style.visibility</p:attrName>
                                        </p:attrNameLst>
                                      </p:cBhvr>
                                      <p:to>
                                        <p:strVal val="visible"/>
                                      </p:to>
                                    </p:set>
                                    <p:animEffect transition="in" filter="blinds(horizontal)">
                                      <p:cBhvr>
                                        <p:cTn id="16" dur="500"/>
                                        <p:tgtEl>
                                          <p:spTgt spid="3789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05060" cy="269811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2.6  中断</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2.6.1  源代码设计</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思考：</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① 中断操作主要包括哪2个步骤？</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② 对比中断和查询程序，找出两者的不同点和相同点。</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扩展：用中断方式实现串行口接收。</a:t>
            </a:r>
            <a:endParaRPr lang="en-US" altLang="zh-CN"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MCS-262-INT"/>
          <p:cNvPicPr>
            <a:picLocks noChangeAspect="1"/>
          </p:cNvPicPr>
          <p:nvPr/>
        </p:nvPicPr>
        <p:blipFill>
          <a:blip r:embed="rId1"/>
          <a:stretch>
            <a:fillRect/>
          </a:stretch>
        </p:blipFill>
        <p:spPr>
          <a:xfrm>
            <a:off x="5122545" y="3068955"/>
            <a:ext cx="2006600" cy="2006600"/>
          </a:xfrm>
          <a:prstGeom prst="rect">
            <a:avLst/>
          </a:prstGeom>
        </p:spPr>
      </p:pic>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2</a:t>
            </a:r>
            <a:r>
              <a:rPr lang="zh-CN" altLang="en-US" sz="3000" dirty="0">
                <a:latin typeface="Times New Roman" panose="02020603050405020304" pitchFamily="2" charset="0"/>
                <a:ea typeface="隶书" panose="02010509060101010101" pitchFamily="1" charset="-122"/>
              </a:rPr>
              <a:t>章  基本模块设计与调试</a:t>
            </a:r>
            <a:endParaRPr lang="zh-CN" altLang="en-US"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2"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43940" y="1619885"/>
            <a:ext cx="10005060" cy="2275205"/>
          </a:xfrm>
          <a:prstGeom prst="rect">
            <a:avLst/>
          </a:prstGeom>
          <a:noFill/>
          <a:ln w="9525">
            <a:noFill/>
          </a:ln>
        </p:spPr>
        <p:txBody>
          <a:bodyPr lIns="92075" tIns="46038" rIns="92075" bIns="46038" anchor="t" anchorCtr="0"/>
          <a:p>
            <a:pPr marL="342900" indent="-342900">
              <a:spcBef>
                <a:spcPct val="20000"/>
              </a:spcBef>
            </a:pPr>
            <a:r>
              <a:rPr lang="zh-CN" altLang="en-US" sz="2400" dirty="0">
                <a:latin typeface="Times New Roman" panose="02020603050405020304" pitchFamily="2" charset="0"/>
                <a:ea typeface="隶书" panose="02010509060101010101" pitchFamily="1" charset="-122"/>
              </a:rPr>
              <a:t>2.6  中断</a:t>
            </a:r>
            <a:endParaRPr lang="zh-CN" altLang="en-US"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2.6.2  源代码调试</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rPr>
              <a:t>定时器中断源代码调试包括允许定时器中断调试和定时器中断处理调试。</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(1) 允许定时器中断调试</a:t>
            </a:r>
            <a:endParaRPr lang="en-US" altLang="zh-CN" sz="2400" dirty="0">
              <a:latin typeface="Times New Roman" panose="02020603050405020304" pitchFamily="2" charset="0"/>
              <a:ea typeface="隶书" panose="02010509060101010101" pitchFamily="1" charset="-122"/>
            </a:endParaRPr>
          </a:p>
          <a:p>
            <a:pPr>
              <a:spcBef>
                <a:spcPct val="20000"/>
              </a:spcBef>
            </a:pPr>
            <a:r>
              <a:rPr lang="en-US" altLang="zh-CN" sz="2400" dirty="0">
                <a:latin typeface="Times New Roman" panose="02020603050405020304" pitchFamily="2" charset="0"/>
                <a:ea typeface="隶书" panose="02010509060101010101" pitchFamily="1" charset="-122"/>
              </a:rPr>
              <a:t>(2) 定时器中断处理调试</a:t>
            </a:r>
            <a:endParaRPr lang="en-US" altLang="zh-CN" sz="24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37890" name="矩形 52226"/>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7891" name="文本框 5222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7892" name="矩形 52229"/>
          <p:cNvSpPr/>
          <p:nvPr/>
        </p:nvSpPr>
        <p:spPr>
          <a:xfrm>
            <a:off x="1033145" y="1619885"/>
            <a:ext cx="10079990" cy="282194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3.1  </a:t>
            </a:r>
            <a:r>
              <a:rPr sz="2400" dirty="0">
                <a:latin typeface="Times New Roman" panose="02020603050405020304" pitchFamily="2" charset="0"/>
                <a:ea typeface="隶书" panose="02010509060101010101" pitchFamily="1" charset="-122"/>
              </a:rPr>
              <a:t>实时钟DS1302</a:t>
            </a:r>
            <a:r>
              <a:rPr lang="en-US" altLang="zh-CN" sz="2400" dirty="0">
                <a:latin typeface="Times New Roman" panose="02020603050405020304" pitchFamily="2" charset="0"/>
                <a:ea typeface="隶书" panose="02010509060101010101" pitchFamily="1" charset="-122"/>
              </a:rPr>
              <a:t>	</a:t>
            </a:r>
            <a:r>
              <a:rPr lang="zh-CN" altLang="en-US" sz="2400" dirty="0">
                <a:latin typeface="Times New Roman" panose="02020603050405020304" pitchFamily="2" charset="0"/>
                <a:ea typeface="隶书" panose="02010509060101010101" pitchFamily="1" charset="-122"/>
              </a:rPr>
              <a:t>			</a:t>
            </a:r>
            <a:r>
              <a:rPr lang="en-US" altLang="zh-CN" sz="2400" dirty="0">
                <a:latin typeface="Times New Roman" panose="02020603050405020304" pitchFamily="2" charset="0"/>
                <a:ea typeface="隶书" panose="02010509060101010101" pitchFamily="1" charset="-122"/>
              </a:rPr>
              <a:t>	</a:t>
            </a:r>
            <a:r>
              <a:rPr lang="zh-CN" altLang="en-US" sz="2400" dirty="0">
                <a:latin typeface="Times New Roman" panose="02020603050405020304" pitchFamily="2" charset="0"/>
                <a:ea typeface="隶书" panose="02010509060101010101" pitchFamily="1" charset="-122"/>
              </a:rPr>
              <a:t>	</a:t>
            </a:r>
            <a:r>
              <a:rPr lang="en-US" altLang="zh-CN" sz="2400" dirty="0">
                <a:latin typeface="Times New Roman" panose="02020603050405020304" pitchFamily="2" charset="0"/>
                <a:ea typeface="隶书" panose="02010509060101010101" pitchFamily="1" charset="-122"/>
              </a:rPr>
              <a:t>		</a:t>
            </a:r>
            <a:r>
              <a:rPr lang="zh-CN" altLang="en-US" sz="2400" dirty="0">
                <a:latin typeface="Times New Roman" panose="02020603050405020304" pitchFamily="2" charset="0"/>
                <a:ea typeface="隶书" panose="02010509060101010101" pitchFamily="1" charset="-122"/>
                <a:hlinkClick r:id="rId2" action="ppaction://hlinksldjump"/>
              </a:rPr>
              <a:t>☆</a:t>
            </a:r>
            <a:endParaRPr lang="zh-CN" altLang="en-US" sz="2400" u="sng" dirty="0">
              <a:latin typeface="Times New Roman" panose="02020603050405020304" pitchFamily="2" charset="0"/>
              <a:ea typeface="隶书" panose="02010509060101010101" pitchFamily="1" charset="-122"/>
            </a:endParaRPr>
          </a:p>
          <a:p>
            <a:pPr marL="342900" indent="-342900">
              <a:spcBef>
                <a:spcPct val="20000"/>
              </a:spcBef>
            </a:pPr>
            <a:r>
              <a:rPr lang="en-US" altLang="zh-CN" sz="2400" dirty="0">
                <a:latin typeface="Times New Roman" panose="02020603050405020304" pitchFamily="2" charset="0"/>
                <a:ea typeface="隶书" panose="02010509060101010101" pitchFamily="1" charset="-122"/>
              </a:rPr>
              <a:t>3.2  温度传感器DS18B20</a:t>
            </a:r>
            <a:r>
              <a:rPr lang="en-US" altLang="zh-CN" sz="2400" dirty="0">
                <a:ea typeface="隶书" panose="02010509060101010101" pitchFamily="1" charset="-122"/>
                <a:sym typeface="+mn-ea"/>
              </a:rPr>
              <a:t>  		</a:t>
            </a:r>
            <a:r>
              <a:rPr lang="zh-CN" altLang="en-US" sz="2400" dirty="0">
                <a:ea typeface="隶书" panose="02010509060101010101" pitchFamily="1" charset="-122"/>
                <a:sym typeface="+mn-ea"/>
              </a:rPr>
              <a:t>			</a:t>
            </a:r>
            <a:r>
              <a:rPr lang="en-US" altLang="zh-CN" sz="2400" dirty="0">
                <a:ea typeface="隶书" panose="02010509060101010101" pitchFamily="1" charset="-122"/>
                <a:sym typeface="+mn-ea"/>
              </a:rPr>
              <a:t>		</a:t>
            </a:r>
            <a:r>
              <a:rPr lang="zh-CN" altLang="en-US" sz="2400" dirty="0">
                <a:ea typeface="隶书" panose="02010509060101010101" pitchFamily="1" charset="-122"/>
                <a:sym typeface="+mn-ea"/>
                <a:hlinkClick r:id="rId3" action="ppaction://hlinksldjump"/>
              </a:rPr>
              <a:t>☆</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pPr>
            <a:r>
              <a:rPr lang="en-US" altLang="zh-CN" sz="2400" dirty="0">
                <a:latin typeface="Times New Roman" panose="02020603050405020304" pitchFamily="2" charset="0"/>
                <a:ea typeface="隶书" panose="02010509060101010101" pitchFamily="1" charset="-122"/>
              </a:rPr>
              <a:t>3.3  串行EEPROM AT24C02  </a:t>
            </a:r>
            <a:r>
              <a:rPr lang="zh-CN" altLang="en-US" sz="2400" dirty="0">
                <a:latin typeface="Times New Roman" panose="02020603050405020304" pitchFamily="2" charset="0"/>
                <a:ea typeface="隶书" panose="02010509060101010101" pitchFamily="1" charset="-122"/>
              </a:rPr>
              <a:t>				</a:t>
            </a:r>
            <a:r>
              <a:rPr lang="en-US" altLang="zh-CN" sz="2400" dirty="0">
                <a:latin typeface="Times New Roman" panose="02020603050405020304" pitchFamily="2" charset="0"/>
                <a:ea typeface="隶书" panose="02010509060101010101" pitchFamily="1" charset="-122"/>
              </a:rPr>
              <a:t>		</a:t>
            </a:r>
            <a:r>
              <a:rPr lang="zh-CN" altLang="en-US" sz="2400" dirty="0">
                <a:latin typeface="Times New Roman" panose="02020603050405020304" pitchFamily="2" charset="0"/>
                <a:ea typeface="隶书" panose="02010509060101010101" pitchFamily="1" charset="-122"/>
                <a:hlinkClick r:id="rId4" action="ppaction://hlinksldjump"/>
              </a:rPr>
              <a:t>☆</a:t>
            </a:r>
            <a:endParaRPr lang="en-US" altLang="zh-CN" sz="2400" dirty="0">
              <a:latin typeface="Times New Roman" panose="02020603050405020304" pitchFamily="2" charset="0"/>
              <a:ea typeface="隶书" panose="02010509060101010101" pitchFamily="1" charset="-122"/>
            </a:endParaRPr>
          </a:p>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4  8位ADC/DAC PCF8591</a:t>
            </a:r>
            <a:r>
              <a:rPr lang="zh-CN" altLang="en-US" sz="2400" dirty="0">
                <a:latin typeface="Times New Roman" panose="02020603050405020304" pitchFamily="2" charset="0"/>
                <a:ea typeface="隶书" panose="02010509060101010101" pitchFamily="1" charset="-122"/>
              </a:rPr>
              <a:t>					</a:t>
            </a:r>
            <a:r>
              <a:rPr lang="en-US" altLang="zh-CN" sz="2400" dirty="0">
                <a:latin typeface="Times New Roman" panose="02020603050405020304" pitchFamily="2" charset="0"/>
                <a:ea typeface="隶书" panose="02010509060101010101" pitchFamily="1" charset="-122"/>
              </a:rPr>
              <a:t>		</a:t>
            </a:r>
            <a:r>
              <a:rPr lang="zh-CN" altLang="en-US" sz="2400" dirty="0">
                <a:latin typeface="Times New Roman" panose="02020603050405020304" pitchFamily="2" charset="0"/>
                <a:ea typeface="隶书" panose="02010509060101010101" pitchFamily="1" charset="-122"/>
                <a:hlinkClick r:id="rId5" action="ppaction://hlinksldjump"/>
              </a:rPr>
              <a:t>☆</a:t>
            </a:r>
            <a:endParaRPr lang="zh-CN" altLang="en-US" sz="2400" u="sng" dirty="0">
              <a:latin typeface="Times New Roman" panose="02020603050405020304" pitchFamily="2" charset="0"/>
              <a:ea typeface="隶书" panose="02010509060101010101" pitchFamily="1" charset="-122"/>
            </a:endParaRPr>
          </a:p>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5  超声波距离测量</a:t>
            </a:r>
            <a:r>
              <a:rPr lang="en-US" altLang="zh-CN" sz="2400" dirty="0">
                <a:ea typeface="隶书" panose="02010509060101010101" pitchFamily="1" charset="-122"/>
                <a:sym typeface="+mn-ea"/>
              </a:rPr>
              <a:t>								</a:t>
            </a:r>
            <a:r>
              <a:rPr lang="zh-CN" altLang="en-US" sz="2400" dirty="0">
                <a:ea typeface="隶书" panose="02010509060101010101" pitchFamily="1" charset="-122"/>
                <a:sym typeface="+mn-ea"/>
                <a:hlinkClick r:id="rId6" action="ppaction://hlinksldjump"/>
              </a:rPr>
              <a:t>☆</a:t>
            </a:r>
            <a:endParaRPr lang="zh-CN" altLang="en-US" sz="2400" dirty="0">
              <a:latin typeface="Times New Roman" panose="02020603050405020304" pitchFamily="2" charset="0"/>
              <a:ea typeface="隶书" panose="02010509060101010101" pitchFamily="1" charset="-122"/>
              <a:hlinkClick r:id="rId7" action="ppaction://hlinksldjump"/>
            </a:endParaRPr>
          </a:p>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lang="zh-CN" altLang="en-US" sz="2400" dirty="0">
                <a:latin typeface="Times New Roman" panose="02020603050405020304" pitchFamily="2" charset="0"/>
                <a:ea typeface="隶书" panose="02010509060101010101" pitchFamily="1" charset="-122"/>
              </a:rPr>
              <a:t>.</a:t>
            </a:r>
            <a:r>
              <a:rPr sz="2400" dirty="0">
                <a:latin typeface="Times New Roman" panose="02020603050405020304" pitchFamily="2" charset="0"/>
                <a:ea typeface="隶书" panose="02010509060101010101" pitchFamily="1" charset="-122"/>
              </a:rPr>
              <a:t>6  频率测量</a:t>
            </a:r>
            <a:r>
              <a:rPr lang="en-US" altLang="zh-CN" sz="2400" dirty="0">
                <a:latin typeface="Times New Roman" panose="02020603050405020304" pitchFamily="2" charset="0"/>
                <a:ea typeface="隶书" panose="02010509060101010101" pitchFamily="1" charset="-122"/>
              </a:rPr>
              <a:t>									</a:t>
            </a:r>
            <a:r>
              <a:rPr lang="zh-CN" altLang="en-US" sz="2400" dirty="0">
                <a:latin typeface="Times New Roman" panose="02020603050405020304" pitchFamily="2" charset="0"/>
                <a:ea typeface="隶书" panose="02010509060101010101" pitchFamily="1" charset="-122"/>
                <a:hlinkClick r:id="rId8" action="ppaction://hlinksldjump"/>
              </a:rPr>
              <a:t>☆</a:t>
            </a:r>
            <a:endParaRPr lang="zh-CN" altLang="en-US" sz="2400" dirty="0">
              <a:latin typeface="Times New Roman" panose="02020603050405020304" pitchFamily="2" charset="0"/>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
        <p:nvSpPr>
          <p:cNvPr id="7173" name="日期占位符 1"/>
          <p:cNvSpPr/>
          <p:nvPr>
            <p:ph type="dt" sz="half" idx="10"/>
          </p:nvPr>
        </p:nvSpPr>
        <p:spPr>
          <a:xfrm>
            <a:off x="10876915" y="6536055"/>
            <a:ext cx="1051560" cy="252730"/>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spcBef>
                <a:spcPct val="50000"/>
              </a:spcBef>
            </a:pPr>
            <a:fld id="{BB962C8B-B14F-4D97-AF65-F5344CB8AC3E}" type="datetime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Tree>
  </p:cSld>
  <p:clrMapOvr>
    <a:masterClrMapping/>
  </p:clrMapOvr>
  <p:transition>
    <p:random/>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20325" cy="462915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3.1  </a:t>
            </a:r>
            <a:r>
              <a:rPr sz="2400" dirty="0">
                <a:latin typeface="Times New Roman" panose="02020603050405020304" pitchFamily="2" charset="0"/>
                <a:ea typeface="隶书" panose="02010509060101010101" pitchFamily="1" charset="-122"/>
              </a:rPr>
              <a:t>实时钟DS1302</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DS1302是美国DALLAS公司推出的一种高性能、低功耗、带RAM的实时时钟电路，可以对年、月、日、星期、时、分和秒进行计时，具有闰年补偿功能。</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DS1302采用三线接口与CPU进行同步通信，可采用突发方式一次传送多个字节的时钟或RAM数据。DS1302的工作电压为2.5～5.5V，8引脚封装，引脚说明如表3.1所示。</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 name="图片 1"/>
          <p:cNvPicPr>
            <a:picLocks noChangeAspect="1"/>
          </p:cNvPicPr>
          <p:nvPr/>
        </p:nvPicPr>
        <p:blipFill>
          <a:blip r:embed="rId2"/>
          <a:stretch>
            <a:fillRect/>
          </a:stretch>
        </p:blipFill>
        <p:spPr>
          <a:xfrm>
            <a:off x="2102485" y="4448175"/>
            <a:ext cx="7957820" cy="1844675"/>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2" end="2"/>
                                            </p:txEl>
                                          </p:spTgt>
                                        </p:tgtEl>
                                        <p:attrNameLst>
                                          <p:attrName>style.visibility</p:attrName>
                                        </p:attrNameLst>
                                      </p:cBhvr>
                                      <p:to>
                                        <p:strVal val="visible"/>
                                      </p:to>
                                    </p:set>
                                    <p:animEffect transition="in" filter="blinds(horizontal)">
                                      <p:cBhvr>
                                        <p:cTn id="7" dur="500"/>
                                        <p:tgtEl>
                                          <p:spTgt spid="35845">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333990" cy="452374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1.1  </a:t>
            </a:r>
            <a:r>
              <a:rPr sz="2400" dirty="0">
                <a:ea typeface="隶书" panose="02010509060101010101" pitchFamily="1" charset="-122"/>
                <a:sym typeface="+mn-ea"/>
              </a:rPr>
              <a:t>MCS51兼容单片机</a:t>
            </a:r>
            <a:endParaRPr sz="2400" dirty="0">
              <a:ea typeface="隶书" panose="02010509060101010101" pitchFamily="1" charset="-122"/>
              <a:sym typeface="+mn-ea"/>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1.1.1  MCS51单片机功能简介</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(3) 串行口</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② REN：接收使能</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③ TI：发送标志，发送完成时有硬件置位，必须由软件复位</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④ RI：接收标志，接收完成时有硬件置位，必须由软件复位</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⑤ SMOD：波特率选择，1-波特率加倍</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algn="just">
              <a:spcBef>
                <a:spcPct val="20000"/>
              </a:spcBef>
            </a:pP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15">
                                            <p:txEl>
                                              <p:pRg st="5" end="5"/>
                                            </p:txEl>
                                          </p:spTgt>
                                        </p:tgtEl>
                                        <p:attrNameLst>
                                          <p:attrName>style.visibility</p:attrName>
                                        </p:attrNameLst>
                                      </p:cBhvr>
                                      <p:to>
                                        <p:strVal val="visible"/>
                                      </p:to>
                                    </p:set>
                                    <p:animEffect transition="in" filter="blinds(horizontal)">
                                      <p:cBhvr>
                                        <p:cTn id="7" dur="500"/>
                                        <p:tgtEl>
                                          <p:spTgt spid="13315">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3315">
                                            <p:txEl>
                                              <p:pRg st="6" end="6"/>
                                            </p:txEl>
                                          </p:spTgt>
                                        </p:tgtEl>
                                        <p:attrNameLst>
                                          <p:attrName>style.visibility</p:attrName>
                                        </p:attrNameLst>
                                      </p:cBhvr>
                                      <p:to>
                                        <p:strVal val="visible"/>
                                      </p:to>
                                    </p:set>
                                    <p:animEffect transition="in" filter="blinds(horizontal)">
                                      <p:cBhvr>
                                        <p:cTn id="10" dur="500"/>
                                        <p:tgtEl>
                                          <p:spTgt spid="133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20325" cy="350964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3.1  </a:t>
            </a:r>
            <a:r>
              <a:rPr sz="2400" dirty="0">
                <a:latin typeface="Times New Roman" panose="02020603050405020304" pitchFamily="2" charset="0"/>
                <a:ea typeface="隶书" panose="02010509060101010101" pitchFamily="1" charset="-122"/>
              </a:rPr>
              <a:t>实时钟DS1302</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DS1302的控制字节如图3.1所示。</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控制字节的第7位为1，第6位为0时对实时钟进行操作，为1时对RAM进行操作，第5~1位为数据地址，第0位为0时执行写操作，为1时执行读操作。</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3" name="图片 2"/>
          <p:cNvPicPr>
            <a:picLocks noChangeAspect="1"/>
          </p:cNvPicPr>
          <p:nvPr/>
        </p:nvPicPr>
        <p:blipFill>
          <a:blip r:embed="rId2"/>
          <a:stretch>
            <a:fillRect/>
          </a:stretch>
        </p:blipFill>
        <p:spPr>
          <a:xfrm>
            <a:off x="1824990" y="2607945"/>
            <a:ext cx="8578850" cy="1574165"/>
          </a:xfrm>
          <a:prstGeom prst="rect">
            <a:avLst/>
          </a:prstGeom>
        </p:spPr>
      </p:pic>
    </p:spTree>
  </p:cSld>
  <p:clrMapOvr>
    <a:masterClrMapping/>
  </p:clrMapOvr>
  <p:transition>
    <p:random/>
  </p:transition>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20325" cy="96837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3.1  </a:t>
            </a:r>
            <a:r>
              <a:rPr sz="2400" dirty="0">
                <a:latin typeface="Times New Roman" panose="02020603050405020304" pitchFamily="2" charset="0"/>
                <a:ea typeface="隶书" panose="02010509060101010101" pitchFamily="1" charset="-122"/>
              </a:rPr>
              <a:t>实时钟DS1302</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DS1302的读写时序如图3.2所示。</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3" name="图片 2"/>
          <p:cNvPicPr>
            <a:picLocks noChangeAspect="1"/>
          </p:cNvPicPr>
          <p:nvPr/>
        </p:nvPicPr>
        <p:blipFill>
          <a:blip r:embed="rId2"/>
          <a:stretch>
            <a:fillRect/>
          </a:stretch>
        </p:blipFill>
        <p:spPr>
          <a:xfrm>
            <a:off x="2753995" y="2588260"/>
            <a:ext cx="6663055" cy="3807460"/>
          </a:xfrm>
          <a:prstGeom prst="rect">
            <a:avLst/>
          </a:prstGeom>
        </p:spPr>
      </p:pic>
    </p:spTree>
  </p:cSld>
  <p:clrMapOvr>
    <a:masterClrMapping/>
  </p:clrMapOvr>
  <p:transition>
    <p:random/>
  </p:transition>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20325" cy="96837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3.1  </a:t>
            </a:r>
            <a:r>
              <a:rPr sz="2400" dirty="0">
                <a:latin typeface="Times New Roman" panose="02020603050405020304" pitchFamily="2" charset="0"/>
                <a:ea typeface="隶书" panose="02010509060101010101" pitchFamily="1" charset="-122"/>
              </a:rPr>
              <a:t>实时钟DS1302</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写时第一个字节是控制字节（第0位为0），第二个字节是数据字节，控制字节和数据字节在SCLK的上升沿有效，低位在前高位在后，写期间RST信号必须为高电平。</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355" name="图片 3"/>
          <p:cNvPicPr>
            <a:picLocks noChangeAspect="1"/>
          </p:cNvPicPr>
          <p:nvPr/>
        </p:nvPicPr>
        <p:blipFill>
          <a:blip r:embed="rId2"/>
          <a:stretch>
            <a:fillRect/>
          </a:stretch>
        </p:blipFill>
        <p:spPr>
          <a:xfrm>
            <a:off x="2753995" y="3310890"/>
            <a:ext cx="6662420" cy="1348105"/>
          </a:xfrm>
          <a:prstGeom prst="rect">
            <a:avLst/>
          </a:prstGeom>
          <a:noFill/>
          <a:ln>
            <a:noFill/>
          </a:ln>
        </p:spPr>
      </p:pic>
    </p:spTree>
  </p:cSld>
  <p:clrMapOvr>
    <a:masterClrMapping/>
  </p:clrMapOvr>
  <p:transition>
    <p:random/>
  </p:transition>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20325" cy="96837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3.1  </a:t>
            </a:r>
            <a:r>
              <a:rPr sz="2400" dirty="0">
                <a:latin typeface="Times New Roman" panose="02020603050405020304" pitchFamily="2" charset="0"/>
                <a:ea typeface="隶书" panose="02010509060101010101" pitchFamily="1" charset="-122"/>
              </a:rPr>
              <a:t>实时钟DS1302</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读时首先写控制字节（第0位为1），然后再读数据字节，写控制字节上升沿有效，读数据字节下降沿有效，也是低位在前高位在后，读期间RST信号也必须为高电平。</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从读写时序可以看出，DS1302的读写操作和SPI类似，但由于读写数据用的是一根数据线，所以无法用SPI接口直接实现，只能用并行口仿真实现。</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354" name="图片 2"/>
          <p:cNvPicPr>
            <a:picLocks noChangeAspect="1"/>
          </p:cNvPicPr>
          <p:nvPr/>
        </p:nvPicPr>
        <p:blipFill>
          <a:blip r:embed="rId2"/>
          <a:stretch>
            <a:fillRect/>
          </a:stretch>
        </p:blipFill>
        <p:spPr>
          <a:xfrm>
            <a:off x="2753995" y="3319780"/>
            <a:ext cx="6647815" cy="1339850"/>
          </a:xfrm>
          <a:prstGeom prst="rect">
            <a:avLst/>
          </a:prstGeom>
          <a:noFill/>
          <a:ln>
            <a:noFill/>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6" end="6"/>
                                            </p:txEl>
                                          </p:spTgt>
                                        </p:tgtEl>
                                        <p:attrNameLst>
                                          <p:attrName>style.visibility</p:attrName>
                                        </p:attrNameLst>
                                      </p:cBhvr>
                                      <p:to>
                                        <p:strVal val="visible"/>
                                      </p:to>
                                    </p:set>
                                    <p:animEffect transition="in" filter="blinds(horizontal)">
                                      <p:cBhvr>
                                        <p:cTn id="7" dur="500"/>
                                        <p:tgtEl>
                                          <p:spTgt spid="3584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20325" cy="96837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3.1  </a:t>
            </a:r>
            <a:r>
              <a:rPr sz="2400" dirty="0">
                <a:latin typeface="Times New Roman" panose="02020603050405020304" pitchFamily="2" charset="0"/>
                <a:ea typeface="隶书" panose="02010509060101010101" pitchFamily="1" charset="-122"/>
              </a:rPr>
              <a:t>实时钟DS1302</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DS1302的实时钟寄存器如表3.2所示。</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 name="图片 1"/>
          <p:cNvPicPr>
            <a:picLocks noChangeAspect="1"/>
          </p:cNvPicPr>
          <p:nvPr/>
        </p:nvPicPr>
        <p:blipFill>
          <a:blip r:embed="rId2"/>
          <a:stretch>
            <a:fillRect/>
          </a:stretch>
        </p:blipFill>
        <p:spPr>
          <a:xfrm>
            <a:off x="2204720" y="2625725"/>
            <a:ext cx="7788910" cy="3604895"/>
          </a:xfrm>
          <a:prstGeom prst="rect">
            <a:avLst/>
          </a:prstGeom>
        </p:spPr>
      </p:pic>
    </p:spTree>
  </p:cSld>
  <p:clrMapOvr>
    <a:masterClrMapping/>
  </p:clrMapOvr>
  <p:transition>
    <p:random/>
  </p:transition>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20325" cy="462915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3.1  </a:t>
            </a:r>
            <a:r>
              <a:rPr sz="2400" dirty="0">
                <a:latin typeface="Times New Roman" panose="02020603050405020304" pitchFamily="2" charset="0"/>
                <a:ea typeface="隶书" panose="02010509060101010101" pitchFamily="1" charset="-122"/>
              </a:rPr>
              <a:t>实时钟DS1302</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设计要求：用并行口仿真实现DS1302实时钟的设置、获取与显示。</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DS1302设计在矩阵按键设计的基础上完成：</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在“D:\MCS51”文件夹中将“204_KEY”文件夹复制粘贴为“301_DS1302”文件夹。</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3.1.1  原理图绘制</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3.1.2  源代码设计</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3.1.3  源代码调试</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2" end="2"/>
                                            </p:txEl>
                                          </p:spTgt>
                                        </p:tgtEl>
                                        <p:attrNameLst>
                                          <p:attrName>style.visibility</p:attrName>
                                        </p:attrNameLst>
                                      </p:cBhvr>
                                      <p:to>
                                        <p:strVal val="visible"/>
                                      </p:to>
                                    </p:set>
                                    <p:animEffect transition="in" filter="blinds(horizontal)">
                                      <p:cBhvr>
                                        <p:cTn id="7" dur="500"/>
                                        <p:tgtEl>
                                          <p:spTgt spid="35845">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845">
                                            <p:txEl>
                                              <p:pRg st="3" end="3"/>
                                            </p:txEl>
                                          </p:spTgt>
                                        </p:tgtEl>
                                        <p:attrNameLst>
                                          <p:attrName>style.visibility</p:attrName>
                                        </p:attrNameLst>
                                      </p:cBhvr>
                                      <p:to>
                                        <p:strVal val="visible"/>
                                      </p:to>
                                    </p:set>
                                    <p:animEffect transition="in" filter="blinds(horizontal)">
                                      <p:cBhvr>
                                        <p:cTn id="10" dur="500"/>
                                        <p:tgtEl>
                                          <p:spTgt spid="35845">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5845">
                                            <p:txEl>
                                              <p:pRg st="4" end="4"/>
                                            </p:txEl>
                                          </p:spTgt>
                                        </p:tgtEl>
                                        <p:attrNameLst>
                                          <p:attrName>style.visibility</p:attrName>
                                        </p:attrNameLst>
                                      </p:cBhvr>
                                      <p:to>
                                        <p:strVal val="visible"/>
                                      </p:to>
                                    </p:set>
                                    <p:animEffect transition="in" filter="blinds(horizontal)">
                                      <p:cBhvr>
                                        <p:cTn id="15" dur="500"/>
                                        <p:tgtEl>
                                          <p:spTgt spid="35845">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5845">
                                            <p:txEl>
                                              <p:pRg st="5" end="5"/>
                                            </p:txEl>
                                          </p:spTgt>
                                        </p:tgtEl>
                                        <p:attrNameLst>
                                          <p:attrName>style.visibility</p:attrName>
                                        </p:attrNameLst>
                                      </p:cBhvr>
                                      <p:to>
                                        <p:strVal val="visible"/>
                                      </p:to>
                                    </p:set>
                                    <p:animEffect transition="in" filter="blinds(horizontal)">
                                      <p:cBhvr>
                                        <p:cTn id="18" dur="500"/>
                                        <p:tgtEl>
                                          <p:spTgt spid="35845">
                                            <p:txEl>
                                              <p:pRg st="5" end="5"/>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5845">
                                            <p:txEl>
                                              <p:pRg st="6" end="6"/>
                                            </p:txEl>
                                          </p:spTgt>
                                        </p:tgtEl>
                                        <p:attrNameLst>
                                          <p:attrName>style.visibility</p:attrName>
                                        </p:attrNameLst>
                                      </p:cBhvr>
                                      <p:to>
                                        <p:strVal val="visible"/>
                                      </p:to>
                                    </p:set>
                                    <p:animEffect transition="in" filter="blinds(horizontal)">
                                      <p:cBhvr>
                                        <p:cTn id="21" dur="500"/>
                                        <p:tgtEl>
                                          <p:spTgt spid="3584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6097905" y="2265045"/>
            <a:ext cx="4925060" cy="3646170"/>
          </a:xfrm>
          <a:prstGeom prst="rect">
            <a:avLst/>
          </a:prstGeom>
        </p:spPr>
      </p:pic>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3"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4884420" cy="440245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3.1  </a:t>
            </a:r>
            <a:r>
              <a:rPr sz="2400" dirty="0">
                <a:latin typeface="Times New Roman" panose="02020603050405020304" pitchFamily="2" charset="0"/>
                <a:ea typeface="隶书" panose="02010509060101010101" pitchFamily="1" charset="-122"/>
              </a:rPr>
              <a:t>实时钟DS1302</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3.1.1  原理图绘制</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DS1302原理框图如图3.3所示。</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zh-CN" altLang="en-US" sz="2400" dirty="0">
                <a:ea typeface="隶书" panose="02010509060101010101" pitchFamily="1" charset="-122"/>
                <a:sym typeface="+mn-ea"/>
              </a:rPr>
              <a:t>系统包括：</a:t>
            </a:r>
            <a:endParaRPr lang="zh-CN" altLang="en-US" sz="2400" dirty="0">
              <a:latin typeface="Times New Roman" panose="02020603050405020304" pitchFamily="2" charset="0"/>
              <a:ea typeface="隶书" panose="02010509060101010101" pitchFamily="1" charset="-122"/>
            </a:endParaRPr>
          </a:p>
          <a:p>
            <a:pPr indent="47625">
              <a:spcBef>
                <a:spcPts val="0"/>
              </a:spcBef>
            </a:pPr>
            <a:r>
              <a:rPr lang="en-US" altLang="zh-CN" sz="2400" dirty="0">
                <a:ea typeface="隶书" panose="02010509060101010101" pitchFamily="1" charset="-122"/>
                <a:sym typeface="+mn-ea"/>
              </a:rPr>
              <a:t>    MCU</a:t>
            </a:r>
            <a:r>
              <a:rPr lang="zh-CN" altLang="en-US" sz="2400" dirty="0">
                <a:ea typeface="隶书" panose="02010509060101010101" pitchFamily="1" charset="-122"/>
                <a:sym typeface="+mn-ea"/>
              </a:rPr>
              <a:t>、矩阵按键、</a:t>
            </a:r>
            <a:r>
              <a:rPr lang="en-US" altLang="zh-CN" sz="2400" dirty="0">
                <a:ea typeface="隶书" panose="02010509060101010101" pitchFamily="1" charset="-122"/>
                <a:sym typeface="+mn-ea"/>
              </a:rPr>
              <a:t>LED</a:t>
            </a:r>
            <a:r>
              <a:rPr lang="zh-CN" altLang="en-US" sz="2400" dirty="0">
                <a:ea typeface="隶书" panose="02010509060101010101" pitchFamily="1" charset="-122"/>
                <a:sym typeface="+mn-ea"/>
              </a:rPr>
              <a:t>、数码管</a:t>
            </a:r>
            <a:endParaRPr lang="zh-CN" altLang="en-US" sz="2400" dirty="0">
              <a:ea typeface="隶书" panose="02010509060101010101" pitchFamily="1" charset="-122"/>
              <a:sym typeface="+mn-ea"/>
            </a:endParaRPr>
          </a:p>
          <a:p>
            <a:pPr indent="47625">
              <a:spcBef>
                <a:spcPts val="0"/>
              </a:spcBef>
            </a:pPr>
            <a:r>
              <a:rPr lang="zh-CN" altLang="en-US" sz="2400" dirty="0">
                <a:ea typeface="隶书" panose="02010509060101010101" pitchFamily="1" charset="-122"/>
                <a:sym typeface="+mn-ea"/>
              </a:rPr>
              <a:t> </a:t>
            </a:r>
            <a:r>
              <a:rPr lang="en-US" altLang="zh-CN" sz="2400" dirty="0">
                <a:ea typeface="隶书" panose="02010509060101010101" pitchFamily="1" charset="-122"/>
                <a:sym typeface="+mn-ea"/>
              </a:rPr>
              <a:t>   DS1302</a:t>
            </a:r>
            <a:endParaRPr lang="en-US" altLang="zh-CN" sz="2400" dirty="0">
              <a:ea typeface="隶书" panose="02010509060101010101" pitchFamily="1" charset="-122"/>
              <a:sym typeface="+mn-ea"/>
            </a:endParaRPr>
          </a:p>
          <a:p>
            <a:pPr marL="342900" indent="-342900">
              <a:spcBef>
                <a:spcPts val="600"/>
              </a:spcBef>
              <a:buFont typeface="Arial" panose="020B0604020202020204" pitchFamily="34" charset="0"/>
              <a:buChar char="•"/>
            </a:pPr>
            <a:r>
              <a:rPr lang="zh-CN" altLang="en-US" sz="2400" dirty="0">
                <a:ea typeface="隶书" panose="02010509060101010101" pitchFamily="1" charset="-122"/>
                <a:sym typeface="+mn-ea"/>
              </a:rPr>
              <a:t>DS1302通过P13（RST）、P17（SCLK）和P23（I/O）与MCU相连。</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6" end="6"/>
                                            </p:txEl>
                                          </p:spTgt>
                                        </p:tgtEl>
                                        <p:attrNameLst>
                                          <p:attrName>style.visibility</p:attrName>
                                        </p:attrNameLst>
                                      </p:cBhvr>
                                      <p:to>
                                        <p:strVal val="visible"/>
                                      </p:to>
                                    </p:set>
                                    <p:animEffect transition="in" filter="blinds(horizontal)">
                                      <p:cBhvr>
                                        <p:cTn id="7" dur="500"/>
                                        <p:tgtEl>
                                          <p:spTgt spid="3584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58" name="图片 4"/>
          <p:cNvPicPr>
            <a:picLocks noChangeAspect="1"/>
          </p:cNvPicPr>
          <p:nvPr/>
        </p:nvPicPr>
        <p:blipFill>
          <a:blip r:embed="rId1"/>
          <a:stretch>
            <a:fillRect/>
          </a:stretch>
        </p:blipFill>
        <p:spPr>
          <a:xfrm>
            <a:off x="6096000" y="2252028"/>
            <a:ext cx="5293360" cy="3709035"/>
          </a:xfrm>
          <a:prstGeom prst="rect">
            <a:avLst/>
          </a:prstGeom>
          <a:noFill/>
          <a:ln>
            <a:noFill/>
          </a:ln>
        </p:spPr>
      </p:pic>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2"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4884420" cy="440245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3.1  </a:t>
            </a:r>
            <a:r>
              <a:rPr sz="2400" dirty="0">
                <a:latin typeface="Times New Roman" panose="02020603050405020304" pitchFamily="2" charset="0"/>
                <a:ea typeface="隶书" panose="02010509060101010101" pitchFamily="1" charset="-122"/>
              </a:rPr>
              <a:t>实时钟DS1302</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3.1.1  原理图绘制</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在原理图中添加器件“DS1302”和仪器“OSCILLOSCOPE”（示波器），按图3.4的布局和连接关系绘制原理图。</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zh-CN" altLang="en-US" sz="2400" dirty="0">
                <a:ea typeface="隶书" panose="02010509060101010101" pitchFamily="1" charset="-122"/>
                <a:sym typeface="+mn-ea"/>
              </a:rPr>
              <a:t>系统包括：</a:t>
            </a:r>
            <a:endParaRPr lang="zh-CN" altLang="en-US" sz="2400" dirty="0">
              <a:latin typeface="Times New Roman" panose="02020603050405020304" pitchFamily="2" charset="0"/>
              <a:ea typeface="隶书" panose="02010509060101010101" pitchFamily="1" charset="-122"/>
            </a:endParaRPr>
          </a:p>
          <a:p>
            <a:pPr indent="47625">
              <a:spcBef>
                <a:spcPts val="0"/>
              </a:spcBef>
            </a:pPr>
            <a:r>
              <a:rPr lang="en-US" altLang="zh-CN" sz="2400" dirty="0">
                <a:ea typeface="隶书" panose="02010509060101010101" pitchFamily="1" charset="-122"/>
                <a:sym typeface="+mn-ea"/>
              </a:rPr>
              <a:t>    MCU</a:t>
            </a:r>
            <a:r>
              <a:rPr lang="zh-CN" altLang="en-US" sz="2400" dirty="0">
                <a:ea typeface="隶书" panose="02010509060101010101" pitchFamily="1" charset="-122"/>
                <a:sym typeface="+mn-ea"/>
              </a:rPr>
              <a:t>、矩阵按键、</a:t>
            </a:r>
            <a:r>
              <a:rPr lang="en-US" altLang="zh-CN" sz="2400" dirty="0">
                <a:ea typeface="隶书" panose="02010509060101010101" pitchFamily="1" charset="-122"/>
                <a:sym typeface="+mn-ea"/>
              </a:rPr>
              <a:t>LED</a:t>
            </a:r>
            <a:r>
              <a:rPr lang="zh-CN" altLang="en-US" sz="2400" dirty="0">
                <a:ea typeface="隶书" panose="02010509060101010101" pitchFamily="1" charset="-122"/>
                <a:sym typeface="+mn-ea"/>
              </a:rPr>
              <a:t>、数码管</a:t>
            </a:r>
            <a:endParaRPr lang="zh-CN" altLang="en-US" sz="2400" dirty="0">
              <a:ea typeface="隶书" panose="02010509060101010101" pitchFamily="1" charset="-122"/>
              <a:sym typeface="+mn-ea"/>
            </a:endParaRPr>
          </a:p>
          <a:p>
            <a:pPr indent="47625">
              <a:spcBef>
                <a:spcPts val="0"/>
              </a:spcBef>
            </a:pPr>
            <a:r>
              <a:rPr lang="zh-CN" altLang="en-US" sz="2400" dirty="0">
                <a:ea typeface="隶书" panose="02010509060101010101" pitchFamily="1" charset="-122"/>
                <a:sym typeface="+mn-ea"/>
              </a:rPr>
              <a:t> </a:t>
            </a:r>
            <a:r>
              <a:rPr lang="en-US" altLang="zh-CN" sz="2400" dirty="0">
                <a:ea typeface="隶书" panose="02010509060101010101" pitchFamily="1" charset="-122"/>
                <a:sym typeface="+mn-ea"/>
              </a:rPr>
              <a:t>   DS1302</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03180" cy="440245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3.1  </a:t>
            </a:r>
            <a:r>
              <a:rPr sz="2400" dirty="0">
                <a:latin typeface="Times New Roman" panose="02020603050405020304" pitchFamily="2" charset="0"/>
                <a:ea typeface="隶书" panose="02010509060101010101" pitchFamily="1" charset="-122"/>
              </a:rPr>
              <a:t>实时钟DS1302</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3.1.1  原理图绘制</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为了简化电路，将译码电路用“子电路”模式实现，方法如下：</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① 选择译码电路，右击电路，在弹出菜单中单击“剪切到剪贴板”。</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② 单击原理图绘制左侧的“子电路模式”按钮，在原理图中绘制子电路。</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③ 双击子电路，将子电路名称（Name）修改为“DECODE”。</a:t>
            </a:r>
            <a:endParaRPr sz="2400" dirty="0">
              <a:latin typeface="Times New Roman" panose="02020603050405020304" pitchFamily="2" charset="0"/>
              <a:ea typeface="隶书" panose="02010509060101010101" pitchFamily="1" charset="-122"/>
            </a:endParaRPr>
          </a:p>
          <a:p>
            <a:pPr marL="367030" indent="-367030">
              <a:spcBef>
                <a:spcPct val="20000"/>
              </a:spcBef>
            </a:pPr>
            <a:r>
              <a:rPr sz="2400" dirty="0">
                <a:latin typeface="Times New Roman" panose="02020603050405020304" pitchFamily="2" charset="0"/>
                <a:ea typeface="隶书" panose="02010509060101010101" pitchFamily="1" charset="-122"/>
              </a:rPr>
              <a:t>④ 在子电路左右边缘添加端口（PORT）P25~P27（输入）和Y4C~Y7C（输出）。</a:t>
            </a:r>
            <a:endParaRPr sz="2400" dirty="0">
              <a:latin typeface="Times New Roman" panose="02020603050405020304" pitchFamily="2" charset="0"/>
              <a:ea typeface="隶书" panose="02010509060101010101" pitchFamily="1" charset="-122"/>
            </a:endParaRPr>
          </a:p>
          <a:p>
            <a:pPr marL="367030" indent="-367030">
              <a:spcBef>
                <a:spcPct val="20000"/>
              </a:spcBef>
            </a:pPr>
            <a:r>
              <a:rPr sz="2400" dirty="0">
                <a:latin typeface="Times New Roman" panose="02020603050405020304" pitchFamily="2" charset="0"/>
                <a:ea typeface="隶书" panose="02010509060101010101" pitchFamily="1" charset="-122"/>
              </a:rPr>
              <a:t>⑤ 在子电路外部添加终端（TERMINAL）P25~P27（输入）和Y4C~Y7C（输出）。</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5" end="5"/>
                                            </p:txEl>
                                          </p:spTgt>
                                        </p:tgtEl>
                                        <p:attrNameLst>
                                          <p:attrName>style.visibility</p:attrName>
                                        </p:attrNameLst>
                                      </p:cBhvr>
                                      <p:to>
                                        <p:strVal val="visible"/>
                                      </p:to>
                                    </p:set>
                                    <p:animEffect transition="in" filter="blinds(horizontal)">
                                      <p:cBhvr>
                                        <p:cTn id="7" dur="500"/>
                                        <p:tgtEl>
                                          <p:spTgt spid="35845">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845">
                                            <p:txEl>
                                              <p:pRg st="6" end="6"/>
                                            </p:txEl>
                                          </p:spTgt>
                                        </p:tgtEl>
                                        <p:attrNameLst>
                                          <p:attrName>style.visibility</p:attrName>
                                        </p:attrNameLst>
                                      </p:cBhvr>
                                      <p:to>
                                        <p:strVal val="visible"/>
                                      </p:to>
                                    </p:set>
                                    <p:animEffect transition="in" filter="blinds(horizontal)">
                                      <p:cBhvr>
                                        <p:cTn id="10" dur="500"/>
                                        <p:tgtEl>
                                          <p:spTgt spid="35845">
                                            <p:txEl>
                                              <p:pRg st="6" end="6"/>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5845">
                                            <p:txEl>
                                              <p:pRg st="7" end="7"/>
                                            </p:txEl>
                                          </p:spTgt>
                                        </p:tgtEl>
                                        <p:attrNameLst>
                                          <p:attrName>style.visibility</p:attrName>
                                        </p:attrNameLst>
                                      </p:cBhvr>
                                      <p:to>
                                        <p:strVal val="visible"/>
                                      </p:to>
                                    </p:set>
                                    <p:animEffect transition="in" filter="blinds(horizontal)">
                                      <p:cBhvr>
                                        <p:cTn id="13" dur="500"/>
                                        <p:tgtEl>
                                          <p:spTgt spid="3584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03180" cy="311721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3.1  </a:t>
            </a:r>
            <a:r>
              <a:rPr sz="2400" dirty="0">
                <a:latin typeface="Times New Roman" panose="02020603050405020304" pitchFamily="2" charset="0"/>
                <a:ea typeface="隶书" panose="02010509060101010101" pitchFamily="1" charset="-122"/>
              </a:rPr>
              <a:t>实时钟DS1302</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3.1.1  原理图绘制</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为了简化电路，将译码电路用“子电路”模式实现，方法如下：</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⑥ 右击子电路，在弹出菜单中单击“跳转到子图”。</a:t>
            </a:r>
            <a:endParaRPr sz="2400" dirty="0">
              <a:latin typeface="Times New Roman" panose="02020603050405020304" pitchFamily="2" charset="0"/>
              <a:ea typeface="隶书" panose="02010509060101010101" pitchFamily="1" charset="-122"/>
            </a:endParaRPr>
          </a:p>
          <a:p>
            <a:pPr marL="367030" indent="-367030">
              <a:spcBef>
                <a:spcPct val="20000"/>
              </a:spcBef>
            </a:pPr>
            <a:r>
              <a:rPr sz="2400" dirty="0">
                <a:latin typeface="Times New Roman" panose="02020603050405020304" pitchFamily="2" charset="0"/>
                <a:ea typeface="隶书" panose="02010509060101010101" pitchFamily="1" charset="-122"/>
              </a:rPr>
              <a:t>⑦ 在子图中右击，在弹出菜单中单击“从剪贴板粘贴”，将译码电路粘贴到子图中。</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⑧ 右击子电路，在弹出菜单中单击“退出到父图”。</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333990" cy="452374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1.1  </a:t>
            </a:r>
            <a:r>
              <a:rPr sz="2400" dirty="0">
                <a:ea typeface="隶书" panose="02010509060101010101" pitchFamily="1" charset="-122"/>
                <a:sym typeface="+mn-ea"/>
              </a:rPr>
              <a:t>MCS51兼容单片机</a:t>
            </a:r>
            <a:endParaRPr sz="2400" dirty="0">
              <a:ea typeface="隶书" panose="02010509060101010101" pitchFamily="1" charset="-122"/>
              <a:sym typeface="+mn-ea"/>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1.1.1  MCS51单片机功能简介</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(3) 串行口</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串行口常用的工作方式是方式1，可以用T1（T2CON中的RCLK和TCLK均为0）或T2（T2CON中的RCLK或TCLK不为0）作为波特率发生器</a:t>
            </a:r>
            <a:r>
              <a:rPr lang="zh-CN" altLang="en-US" sz="2400" dirty="0">
                <a:latin typeface="Times New Roman" panose="02020603050405020304" pitchFamily="2" charset="0"/>
                <a:ea typeface="隶书" panose="02010509060101010101" pitchFamily="1" charset="-122"/>
                <a:sym typeface="宋体" panose="02010600030101010101" pitchFamily="2" charset="-122"/>
              </a:rPr>
              <a:t>。</a:t>
            </a:r>
            <a:endParaRPr lang="zh-CN" altLang="en-US"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通常用T2作为波特率发生器，此时定时初值（RCAP2H和RCAP2L）和波特率的关系是：</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algn="ctr">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定时初值 = 65536 - 系统主频 / 波特率 / 32</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algn="ctr">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波特率 = 系统主频 / (65536 - 定时初值) / 32</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定时初值的取值范围是0~65535，系统主频为12MHz时波特率的取值范围是6~375000波特。</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15">
                                            <p:txEl>
                                              <p:pRg st="4" end="4"/>
                                            </p:txEl>
                                          </p:spTgt>
                                        </p:tgtEl>
                                        <p:attrNameLst>
                                          <p:attrName>style.visibility</p:attrName>
                                        </p:attrNameLst>
                                      </p:cBhvr>
                                      <p:to>
                                        <p:strVal val="visible"/>
                                      </p:to>
                                    </p:set>
                                    <p:animEffect transition="in" filter="blinds(horizontal)">
                                      <p:cBhvr>
                                        <p:cTn id="7" dur="500"/>
                                        <p:tgtEl>
                                          <p:spTgt spid="13315">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3315">
                                            <p:txEl>
                                              <p:pRg st="5" end="5"/>
                                            </p:txEl>
                                          </p:spTgt>
                                        </p:tgtEl>
                                        <p:attrNameLst>
                                          <p:attrName>style.visibility</p:attrName>
                                        </p:attrNameLst>
                                      </p:cBhvr>
                                      <p:to>
                                        <p:strVal val="visible"/>
                                      </p:to>
                                    </p:set>
                                    <p:animEffect transition="in" filter="blinds(horizontal)">
                                      <p:cBhvr>
                                        <p:cTn id="10" dur="500"/>
                                        <p:tgtEl>
                                          <p:spTgt spid="13315">
                                            <p:txEl>
                                              <p:pRg st="5" end="5"/>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3315">
                                            <p:txEl>
                                              <p:pRg st="6" end="6"/>
                                            </p:txEl>
                                          </p:spTgt>
                                        </p:tgtEl>
                                        <p:attrNameLst>
                                          <p:attrName>style.visibility</p:attrName>
                                        </p:attrNameLst>
                                      </p:cBhvr>
                                      <p:to>
                                        <p:strVal val="visible"/>
                                      </p:to>
                                    </p:set>
                                    <p:animEffect transition="in" filter="blinds(horizontal)">
                                      <p:cBhvr>
                                        <p:cTn id="13" dur="500"/>
                                        <p:tgtEl>
                                          <p:spTgt spid="13315">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3315">
                                            <p:txEl>
                                              <p:pRg st="7" end="7"/>
                                            </p:txEl>
                                          </p:spTgt>
                                        </p:tgtEl>
                                        <p:attrNameLst>
                                          <p:attrName>style.visibility</p:attrName>
                                        </p:attrNameLst>
                                      </p:cBhvr>
                                      <p:to>
                                        <p:strVal val="visible"/>
                                      </p:to>
                                    </p:set>
                                    <p:animEffect transition="in" filter="blinds(horizontal)">
                                      <p:cBhvr>
                                        <p:cTn id="18" dur="500"/>
                                        <p:tgtEl>
                                          <p:spTgt spid="1331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20325" cy="462915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3.1  </a:t>
            </a:r>
            <a:r>
              <a:rPr sz="2400" dirty="0">
                <a:latin typeface="Times New Roman" panose="02020603050405020304" pitchFamily="2" charset="0"/>
                <a:ea typeface="隶书" panose="02010509060101010101" pitchFamily="1" charset="-122"/>
              </a:rPr>
              <a:t>实时钟DS1302</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3.1.2  源代码设计</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DS1302源代码设计包括tim.c修改、ds1302.h设计、ds1302.c设计和main.c设计。</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(1) tim.c修改</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删除下列外部变量声明和语句：</a:t>
            </a:r>
            <a:endParaRPr sz="2400" dirty="0">
              <a:latin typeface="Times New Roman" panose="02020603050405020304" pitchFamily="2" charset="0"/>
              <a:ea typeface="隶书" panose="02010509060101010101" pitchFamily="1" charset="-122"/>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extern unsigned int  uiKey_Time;        // 按键按下计时</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uiKey_Time++;</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400" dirty="0">
                <a:latin typeface="Times New Roman" panose="02020603050405020304" pitchFamily="2" charset="0"/>
                <a:ea typeface="隶书" panose="02010509060101010101" pitchFamily="1" charset="-122"/>
              </a:rPr>
              <a:t>(2) ds1302.h设计</a:t>
            </a:r>
            <a:endParaRPr sz="2400" dirty="0">
              <a:latin typeface="Times New Roman" panose="02020603050405020304" pitchFamily="2" charset="0"/>
              <a:ea typeface="隶书" panose="02010509060101010101" pitchFamily="1" charset="-122"/>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void RTC_Set(unsigned char* pucRtc);</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void RTC_Get(unsigned char* pucRtc);</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3" end="3"/>
                                            </p:txEl>
                                          </p:spTgt>
                                        </p:tgtEl>
                                        <p:attrNameLst>
                                          <p:attrName>style.visibility</p:attrName>
                                        </p:attrNameLst>
                                      </p:cBhvr>
                                      <p:to>
                                        <p:strVal val="visible"/>
                                      </p:to>
                                    </p:set>
                                    <p:animEffect transition="in" filter="blinds(horizontal)">
                                      <p:cBhvr>
                                        <p:cTn id="7" dur="500"/>
                                        <p:tgtEl>
                                          <p:spTgt spid="35845">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845">
                                            <p:txEl>
                                              <p:pRg st="4" end="4"/>
                                            </p:txEl>
                                          </p:spTgt>
                                        </p:tgtEl>
                                        <p:attrNameLst>
                                          <p:attrName>style.visibility</p:attrName>
                                        </p:attrNameLst>
                                      </p:cBhvr>
                                      <p:to>
                                        <p:strVal val="visible"/>
                                      </p:to>
                                    </p:set>
                                    <p:animEffect transition="in" filter="blinds(horizontal)">
                                      <p:cBhvr>
                                        <p:cTn id="10" dur="500"/>
                                        <p:tgtEl>
                                          <p:spTgt spid="35845">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5845">
                                            <p:txEl>
                                              <p:pRg st="5" end="5"/>
                                            </p:txEl>
                                          </p:spTgt>
                                        </p:tgtEl>
                                        <p:attrNameLst>
                                          <p:attrName>style.visibility</p:attrName>
                                        </p:attrNameLst>
                                      </p:cBhvr>
                                      <p:to>
                                        <p:strVal val="visible"/>
                                      </p:to>
                                    </p:set>
                                    <p:animEffect transition="in" filter="blinds(horizontal)">
                                      <p:cBhvr>
                                        <p:cTn id="13" dur="500"/>
                                        <p:tgtEl>
                                          <p:spTgt spid="35845">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5845">
                                            <p:txEl>
                                              <p:pRg st="6" end="6"/>
                                            </p:txEl>
                                          </p:spTgt>
                                        </p:tgtEl>
                                        <p:attrNameLst>
                                          <p:attrName>style.visibility</p:attrName>
                                        </p:attrNameLst>
                                      </p:cBhvr>
                                      <p:to>
                                        <p:strVal val="visible"/>
                                      </p:to>
                                    </p:set>
                                    <p:animEffect transition="in" filter="blinds(horizontal)">
                                      <p:cBhvr>
                                        <p:cTn id="16" dur="500"/>
                                        <p:tgtEl>
                                          <p:spTgt spid="35845">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5845">
                                            <p:txEl>
                                              <p:pRg st="7" end="7"/>
                                            </p:txEl>
                                          </p:spTgt>
                                        </p:tgtEl>
                                        <p:attrNameLst>
                                          <p:attrName>style.visibility</p:attrName>
                                        </p:attrNameLst>
                                      </p:cBhvr>
                                      <p:to>
                                        <p:strVal val="visible"/>
                                      </p:to>
                                    </p:set>
                                    <p:animEffect transition="in" filter="blinds(horizontal)">
                                      <p:cBhvr>
                                        <p:cTn id="21" dur="500"/>
                                        <p:tgtEl>
                                          <p:spTgt spid="35845">
                                            <p:txEl>
                                              <p:pRg st="7" end="7"/>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5845">
                                            <p:txEl>
                                              <p:pRg st="8" end="8"/>
                                            </p:txEl>
                                          </p:spTgt>
                                        </p:tgtEl>
                                        <p:attrNameLst>
                                          <p:attrName>style.visibility</p:attrName>
                                        </p:attrNameLst>
                                      </p:cBhvr>
                                      <p:to>
                                        <p:strVal val="visible"/>
                                      </p:to>
                                    </p:set>
                                    <p:animEffect transition="in" filter="blinds(horizontal)">
                                      <p:cBhvr>
                                        <p:cTn id="24" dur="500"/>
                                        <p:tgtEl>
                                          <p:spTgt spid="35845">
                                            <p:txEl>
                                              <p:pRg st="8" end="8"/>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35845">
                                            <p:txEl>
                                              <p:pRg st="9" end="9"/>
                                            </p:txEl>
                                          </p:spTgt>
                                        </p:tgtEl>
                                        <p:attrNameLst>
                                          <p:attrName>style.visibility</p:attrName>
                                        </p:attrNameLst>
                                      </p:cBhvr>
                                      <p:to>
                                        <p:strVal val="visible"/>
                                      </p:to>
                                    </p:set>
                                    <p:animEffect transition="in" filter="blinds(horizontal)">
                                      <p:cBhvr>
                                        <p:cTn id="27" dur="500"/>
                                        <p:tgtEl>
                                          <p:spTgt spid="3584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20325" cy="329946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3.1  </a:t>
            </a:r>
            <a:r>
              <a:rPr sz="2400" dirty="0">
                <a:latin typeface="Times New Roman" panose="02020603050405020304" pitchFamily="2" charset="0"/>
                <a:ea typeface="隶书" panose="02010509060101010101" pitchFamily="1" charset="-122"/>
              </a:rPr>
              <a:t>实时钟DS1302</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3.1.2  源代码设计</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 ds1302.c设计</a:t>
            </a:r>
            <a:endParaRPr sz="2400" dirty="0">
              <a:latin typeface="Times New Roman" panose="02020603050405020304" pitchFamily="2" charset="0"/>
              <a:ea typeface="隶书" panose="02010509060101010101" pitchFamily="1" charset="-122"/>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sfr  P1  = 0x90;</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sfr  P2  = 0xA0;</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sbit RST = P1^3;                 // DS1302复位</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sbit SCK = P1^7;                 // DS1302时钟</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sbit SDA = P2^3;                 // DS1302数据</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buFont typeface="Arial" panose="020B0604020202020204" pitchFamily="34" charset="0"/>
              <a:buChar char="•"/>
            </a:pP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20325" cy="462915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3.1  </a:t>
            </a:r>
            <a:r>
              <a:rPr sz="2400" dirty="0">
                <a:latin typeface="Times New Roman" panose="02020603050405020304" pitchFamily="2" charset="0"/>
                <a:ea typeface="隶书" panose="02010509060101010101" pitchFamily="1" charset="-122"/>
              </a:rPr>
              <a:t>实时钟DS1302</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3.1.2  源代码设计</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 ds1302.c设计</a:t>
            </a:r>
            <a:endParaRPr sz="2400" dirty="0">
              <a:latin typeface="Times New Roman" panose="02020603050405020304" pitchFamily="2" charset="0"/>
              <a:ea typeface="隶书" panose="02010509060101010101" pitchFamily="1" charset="-122"/>
            </a:endParaRPr>
          </a:p>
          <a:p>
            <a:pPr indent="0">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DS1302写操作</a:t>
            </a:r>
            <a:endParaRPr sz="2000" dirty="0">
              <a:latin typeface="Courier New" panose="02070309020205020404" charset="0"/>
              <a:ea typeface="隶书" panose="02010509060101010101" pitchFamily="1" charset="-122"/>
              <a:cs typeface="Courier New" panose="02070309020205020404" charset="0"/>
            </a:endParaRPr>
          </a:p>
          <a:p>
            <a:pPr indent="0">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void DS1302_Write(unsigned char ucData)</a:t>
            </a:r>
            <a:endParaRPr sz="2000" dirty="0">
              <a:latin typeface="Courier New" panose="02070309020205020404" charset="0"/>
              <a:ea typeface="隶书" panose="02010509060101010101" pitchFamily="1" charset="-122"/>
              <a:cs typeface="Courier New" panose="02070309020205020404" charset="0"/>
            </a:endParaRPr>
          </a:p>
          <a:p>
            <a:pPr indent="0">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unsigned char i;</a:t>
            </a:r>
            <a:endParaRPr sz="2000" dirty="0">
              <a:latin typeface="Courier New" panose="02070309020205020404" charset="0"/>
              <a:ea typeface="隶书" panose="02010509060101010101" pitchFamily="1" charset="-122"/>
              <a:cs typeface="Courier New" panose="02070309020205020404" charset="0"/>
            </a:endParaRPr>
          </a:p>
          <a:p>
            <a:pPr indent="0">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for (i=0; i&lt;8; i++) {</a:t>
            </a:r>
            <a:endParaRPr sz="2000" dirty="0">
              <a:latin typeface="Courier New" panose="02070309020205020404" charset="0"/>
              <a:ea typeface="隶书" panose="02010509060101010101" pitchFamily="1" charset="-122"/>
              <a:cs typeface="Courier New" panose="02070309020205020404" charset="0"/>
            </a:endParaRPr>
          </a:p>
          <a:p>
            <a:pPr indent="0">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SCK = 0;</a:t>
            </a:r>
            <a:endParaRPr sz="2000" dirty="0">
              <a:latin typeface="Courier New" panose="02070309020205020404" charset="0"/>
              <a:ea typeface="隶书" panose="02010509060101010101" pitchFamily="1" charset="-122"/>
              <a:cs typeface="Courier New" panose="02070309020205020404" charset="0"/>
            </a:endParaRPr>
          </a:p>
          <a:p>
            <a:pPr indent="0">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SDA = ucData &amp; 1;</a:t>
            </a:r>
            <a:endParaRPr sz="2000" dirty="0">
              <a:latin typeface="Courier New" panose="02070309020205020404" charset="0"/>
              <a:ea typeface="隶书" panose="02010509060101010101" pitchFamily="1" charset="-122"/>
              <a:cs typeface="Courier New" panose="02070309020205020404" charset="0"/>
            </a:endParaRPr>
          </a:p>
          <a:p>
            <a:pPr indent="0">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ucData &gt;&gt;= 1;</a:t>
            </a:r>
            <a:endParaRPr sz="2000" dirty="0">
              <a:latin typeface="Courier New" panose="02070309020205020404" charset="0"/>
              <a:ea typeface="隶书" panose="02010509060101010101" pitchFamily="1" charset="-122"/>
              <a:cs typeface="Courier New" panose="02070309020205020404" charset="0"/>
            </a:endParaRPr>
          </a:p>
          <a:p>
            <a:pPr indent="0">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SCK = 1;</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a:p>
            <a:pPr indent="0">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20325" cy="487426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3.1  </a:t>
            </a:r>
            <a:r>
              <a:rPr sz="2400" dirty="0">
                <a:latin typeface="Times New Roman" panose="02020603050405020304" pitchFamily="2" charset="0"/>
                <a:ea typeface="隶书" panose="02010509060101010101" pitchFamily="1" charset="-122"/>
              </a:rPr>
              <a:t>实时钟DS1302</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3.1.2  源代码设计</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 ds1302.c设计</a:t>
            </a:r>
            <a:endParaRPr sz="2400" dirty="0">
              <a:latin typeface="Times New Roman" panose="02020603050405020304" pitchFamily="2" charset="0"/>
              <a:ea typeface="隶书" panose="02010509060101010101" pitchFamily="1" charset="-122"/>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DS1302写字节：ucAddr的最低位为0</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void DS1302_WriteByte(unsigned char ucAddr,</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unsigned char ucData)</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RST = 0;</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SCK = 0;</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RST = 1;</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DS1302_Write(ucAddr);</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DS1302_Write(ucData);</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RST = 0;</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20325" cy="462915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3.1  </a:t>
            </a:r>
            <a:r>
              <a:rPr sz="2400" dirty="0">
                <a:latin typeface="Times New Roman" panose="02020603050405020304" pitchFamily="2" charset="0"/>
                <a:ea typeface="隶书" panose="02010509060101010101" pitchFamily="1" charset="-122"/>
              </a:rPr>
              <a:t>实时钟DS1302</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3.1.2  源代码设计</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 ds1302.c设计</a:t>
            </a:r>
            <a:endParaRPr sz="2400" dirty="0">
              <a:latin typeface="Times New Roman" panose="02020603050405020304" pitchFamily="2" charset="0"/>
              <a:ea typeface="隶书" panose="02010509060101010101" pitchFamily="1" charset="-122"/>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DS1302读字节：ucAddr的最低位为1</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char DS1302_ReadByte(unsigned char ucAddr)</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char i, temp = 0;</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RST = 0;</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SCK = 0;</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RST = 1;</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DS1302_Write(ucAddr);</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20325" cy="487553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3.1  </a:t>
            </a:r>
            <a:r>
              <a:rPr sz="2400" dirty="0">
                <a:latin typeface="Times New Roman" panose="02020603050405020304" pitchFamily="2" charset="0"/>
                <a:ea typeface="隶书" panose="02010509060101010101" pitchFamily="1" charset="-122"/>
              </a:rPr>
              <a:t>实时钟DS1302</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3.1.2  源代码设计</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 ds1302.c设计</a:t>
            </a:r>
            <a:endParaRPr sz="2400" dirty="0">
              <a:latin typeface="Times New Roman" panose="02020603050405020304" pitchFamily="2" charset="0"/>
              <a:ea typeface="隶书" panose="02010509060101010101" pitchFamily="1" charset="-122"/>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DS1302读字节：ucAddr的最低位为1</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for(i=0; i&lt;8; i++)</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SCK = 0;</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temp &gt;&gt;= 1;</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if(SDA) temp |= 0x80;</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SCK = 1;</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RST = 0;</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SDA = 0;</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return temp;</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20325" cy="465201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3.1  </a:t>
            </a:r>
            <a:r>
              <a:rPr sz="2400" dirty="0">
                <a:latin typeface="Times New Roman" panose="02020603050405020304" pitchFamily="2" charset="0"/>
                <a:ea typeface="隶书" panose="02010509060101010101" pitchFamily="1" charset="-122"/>
              </a:rPr>
              <a:t>实时钟DS1302</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3.1.2  源代码设计</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 ds1302.c设计</a:t>
            </a:r>
            <a:endParaRPr sz="2400" dirty="0">
              <a:latin typeface="Times New Roman" panose="02020603050405020304" pitchFamily="2" charset="0"/>
              <a:ea typeface="隶书" panose="02010509060101010101" pitchFamily="1" charset="-122"/>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设置RTC时钟：pucRtc-时钟值（时分秒：BCD码）</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void RTC_Set(unsigned char* pucRtc)</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DS1302_WriteByte(0x8E, 0);          // WP=0：允许写操作</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DS1302_WriteByte(0x84, pucRtc[0]);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设置时</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DS1302_WriteByte(0x82, pucRtc[1]);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设置分</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DS1302_WriteByte(0x80, pucRtc[2]);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设置秒</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DS1302_WriteByte(0x8E, 0x80);       // WP=1：禁止写操作</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20325" cy="393509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3.1  </a:t>
            </a:r>
            <a:r>
              <a:rPr sz="2400" dirty="0">
                <a:latin typeface="Times New Roman" panose="02020603050405020304" pitchFamily="2" charset="0"/>
                <a:ea typeface="隶书" panose="02010509060101010101" pitchFamily="1" charset="-122"/>
              </a:rPr>
              <a:t>实时钟DS1302</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3.1.2  源代码设计</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 ds1302.c设计</a:t>
            </a:r>
            <a:endParaRPr sz="2400" dirty="0">
              <a:latin typeface="Times New Roman" panose="02020603050405020304" pitchFamily="2" charset="0"/>
              <a:ea typeface="隶书" panose="02010509060101010101" pitchFamily="1" charset="-122"/>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获取RTC时钟：pucRtc-时钟值（时分秒：BCD码）</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void RTC_Get(unsigned char* pucRtc)</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pucRtc[0] = DS1302_ReadByte(0x85);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读取时</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pucRtc[1] = DS1302_ReadByte(0x83);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读取分</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pucRtc[2] = DS1302_ReadByte(0x81);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读取秒</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20325" cy="459168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3.1  </a:t>
            </a:r>
            <a:r>
              <a:rPr sz="2400" dirty="0">
                <a:latin typeface="Times New Roman" panose="02020603050405020304" pitchFamily="2" charset="0"/>
                <a:ea typeface="隶书" panose="02010509060101010101" pitchFamily="1" charset="-122"/>
              </a:rPr>
              <a:t>实时钟DS1302</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3.1.2  源代码设计</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(4) main.c设计</a:t>
            </a:r>
            <a:endParaRPr sz="2400" dirty="0">
              <a:latin typeface="Times New Roman" panose="02020603050405020304" pitchFamily="2" charset="0"/>
              <a:ea typeface="隶书" panose="02010509060101010101" pitchFamily="1" charset="-122"/>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程序说明: 设置RTC，获取RTC并显示，S4和S5切换状态，LED显示状态</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#include &lt;stdio.h&gt;</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#include "tim.h"</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#include "seg.h"</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#include "key.h"</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#include "ds1302.h"</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lang="en-US" sz="2000" dirty="0">
                <a:latin typeface="Courier New" panose="02070309020205020404" charset="0"/>
                <a:ea typeface="隶书" panose="02010509060101010101" pitchFamily="1" charset="-122"/>
                <a:cs typeface="Courier New" panose="02070309020205020404" charset="0"/>
                <a:sym typeface="+mn-ea"/>
              </a:rPr>
              <a:t>  </a:t>
            </a:r>
            <a:r>
              <a:rPr sz="2000" dirty="0">
                <a:latin typeface="Courier New" panose="02070309020205020404" charset="0"/>
                <a:ea typeface="隶书" panose="02010509060101010101" pitchFamily="1" charset="-122"/>
                <a:cs typeface="Courier New" panose="02070309020205020404" charset="0"/>
                <a:sym typeface="+mn-ea"/>
              </a:rPr>
              <a:t>void Seg_Proc(void);</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lang="en-US" sz="2000" dirty="0">
                <a:latin typeface="Courier New" panose="02070309020205020404" charset="0"/>
                <a:ea typeface="隶书" panose="02010509060101010101" pitchFamily="1" charset="-122"/>
                <a:cs typeface="Courier New" panose="02070309020205020404" charset="0"/>
                <a:sym typeface="+mn-ea"/>
              </a:rPr>
              <a:t>  </a:t>
            </a:r>
            <a:r>
              <a:rPr sz="2000" dirty="0">
                <a:latin typeface="Courier New" panose="02070309020205020404" charset="0"/>
                <a:ea typeface="隶书" panose="02010509060101010101" pitchFamily="1" charset="-122"/>
                <a:cs typeface="Courier New" panose="02070309020205020404" charset="0"/>
                <a:sym typeface="+mn-ea"/>
              </a:rPr>
              <a:t>void Key_Proc(void);</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10" end="10"/>
                                            </p:txEl>
                                          </p:spTgt>
                                        </p:tgtEl>
                                        <p:attrNameLst>
                                          <p:attrName>style.visibility</p:attrName>
                                        </p:attrNameLst>
                                      </p:cBhvr>
                                      <p:to>
                                        <p:strVal val="visible"/>
                                      </p:to>
                                    </p:set>
                                    <p:animEffect transition="in" filter="blinds(horizontal)">
                                      <p:cBhvr>
                                        <p:cTn id="7" dur="500"/>
                                        <p:tgtEl>
                                          <p:spTgt spid="35845">
                                            <p:txEl>
                                              <p:pRg st="10" end="1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845">
                                            <p:txEl>
                                              <p:pRg st="11" end="11"/>
                                            </p:txEl>
                                          </p:spTgt>
                                        </p:tgtEl>
                                        <p:attrNameLst>
                                          <p:attrName>style.visibility</p:attrName>
                                        </p:attrNameLst>
                                      </p:cBhvr>
                                      <p:to>
                                        <p:strVal val="visible"/>
                                      </p:to>
                                    </p:set>
                                    <p:animEffect transition="in" filter="blinds(horizontal)">
                                      <p:cBhvr>
                                        <p:cTn id="10" dur="500"/>
                                        <p:tgtEl>
                                          <p:spTgt spid="3584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20325" cy="491617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3.1  </a:t>
            </a:r>
            <a:r>
              <a:rPr sz="2400" dirty="0">
                <a:latin typeface="Times New Roman" panose="02020603050405020304" pitchFamily="2" charset="0"/>
                <a:ea typeface="隶书" panose="02010509060101010101" pitchFamily="1" charset="-122"/>
              </a:rPr>
              <a:t>实时钟DS1302</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3.1.2  源代码设计</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(4) main.c设计</a:t>
            </a:r>
            <a:endParaRPr sz="2400" dirty="0">
              <a:latin typeface="Times New Roman" panose="02020603050405020304" pitchFamily="2" charset="0"/>
              <a:ea typeface="隶书" panose="02010509060101010101" pitchFamily="1" charset="-122"/>
            </a:endParaRPr>
          </a:p>
          <a:p>
            <a:pPr>
              <a:lnSpc>
                <a:spcPts val="25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char ucState=1;        // 系统状态</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char ucSec;            // 秒值</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int  uiSeg_Dly;        // 显示刷新延时</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char ucSeg_Dly;        // 显示移位延时</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char pucSeg_Char[12];  // 显示字符</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char pucSeg_Code[8];   // 显示代码</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char ucSeg_Pos;        // 显示位置</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char ucKey_Dly;        // 按键延时</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char ucKey_Old;        // 按键值</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char ucLed;            // LED值</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char pucRtc[3] = {0x23, 0x59, 0x50};</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5" end="5"/>
                                            </p:txEl>
                                          </p:spTgt>
                                        </p:tgtEl>
                                        <p:attrNameLst>
                                          <p:attrName>style.visibility</p:attrName>
                                        </p:attrNameLst>
                                      </p:cBhvr>
                                      <p:to>
                                        <p:strVal val="visible"/>
                                      </p:to>
                                    </p:set>
                                    <p:animEffect transition="in" filter="blinds(horizontal)">
                                      <p:cBhvr>
                                        <p:cTn id="7" dur="500"/>
                                        <p:tgtEl>
                                          <p:spTgt spid="35845">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845">
                                            <p:txEl>
                                              <p:pRg st="6" end="6"/>
                                            </p:txEl>
                                          </p:spTgt>
                                        </p:tgtEl>
                                        <p:attrNameLst>
                                          <p:attrName>style.visibility</p:attrName>
                                        </p:attrNameLst>
                                      </p:cBhvr>
                                      <p:to>
                                        <p:strVal val="visible"/>
                                      </p:to>
                                    </p:set>
                                    <p:animEffect transition="in" filter="blinds(horizontal)">
                                      <p:cBhvr>
                                        <p:cTn id="10" dur="500"/>
                                        <p:tgtEl>
                                          <p:spTgt spid="35845">
                                            <p:txEl>
                                              <p:pRg st="6" end="6"/>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5845">
                                            <p:txEl>
                                              <p:pRg st="7" end="7"/>
                                            </p:txEl>
                                          </p:spTgt>
                                        </p:tgtEl>
                                        <p:attrNameLst>
                                          <p:attrName>style.visibility</p:attrName>
                                        </p:attrNameLst>
                                      </p:cBhvr>
                                      <p:to>
                                        <p:strVal val="visible"/>
                                      </p:to>
                                    </p:set>
                                    <p:animEffect transition="in" filter="blinds(horizontal)">
                                      <p:cBhvr>
                                        <p:cTn id="13" dur="500"/>
                                        <p:tgtEl>
                                          <p:spTgt spid="35845">
                                            <p:txEl>
                                              <p:pRg st="7" end="7"/>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5845">
                                            <p:txEl>
                                              <p:pRg st="8" end="8"/>
                                            </p:txEl>
                                          </p:spTgt>
                                        </p:tgtEl>
                                        <p:attrNameLst>
                                          <p:attrName>style.visibility</p:attrName>
                                        </p:attrNameLst>
                                      </p:cBhvr>
                                      <p:to>
                                        <p:strVal val="visible"/>
                                      </p:to>
                                    </p:set>
                                    <p:animEffect transition="in" filter="blinds(horizontal)">
                                      <p:cBhvr>
                                        <p:cTn id="16" dur="500"/>
                                        <p:tgtEl>
                                          <p:spTgt spid="35845">
                                            <p:txEl>
                                              <p:pRg st="8" end="8"/>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5845">
                                            <p:txEl>
                                              <p:pRg st="9" end="9"/>
                                            </p:txEl>
                                          </p:spTgt>
                                        </p:tgtEl>
                                        <p:attrNameLst>
                                          <p:attrName>style.visibility</p:attrName>
                                        </p:attrNameLst>
                                      </p:cBhvr>
                                      <p:to>
                                        <p:strVal val="visible"/>
                                      </p:to>
                                    </p:set>
                                    <p:animEffect transition="in" filter="blinds(horizontal)">
                                      <p:cBhvr>
                                        <p:cTn id="19" dur="500"/>
                                        <p:tgtEl>
                                          <p:spTgt spid="35845">
                                            <p:txEl>
                                              <p:pRg st="9" end="9"/>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35845">
                                            <p:txEl>
                                              <p:pRg st="10" end="10"/>
                                            </p:txEl>
                                          </p:spTgt>
                                        </p:tgtEl>
                                        <p:attrNameLst>
                                          <p:attrName>style.visibility</p:attrName>
                                        </p:attrNameLst>
                                      </p:cBhvr>
                                      <p:to>
                                        <p:strVal val="visible"/>
                                      </p:to>
                                    </p:set>
                                    <p:animEffect transition="in" filter="blinds(horizontal)">
                                      <p:cBhvr>
                                        <p:cTn id="24" dur="500"/>
                                        <p:tgtEl>
                                          <p:spTgt spid="35845">
                                            <p:txEl>
                                              <p:pRg st="10" end="10"/>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35845">
                                            <p:txEl>
                                              <p:pRg st="11" end="11"/>
                                            </p:txEl>
                                          </p:spTgt>
                                        </p:tgtEl>
                                        <p:attrNameLst>
                                          <p:attrName>style.visibility</p:attrName>
                                        </p:attrNameLst>
                                      </p:cBhvr>
                                      <p:to>
                                        <p:strVal val="visible"/>
                                      </p:to>
                                    </p:set>
                                    <p:animEffect transition="in" filter="blinds(horizontal)">
                                      <p:cBhvr>
                                        <p:cTn id="27" dur="500"/>
                                        <p:tgtEl>
                                          <p:spTgt spid="35845">
                                            <p:txEl>
                                              <p:pRg st="11" end="11"/>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35845">
                                            <p:txEl>
                                              <p:pRg st="12" end="12"/>
                                            </p:txEl>
                                          </p:spTgt>
                                        </p:tgtEl>
                                        <p:attrNameLst>
                                          <p:attrName>style.visibility</p:attrName>
                                        </p:attrNameLst>
                                      </p:cBhvr>
                                      <p:to>
                                        <p:strVal val="visible"/>
                                      </p:to>
                                    </p:set>
                                    <p:animEffect transition="in" filter="blinds(horizontal)">
                                      <p:cBhvr>
                                        <p:cTn id="30" dur="500"/>
                                        <p:tgtEl>
                                          <p:spTgt spid="35845">
                                            <p:txEl>
                                              <p:pRg st="12" end="12"/>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35845">
                                            <p:txEl>
                                              <p:pRg st="13" end="13"/>
                                            </p:txEl>
                                          </p:spTgt>
                                        </p:tgtEl>
                                        <p:attrNameLst>
                                          <p:attrName>style.visibility</p:attrName>
                                        </p:attrNameLst>
                                      </p:cBhvr>
                                      <p:to>
                                        <p:strVal val="visible"/>
                                      </p:to>
                                    </p:set>
                                    <p:animEffect transition="in" filter="blinds(horizontal)">
                                      <p:cBhvr>
                                        <p:cTn id="33" dur="500"/>
                                        <p:tgtEl>
                                          <p:spTgt spid="3584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333990" cy="452374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1.1  </a:t>
            </a:r>
            <a:r>
              <a:rPr sz="2400" dirty="0">
                <a:ea typeface="隶书" panose="02010509060101010101" pitchFamily="1" charset="-122"/>
                <a:sym typeface="+mn-ea"/>
              </a:rPr>
              <a:t>MCS51兼容单片机</a:t>
            </a:r>
            <a:endParaRPr sz="2400" dirty="0">
              <a:ea typeface="隶书" panose="02010509060101010101" pitchFamily="1" charset="-122"/>
              <a:sym typeface="+mn-ea"/>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1.1.1  MCS51单片机功能简介</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(4) 中断</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MCS51有6个中断源：INT0、T0、INT1、T1、UART和T2，如表1.9所示。</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 name="图片 1"/>
          <p:cNvPicPr>
            <a:picLocks noChangeAspect="1"/>
          </p:cNvPicPr>
          <p:nvPr/>
        </p:nvPicPr>
        <p:blipFill>
          <a:blip r:embed="rId2"/>
          <a:stretch>
            <a:fillRect/>
          </a:stretch>
        </p:blipFill>
        <p:spPr>
          <a:xfrm>
            <a:off x="1285875" y="3444875"/>
            <a:ext cx="9572625" cy="2986088"/>
          </a:xfrm>
          <a:prstGeom prst="rect">
            <a:avLst/>
          </a:prstGeom>
        </p:spPr>
      </p:pic>
    </p:spTree>
  </p:cSld>
  <p:clrMapOvr>
    <a:masterClrMapping/>
  </p:clrMapOvr>
  <p:transition>
    <p:random/>
  </p:transition>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20325" cy="491617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3.1  </a:t>
            </a:r>
            <a:r>
              <a:rPr sz="2400" dirty="0">
                <a:latin typeface="Times New Roman" panose="02020603050405020304" pitchFamily="2" charset="0"/>
                <a:ea typeface="隶书" panose="02010509060101010101" pitchFamily="1" charset="-122"/>
              </a:rPr>
              <a:t>实时钟DS1302</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3.1.2  源代码设计</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(4) main.c设计</a:t>
            </a:r>
            <a:endParaRPr sz="2400" dirty="0">
              <a:latin typeface="Times New Roman" panose="02020603050405020304" pitchFamily="2" charset="0"/>
              <a:ea typeface="隶书" panose="02010509060101010101" pitchFamily="1" charset="-122"/>
            </a:endParaRPr>
          </a:p>
          <a:p>
            <a:pPr>
              <a:lnSpc>
                <a:spcPts val="25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void main(void)</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Close_Peripheral();</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T1_Init();</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RTC_Set(pucRtc);              // 设置RTC时钟</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endParaRPr lang="en-US"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while (1)</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T1_Proc();</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Seg_Proc();</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Key_Proc();</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9" end="9"/>
                                            </p:txEl>
                                          </p:spTgt>
                                        </p:tgtEl>
                                        <p:attrNameLst>
                                          <p:attrName>style.visibility</p:attrName>
                                        </p:attrNameLst>
                                      </p:cBhvr>
                                      <p:to>
                                        <p:strVal val="visible"/>
                                      </p:to>
                                    </p:set>
                                    <p:animEffect transition="in" filter="blinds(horizontal)">
                                      <p:cBhvr>
                                        <p:cTn id="7" dur="500"/>
                                        <p:tgtEl>
                                          <p:spTgt spid="35845">
                                            <p:txEl>
                                              <p:pRg st="9" end="9"/>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845">
                                            <p:txEl>
                                              <p:pRg st="10" end="10"/>
                                            </p:txEl>
                                          </p:spTgt>
                                        </p:tgtEl>
                                        <p:attrNameLst>
                                          <p:attrName>style.visibility</p:attrName>
                                        </p:attrNameLst>
                                      </p:cBhvr>
                                      <p:to>
                                        <p:strVal val="visible"/>
                                      </p:to>
                                    </p:set>
                                    <p:animEffect transition="in" filter="blinds(horizontal)">
                                      <p:cBhvr>
                                        <p:cTn id="10" dur="500"/>
                                        <p:tgtEl>
                                          <p:spTgt spid="35845">
                                            <p:txEl>
                                              <p:pRg st="10" end="10"/>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5845">
                                            <p:txEl>
                                              <p:pRg st="11" end="11"/>
                                            </p:txEl>
                                          </p:spTgt>
                                        </p:tgtEl>
                                        <p:attrNameLst>
                                          <p:attrName>style.visibility</p:attrName>
                                        </p:attrNameLst>
                                      </p:cBhvr>
                                      <p:to>
                                        <p:strVal val="visible"/>
                                      </p:to>
                                    </p:set>
                                    <p:animEffect transition="in" filter="blinds(horizontal)">
                                      <p:cBhvr>
                                        <p:cTn id="13" dur="500"/>
                                        <p:tgtEl>
                                          <p:spTgt spid="35845">
                                            <p:txEl>
                                              <p:pRg st="11" end="11"/>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5845">
                                            <p:txEl>
                                              <p:pRg st="12" end="12"/>
                                            </p:txEl>
                                          </p:spTgt>
                                        </p:tgtEl>
                                        <p:attrNameLst>
                                          <p:attrName>style.visibility</p:attrName>
                                        </p:attrNameLst>
                                      </p:cBhvr>
                                      <p:to>
                                        <p:strVal val="visible"/>
                                      </p:to>
                                    </p:set>
                                    <p:animEffect transition="in" filter="blinds(horizontal)">
                                      <p:cBhvr>
                                        <p:cTn id="16" dur="500"/>
                                        <p:tgtEl>
                                          <p:spTgt spid="35845">
                                            <p:txEl>
                                              <p:pRg st="12" end="12"/>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5845">
                                            <p:txEl>
                                              <p:pRg st="13" end="13"/>
                                            </p:txEl>
                                          </p:spTgt>
                                        </p:tgtEl>
                                        <p:attrNameLst>
                                          <p:attrName>style.visibility</p:attrName>
                                        </p:attrNameLst>
                                      </p:cBhvr>
                                      <p:to>
                                        <p:strVal val="visible"/>
                                      </p:to>
                                    </p:set>
                                    <p:animEffect transition="in" filter="blinds(horizontal)">
                                      <p:cBhvr>
                                        <p:cTn id="19" dur="500"/>
                                        <p:tgtEl>
                                          <p:spTgt spid="3584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20325" cy="419989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3.1  </a:t>
            </a:r>
            <a:r>
              <a:rPr sz="2400" dirty="0">
                <a:latin typeface="Times New Roman" panose="02020603050405020304" pitchFamily="2" charset="0"/>
                <a:ea typeface="隶书" panose="02010509060101010101" pitchFamily="1" charset="-122"/>
              </a:rPr>
              <a:t>实时钟DS1302</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3.1.2  源代码设计</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(4) main.c设计</a:t>
            </a:r>
            <a:endParaRPr sz="2400" dirty="0">
              <a:latin typeface="Times New Roman" panose="02020603050405020304" pitchFamily="2" charset="0"/>
              <a:ea typeface="隶书" panose="02010509060101010101" pitchFamily="1" charset="-122"/>
            </a:endParaRPr>
          </a:p>
          <a:p>
            <a:pPr>
              <a:lnSpc>
                <a:spcPts val="25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void Seg_Proc(void)</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if (uiSeg_Dly &gt; 500)</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sym typeface="+mn-ea"/>
              </a:rPr>
              <a:t>{</a:t>
            </a:r>
            <a:r>
              <a:rPr sz="2000" dirty="0">
                <a:latin typeface="Courier New" panose="02070309020205020404" charset="0"/>
                <a:ea typeface="隶书" panose="02010509060101010101" pitchFamily="1" charset="-122"/>
                <a:cs typeface="Courier New" panose="02070309020205020404" charset="0"/>
              </a:rPr>
              <a:t>        // 500ms时间到</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uiSeg_Dly = 0;</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switch (ucState) {</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case 0:                   // 显示T1时钟</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sprintf(pucSeg_Char, "1 %06u", (unsigned int)ucSec);</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break;</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20325" cy="393065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3.1  </a:t>
            </a:r>
            <a:r>
              <a:rPr sz="2400" dirty="0">
                <a:latin typeface="Times New Roman" panose="02020603050405020304" pitchFamily="2" charset="0"/>
                <a:ea typeface="隶书" panose="02010509060101010101" pitchFamily="1" charset="-122"/>
              </a:rPr>
              <a:t>实时钟DS1302</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3.1.2  源代码设计</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(4) main.c设计</a:t>
            </a:r>
            <a:endParaRPr sz="2400" dirty="0">
              <a:latin typeface="Times New Roman" panose="02020603050405020304" pitchFamily="2" charset="0"/>
              <a:ea typeface="隶书" panose="02010509060101010101" pitchFamily="1" charset="-122"/>
            </a:endParaRPr>
          </a:p>
          <a:p>
            <a:pPr>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case 1:                   // 显示RTC时钟</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RTC_Get(pucRtc);        // 获取RTC时钟</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sprintf(pucSeg_Char, "2 %02x.%02x.%02x",\</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int)pucRtc[0], (unsigned int)pucRtc[1],\</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int)pucRtc[2]);</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Seg_Tran(pucSeg_Char, pucSeg_Code);</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20325" cy="385508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3.1  </a:t>
            </a:r>
            <a:r>
              <a:rPr sz="2400" dirty="0">
                <a:latin typeface="Times New Roman" panose="02020603050405020304" pitchFamily="2" charset="0"/>
                <a:ea typeface="隶书" panose="02010509060101010101" pitchFamily="1" charset="-122"/>
              </a:rPr>
              <a:t>实时钟DS1302</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3.1.2  源代码设计</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(4) main.c设计</a:t>
            </a:r>
            <a:endParaRPr sz="2400" dirty="0">
              <a:latin typeface="Times New Roman" panose="02020603050405020304" pitchFamily="2" charset="0"/>
              <a:ea typeface="隶书" panose="02010509060101010101" pitchFamily="1" charset="-122"/>
            </a:endParaRPr>
          </a:p>
          <a:p>
            <a:pPr>
              <a:lnSpc>
                <a:spcPts val="25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if (ucSeg_Dly &gt; 2)</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ucSeg_Dly = 0;</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Seg_Disp(pucSeg_Code, ucSeg_Pos);</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ucSeg_Pos = ++ucSeg_Pos &amp; 7;  // 数码管循环显示</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20325" cy="487489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3.1  </a:t>
            </a:r>
            <a:r>
              <a:rPr sz="2400" dirty="0">
                <a:latin typeface="Times New Roman" panose="02020603050405020304" pitchFamily="2" charset="0"/>
                <a:ea typeface="隶书" panose="02010509060101010101" pitchFamily="1" charset="-122"/>
              </a:rPr>
              <a:t>实时钟DS1302</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3.1.2  源代码设计</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(4) main.c设计</a:t>
            </a:r>
            <a:endParaRPr sz="2400" dirty="0">
              <a:latin typeface="Times New Roman" panose="02020603050405020304" pitchFamily="2" charset="0"/>
              <a:ea typeface="隶书" panose="02010509060101010101" pitchFamily="1" charset="-122"/>
            </a:endParaRPr>
          </a:p>
          <a:p>
            <a:pPr>
              <a:lnSpc>
                <a:spcPts val="25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void Key_Proc(void)</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char ucKey_Val, ucKey_Dn, ucKey_Up;</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if (ucKey_Dly &lt; 10)          // 10ms时间未到</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return;                    // 延时消抖</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ucKey_Dly = 0;</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ucKey_Val = Key_Read();      // 读取按键值</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ucKey_Dn = ucKey_Val &amp; (ucKey_Old ^ ucKey_Val);</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ucKey_Up = ~ucKey_Val &amp; (ucKey_Old ^ ucKey_Val);</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ucKey_Old = ucKey_Val;       // 保存按键值</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20325" cy="466153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3.1  </a:t>
            </a:r>
            <a:r>
              <a:rPr sz="2400" dirty="0">
                <a:latin typeface="Times New Roman" panose="02020603050405020304" pitchFamily="2" charset="0"/>
                <a:ea typeface="隶书" panose="02010509060101010101" pitchFamily="1" charset="-122"/>
              </a:rPr>
              <a:t>实时钟DS1302</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3.1.2  源代码设计</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(4) main.c设计</a:t>
            </a:r>
            <a:endParaRPr sz="2400" dirty="0">
              <a:latin typeface="Times New Roman" panose="02020603050405020304" pitchFamily="2" charset="0"/>
              <a:ea typeface="隶书" panose="02010509060101010101" pitchFamily="1" charset="-122"/>
            </a:endParaRPr>
          </a:p>
          <a:p>
            <a:pPr>
              <a:lnSpc>
                <a:spcPts val="25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switch (ucKey_Dn)</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case 4:                     // S4键</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ucState = 0;</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break;</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case 5:                     // S5键</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ucState = 1;</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ucLed = 1&lt;&lt;ucState;</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Led_Disp(ucLed);              // LED显示状态</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11" end="11"/>
                                            </p:txEl>
                                          </p:spTgt>
                                        </p:tgtEl>
                                        <p:attrNameLst>
                                          <p:attrName>style.visibility</p:attrName>
                                        </p:attrNameLst>
                                      </p:cBhvr>
                                      <p:to>
                                        <p:strVal val="visible"/>
                                      </p:to>
                                    </p:set>
                                    <p:animEffect transition="in" filter="blinds(horizontal)">
                                      <p:cBhvr>
                                        <p:cTn id="7" dur="500"/>
                                        <p:tgtEl>
                                          <p:spTgt spid="35845">
                                            <p:txEl>
                                              <p:pRg st="11" end="1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845">
                                            <p:txEl>
                                              <p:pRg st="12" end="12"/>
                                            </p:txEl>
                                          </p:spTgt>
                                        </p:tgtEl>
                                        <p:attrNameLst>
                                          <p:attrName>style.visibility</p:attrName>
                                        </p:attrNameLst>
                                      </p:cBhvr>
                                      <p:to>
                                        <p:strVal val="visible"/>
                                      </p:to>
                                    </p:set>
                                    <p:animEffect transition="in" filter="blinds(horizontal)">
                                      <p:cBhvr>
                                        <p:cTn id="10" dur="500"/>
                                        <p:tgtEl>
                                          <p:spTgt spid="35845">
                                            <p:txEl>
                                              <p:pRg st="12" end="1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5845">
                                            <p:txEl>
                                              <p:pRg st="13" end="13"/>
                                            </p:txEl>
                                          </p:spTgt>
                                        </p:tgtEl>
                                        <p:attrNameLst>
                                          <p:attrName>style.visibility</p:attrName>
                                        </p:attrNameLst>
                                      </p:cBhvr>
                                      <p:to>
                                        <p:strVal val="visible"/>
                                      </p:to>
                                    </p:set>
                                    <p:animEffect transition="in" filter="blinds(horizontal)">
                                      <p:cBhvr>
                                        <p:cTn id="13" dur="500"/>
                                        <p:tgtEl>
                                          <p:spTgt spid="3584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5222875" cy="291465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3.1  </a:t>
            </a:r>
            <a:r>
              <a:rPr sz="2400" dirty="0">
                <a:latin typeface="Times New Roman" panose="02020603050405020304" pitchFamily="2" charset="0"/>
                <a:ea typeface="隶书" panose="02010509060101010101" pitchFamily="1" charset="-122"/>
              </a:rPr>
              <a:t>实时钟DS1302</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3.1.2  源代码设计</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程序流程图如图3.5所示。</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ea typeface="隶书" panose="02010509060101010101" pitchFamily="1" charset="-122"/>
                <a:sym typeface="+mn-ea"/>
              </a:rPr>
              <a:t>思考：DS1302的时分秒采用什么编码？显示时有什么特别之处？</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ea typeface="隶书" panose="02010509060101010101" pitchFamily="1" charset="-122"/>
                <a:sym typeface="+mn-ea"/>
              </a:rPr>
              <a:t>扩展：用DS1302实现年月日和星期设置、获取和显示。</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 name="图片 1"/>
          <p:cNvPicPr>
            <a:picLocks noChangeAspect="1"/>
          </p:cNvPicPr>
          <p:nvPr/>
        </p:nvPicPr>
        <p:blipFill>
          <a:blip r:embed="rId2"/>
          <a:stretch>
            <a:fillRect/>
          </a:stretch>
        </p:blipFill>
        <p:spPr>
          <a:xfrm>
            <a:off x="6434455" y="1700530"/>
            <a:ext cx="4902200" cy="4704080"/>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3" end="3"/>
                                            </p:txEl>
                                          </p:spTgt>
                                        </p:tgtEl>
                                        <p:attrNameLst>
                                          <p:attrName>style.visibility</p:attrName>
                                        </p:attrNameLst>
                                      </p:cBhvr>
                                      <p:to>
                                        <p:strVal val="visible"/>
                                      </p:to>
                                    </p:set>
                                    <p:animEffect transition="in" filter="blinds(horizontal)">
                                      <p:cBhvr>
                                        <p:cTn id="7" dur="500"/>
                                        <p:tgtEl>
                                          <p:spTgt spid="35845">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845">
                                            <p:txEl>
                                              <p:pRg st="4" end="4"/>
                                            </p:txEl>
                                          </p:spTgt>
                                        </p:tgtEl>
                                        <p:attrNameLst>
                                          <p:attrName>style.visibility</p:attrName>
                                        </p:attrNameLst>
                                      </p:cBhvr>
                                      <p:to>
                                        <p:strVal val="visible"/>
                                      </p:to>
                                    </p:set>
                                    <p:animEffect transition="in" filter="blinds(horizontal)">
                                      <p:cBhvr>
                                        <p:cTn id="10" dur="500"/>
                                        <p:tgtEl>
                                          <p:spTgt spid="3584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20325" cy="248094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3.1  </a:t>
            </a:r>
            <a:r>
              <a:rPr sz="2400" dirty="0">
                <a:latin typeface="Times New Roman" panose="02020603050405020304" pitchFamily="2" charset="0"/>
                <a:ea typeface="隶书" panose="02010509060101010101" pitchFamily="1" charset="-122"/>
              </a:rPr>
              <a:t>实时钟DS1302</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3.1.2  源代码设计</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注意：由于代码长度超过2KB，默认工程设置不能满足要求，构建出错。可通过下列设置解决：单击“构建”菜单中的“工程设置”菜单项，打开工程选项对话框，选择“Options”标签，将选项“ROM”的值由“SMALL”修改为“COMPACT”或“LARGE”。</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08895" cy="382587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3.1  </a:t>
            </a:r>
            <a:r>
              <a:rPr sz="2400" dirty="0">
                <a:latin typeface="Times New Roman" panose="02020603050405020304" pitchFamily="2" charset="0"/>
                <a:ea typeface="隶书" panose="02010509060101010101" pitchFamily="1" charset="-122"/>
              </a:rPr>
              <a:t>实时钟DS1302</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3.1.3  源代码调试</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DS1302源代码调试包括设置RTC时钟调试和获取RTC时钟调试。</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(1) 设置RTC时钟调试</a:t>
            </a:r>
            <a:endParaRPr sz="2400" dirty="0">
              <a:latin typeface="Times New Roman" panose="02020603050405020304" pitchFamily="2" charset="0"/>
              <a:ea typeface="隶书" panose="02010509060101010101" pitchFamily="1" charset="-122"/>
            </a:endParaRPr>
          </a:p>
          <a:p>
            <a:pPr marL="396875" indent="-396875">
              <a:spcBef>
                <a:spcPct val="20000"/>
              </a:spcBef>
            </a:pPr>
            <a:r>
              <a:rPr sz="2400" dirty="0">
                <a:latin typeface="Times New Roman" panose="02020603050405020304" pitchFamily="2" charset="0"/>
                <a:ea typeface="隶书" panose="02010509060101010101" pitchFamily="1" charset="-122"/>
              </a:rPr>
              <a:t>① 单击“跳进函数”按钮，进入设置RTC时钟函数RTC_Set()，pucRtc[3]的值为0x23、0x59和0x50（时钟BCD码）。</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② 设置示波器为“One-Shot”（单次捕捉），单击“单步”按钮，运行下列语句：</a:t>
            </a:r>
            <a:endParaRPr sz="2400" dirty="0">
              <a:latin typeface="Times New Roman" panose="02020603050405020304" pitchFamily="2" charset="0"/>
              <a:ea typeface="隶书" panose="02010509060101010101" pitchFamily="1" charset="-122"/>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DS1302_WriteByte(0x8E, 0);   // WP=0：允许写操作</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buFont typeface="Arial" panose="020B0604020202020204" pitchFamily="34" charset="0"/>
              <a:buChar char="•"/>
            </a:pPr>
            <a:r>
              <a:rPr sz="2400" dirty="0">
                <a:ea typeface="隶书" panose="02010509060101010101" pitchFamily="1" charset="-122"/>
                <a:cs typeface="Times New Roman" panose="02020603050405020304" pitchFamily="2" charset="0"/>
                <a:sym typeface="+mn-ea"/>
              </a:rPr>
              <a:t>示波器显示结果如图3.6所示（参考图3.2（a））。</a:t>
            </a:r>
            <a:endParaRPr sz="2400" dirty="0">
              <a:ea typeface="隶书" panose="02010509060101010101" pitchFamily="1" charset="-122"/>
              <a:cs typeface="Times New Roman" panose="02020603050405020304" pitchFamily="2"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3" end="3"/>
                                            </p:txEl>
                                          </p:spTgt>
                                        </p:tgtEl>
                                        <p:attrNameLst>
                                          <p:attrName>style.visibility</p:attrName>
                                        </p:attrNameLst>
                                      </p:cBhvr>
                                      <p:to>
                                        <p:strVal val="visible"/>
                                      </p:to>
                                    </p:set>
                                    <p:animEffect transition="in" filter="blinds(horizontal)">
                                      <p:cBhvr>
                                        <p:cTn id="7" dur="500"/>
                                        <p:tgtEl>
                                          <p:spTgt spid="35845">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845">
                                            <p:txEl>
                                              <p:pRg st="4" end="4"/>
                                            </p:txEl>
                                          </p:spTgt>
                                        </p:tgtEl>
                                        <p:attrNameLst>
                                          <p:attrName>style.visibility</p:attrName>
                                        </p:attrNameLst>
                                      </p:cBhvr>
                                      <p:to>
                                        <p:strVal val="visible"/>
                                      </p:to>
                                    </p:set>
                                    <p:animEffect transition="in" filter="blinds(horizontal)">
                                      <p:cBhvr>
                                        <p:cTn id="10" dur="500"/>
                                        <p:tgtEl>
                                          <p:spTgt spid="35845">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5845">
                                            <p:txEl>
                                              <p:pRg st="5" end="5"/>
                                            </p:txEl>
                                          </p:spTgt>
                                        </p:tgtEl>
                                        <p:attrNameLst>
                                          <p:attrName>style.visibility</p:attrName>
                                        </p:attrNameLst>
                                      </p:cBhvr>
                                      <p:to>
                                        <p:strVal val="visible"/>
                                      </p:to>
                                    </p:set>
                                    <p:animEffect transition="in" filter="blinds(horizontal)">
                                      <p:cBhvr>
                                        <p:cTn id="15" dur="500"/>
                                        <p:tgtEl>
                                          <p:spTgt spid="35845">
                                            <p:txEl>
                                              <p:pRg st="5" end="5"/>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5845">
                                            <p:txEl>
                                              <p:pRg st="6" end="6"/>
                                            </p:txEl>
                                          </p:spTgt>
                                        </p:tgtEl>
                                        <p:attrNameLst>
                                          <p:attrName>style.visibility</p:attrName>
                                        </p:attrNameLst>
                                      </p:cBhvr>
                                      <p:to>
                                        <p:strVal val="visible"/>
                                      </p:to>
                                    </p:set>
                                    <p:animEffect transition="in" filter="blinds(horizontal)">
                                      <p:cBhvr>
                                        <p:cTn id="18" dur="500"/>
                                        <p:tgtEl>
                                          <p:spTgt spid="35845">
                                            <p:txEl>
                                              <p:pRg st="6" end="6"/>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5845">
                                            <p:txEl>
                                              <p:pRg st="7" end="7"/>
                                            </p:txEl>
                                          </p:spTgt>
                                        </p:tgtEl>
                                        <p:attrNameLst>
                                          <p:attrName>style.visibility</p:attrName>
                                        </p:attrNameLst>
                                      </p:cBhvr>
                                      <p:to>
                                        <p:strVal val="visible"/>
                                      </p:to>
                                    </p:set>
                                    <p:animEffect transition="in" filter="blinds(horizontal)">
                                      <p:cBhvr>
                                        <p:cTn id="21" dur="500"/>
                                        <p:tgtEl>
                                          <p:spTgt spid="3584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4990465" cy="488759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3.1  </a:t>
            </a:r>
            <a:r>
              <a:rPr sz="2400" dirty="0">
                <a:latin typeface="Times New Roman" panose="02020603050405020304" pitchFamily="2" charset="0"/>
                <a:ea typeface="隶书" panose="02010509060101010101" pitchFamily="1" charset="-122"/>
              </a:rPr>
              <a:t>实时钟DS1302</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3.1.3  源代码调试</a:t>
            </a:r>
            <a:endParaRPr sz="2400" dirty="0">
              <a:latin typeface="Times New Roman" panose="02020603050405020304" pitchFamily="2" charset="0"/>
              <a:ea typeface="隶书" panose="02010509060101010101" pitchFamily="1" charset="-122"/>
            </a:endParaRPr>
          </a:p>
          <a:p>
            <a:pPr>
              <a:spcBef>
                <a:spcPct val="20000"/>
              </a:spcBef>
              <a:buFont typeface="Arial" panose="020B0604020202020204" pitchFamily="34" charset="0"/>
            </a:pPr>
            <a:r>
              <a:rPr sz="2400" dirty="0">
                <a:latin typeface="Times New Roman" panose="02020603050405020304" pitchFamily="2" charset="0"/>
                <a:ea typeface="隶书" panose="02010509060101010101" pitchFamily="1" charset="-122"/>
              </a:rPr>
              <a:t>(1) 设置RTC时钟调试</a:t>
            </a:r>
            <a:endParaRPr sz="2400" dirty="0">
              <a:latin typeface="Times New Roman" panose="02020603050405020304" pitchFamily="2" charset="0"/>
              <a:ea typeface="隶书" panose="02010509060101010101" pitchFamily="1" charset="-122"/>
            </a:endParaRPr>
          </a:p>
          <a:p>
            <a:pPr marL="363220" indent="-363220">
              <a:spcBef>
                <a:spcPct val="20000"/>
              </a:spcBef>
            </a:pPr>
            <a:r>
              <a:rPr sz="2400" dirty="0">
                <a:latin typeface="Times New Roman" panose="02020603050405020304" pitchFamily="2" charset="0"/>
                <a:ea typeface="隶书" panose="02010509060101010101" pitchFamily="1" charset="-122"/>
              </a:rPr>
              <a:t>③ 单击“调试”菜单中“DS1302”菜单项中的“Clock”菜单项，显示DS1302中的时间（Time）和日期（Date）。</a:t>
            </a:r>
            <a:endParaRPr sz="2400" dirty="0">
              <a:latin typeface="Times New Roman" panose="02020603050405020304" pitchFamily="2" charset="0"/>
              <a:ea typeface="隶书" panose="02010509060101010101" pitchFamily="1" charset="-122"/>
            </a:endParaRPr>
          </a:p>
          <a:p>
            <a:pPr marL="363220" indent="-363220">
              <a:spcBef>
                <a:spcPct val="20000"/>
              </a:spcBef>
            </a:pPr>
            <a:r>
              <a:rPr sz="2400" dirty="0">
                <a:latin typeface="Times New Roman" panose="02020603050405020304" pitchFamily="2" charset="0"/>
                <a:ea typeface="隶书" panose="02010509060101010101" pitchFamily="1" charset="-122"/>
              </a:rPr>
              <a:t>④ 单击“单步”按钮，运行设置RTC时钟程序，DS1302中的时间（Time）变为“23-59-50”。</a:t>
            </a:r>
            <a:endParaRPr sz="2400" dirty="0">
              <a:latin typeface="Times New Roman" panose="02020603050405020304" pitchFamily="2" charset="0"/>
              <a:ea typeface="隶书" panose="02010509060101010101" pitchFamily="1" charset="-122"/>
            </a:endParaRPr>
          </a:p>
          <a:p>
            <a:pPr marL="363220" indent="-363220">
              <a:spcBef>
                <a:spcPct val="20000"/>
              </a:spcBef>
            </a:pPr>
            <a:r>
              <a:rPr sz="2400" dirty="0">
                <a:latin typeface="Times New Roman" panose="02020603050405020304" pitchFamily="2" charset="0"/>
                <a:ea typeface="隶书" panose="02010509060101010101" pitchFamily="1" charset="-122"/>
              </a:rPr>
              <a:t>⑤ 单击“跳出函数”按钮，退出设置RTC时钟函数。</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 name="图片 1"/>
          <p:cNvPicPr>
            <a:picLocks noChangeAspect="1"/>
          </p:cNvPicPr>
          <p:nvPr/>
        </p:nvPicPr>
        <p:blipFill>
          <a:blip r:embed="rId2"/>
          <a:stretch>
            <a:fillRect/>
          </a:stretch>
        </p:blipFill>
        <p:spPr>
          <a:xfrm>
            <a:off x="6022975" y="2599055"/>
            <a:ext cx="5457825" cy="3562350"/>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3" end="3"/>
                                            </p:txEl>
                                          </p:spTgt>
                                        </p:tgtEl>
                                        <p:attrNameLst>
                                          <p:attrName>style.visibility</p:attrName>
                                        </p:attrNameLst>
                                      </p:cBhvr>
                                      <p:to>
                                        <p:strVal val="visible"/>
                                      </p:to>
                                    </p:set>
                                    <p:animEffect transition="in" filter="blinds(horizontal)">
                                      <p:cBhvr>
                                        <p:cTn id="7" dur="500"/>
                                        <p:tgtEl>
                                          <p:spTgt spid="3584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5845">
                                            <p:txEl>
                                              <p:pRg st="4" end="4"/>
                                            </p:txEl>
                                          </p:spTgt>
                                        </p:tgtEl>
                                        <p:attrNameLst>
                                          <p:attrName>style.visibility</p:attrName>
                                        </p:attrNameLst>
                                      </p:cBhvr>
                                      <p:to>
                                        <p:strVal val="visible"/>
                                      </p:to>
                                    </p:set>
                                    <p:animEffect transition="in" filter="blinds(horizontal)">
                                      <p:cBhvr>
                                        <p:cTn id="12" dur="500"/>
                                        <p:tgtEl>
                                          <p:spTgt spid="35845">
                                            <p:txEl>
                                              <p:pRg st="4" end="4"/>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5845">
                                            <p:txEl>
                                              <p:pRg st="5" end="5"/>
                                            </p:txEl>
                                          </p:spTgt>
                                        </p:tgtEl>
                                        <p:attrNameLst>
                                          <p:attrName>style.visibility</p:attrName>
                                        </p:attrNameLst>
                                      </p:cBhvr>
                                      <p:to>
                                        <p:strVal val="visible"/>
                                      </p:to>
                                    </p:set>
                                    <p:animEffect transition="in" filter="blinds(horizontal)">
                                      <p:cBhvr>
                                        <p:cTn id="15" dur="500"/>
                                        <p:tgtEl>
                                          <p:spTgt spid="3584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333990" cy="452374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1.1  </a:t>
            </a:r>
            <a:r>
              <a:rPr sz="2400" dirty="0">
                <a:ea typeface="隶书" panose="02010509060101010101" pitchFamily="1" charset="-122"/>
                <a:sym typeface="+mn-ea"/>
              </a:rPr>
              <a:t>MCS51兼容单片机</a:t>
            </a:r>
            <a:endParaRPr sz="2400" dirty="0">
              <a:ea typeface="隶书" panose="02010509060101010101" pitchFamily="1" charset="-122"/>
              <a:sym typeface="+mn-ea"/>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1.1.1  MCS51单片机功能简介</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(4) 中断</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与中断相关的特殊功能寄存器（SFR）如表1.10所示。</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lnSpc>
                <a:spcPts val="2880"/>
              </a:lnSpc>
              <a:spcBef>
                <a:spcPts val="0"/>
              </a:spcBef>
              <a:buFont typeface="Arial" panose="020B0604020202020204" pitchFamily="34" charset="0"/>
              <a:buChar char="•"/>
            </a:pP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lnSpc>
                <a:spcPts val="2880"/>
              </a:lnSpc>
              <a:spcBef>
                <a:spcPts val="0"/>
              </a:spcBef>
              <a:buFont typeface="Arial" panose="020B0604020202020204" pitchFamily="34" charset="0"/>
              <a:buChar char="•"/>
            </a:pP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lnSpc>
                <a:spcPts val="2880"/>
              </a:lnSpc>
              <a:spcBef>
                <a:spcPts val="0"/>
              </a:spcBef>
              <a:buFont typeface="Arial" panose="020B0604020202020204" pitchFamily="34" charset="0"/>
              <a:buChar char="•"/>
            </a:pP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中断允许寄存器（IE）中中断允许位（EX0等）为0时禁止相应中断，为1时允许相应中断。EA为0时禁止所有中断，为1时允许所有中断。</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中断优先级寄存器（IP）中中断优先级位（PX0等）为0时是低优先级中断，为1时是高优先级中断。</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 name="图片 1"/>
          <p:cNvPicPr>
            <a:picLocks noChangeAspect="1"/>
          </p:cNvPicPr>
          <p:nvPr/>
        </p:nvPicPr>
        <p:blipFill>
          <a:blip r:embed="rId2"/>
          <a:stretch>
            <a:fillRect/>
          </a:stretch>
        </p:blipFill>
        <p:spPr>
          <a:xfrm>
            <a:off x="1344930" y="3419475"/>
            <a:ext cx="9629775" cy="1485900"/>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15">
                                            <p:txEl>
                                              <p:pRg st="8" end="8"/>
                                            </p:txEl>
                                          </p:spTgt>
                                        </p:tgtEl>
                                        <p:attrNameLst>
                                          <p:attrName>style.visibility</p:attrName>
                                        </p:attrNameLst>
                                      </p:cBhvr>
                                      <p:to>
                                        <p:strVal val="visible"/>
                                      </p:to>
                                    </p:set>
                                    <p:animEffect transition="in" filter="blinds(horizontal)">
                                      <p:cBhvr>
                                        <p:cTn id="7" dur="500"/>
                                        <p:tgtEl>
                                          <p:spTgt spid="13315">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315">
                                            <p:txEl>
                                              <p:pRg st="9" end="9"/>
                                            </p:txEl>
                                          </p:spTgt>
                                        </p:tgtEl>
                                        <p:attrNameLst>
                                          <p:attrName>style.visibility</p:attrName>
                                        </p:attrNameLst>
                                      </p:cBhvr>
                                      <p:to>
                                        <p:strVal val="visible"/>
                                      </p:to>
                                    </p:set>
                                    <p:animEffect transition="in" filter="blinds(horizontal)">
                                      <p:cBhvr>
                                        <p:cTn id="12" dur="500"/>
                                        <p:tgtEl>
                                          <p:spTgt spid="1331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175240" cy="462915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3.1  </a:t>
            </a:r>
            <a:r>
              <a:rPr sz="2400" dirty="0">
                <a:latin typeface="Times New Roman" panose="02020603050405020304" pitchFamily="2" charset="0"/>
                <a:ea typeface="隶书" panose="02010509060101010101" pitchFamily="1" charset="-122"/>
              </a:rPr>
              <a:t>实时钟DS1302</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3.1.3  源代码调试</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a:t>
            </a:r>
            <a:r>
              <a:rPr lang="en-US" sz="2400" dirty="0">
                <a:latin typeface="Times New Roman" panose="02020603050405020304" pitchFamily="2" charset="0"/>
                <a:ea typeface="隶书" panose="02010509060101010101" pitchFamily="1" charset="-122"/>
              </a:rPr>
              <a:t>2</a:t>
            </a:r>
            <a:r>
              <a:rPr sz="2400" dirty="0">
                <a:latin typeface="Times New Roman" panose="02020603050405020304" pitchFamily="2" charset="0"/>
                <a:ea typeface="隶书" panose="02010509060101010101" pitchFamily="1" charset="-122"/>
              </a:rPr>
              <a:t>) </a:t>
            </a:r>
            <a:r>
              <a:rPr lang="zh-CN" sz="2400" dirty="0">
                <a:latin typeface="Times New Roman" panose="02020603050405020304" pitchFamily="2" charset="0"/>
                <a:ea typeface="隶书" panose="02010509060101010101" pitchFamily="1" charset="-122"/>
              </a:rPr>
              <a:t>获取</a:t>
            </a:r>
            <a:r>
              <a:rPr sz="2400" dirty="0">
                <a:latin typeface="Times New Roman" panose="02020603050405020304" pitchFamily="2" charset="0"/>
                <a:ea typeface="隶书" panose="02010509060101010101" pitchFamily="1" charset="-122"/>
              </a:rPr>
              <a:t>RTC时钟调试</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① 单击Seg_Proc()中的下列语句：</a:t>
            </a:r>
            <a:endParaRPr sz="2400" dirty="0">
              <a:latin typeface="Times New Roman" panose="02020603050405020304" pitchFamily="2" charset="0"/>
              <a:ea typeface="隶书" panose="02010509060101010101" pitchFamily="1" charset="-122"/>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RTC_Get(pucRtc);         // 获取RTC时钟</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400" dirty="0">
                <a:latin typeface="Times New Roman" panose="02020603050405020304" pitchFamily="2" charset="0"/>
                <a:ea typeface="隶书" panose="02010509060101010101" pitchFamily="1" charset="-122"/>
              </a:rPr>
              <a:t>     </a:t>
            </a:r>
            <a:r>
              <a:rPr sz="2400" dirty="0">
                <a:latin typeface="Times New Roman" panose="02020603050405020304" pitchFamily="2" charset="0"/>
                <a:ea typeface="隶书" panose="02010509060101010101" pitchFamily="1" charset="-122"/>
              </a:rPr>
              <a:t>单击“跳到光标处”按钮，运行到上列语句。</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② 单击“跳进函数”按钮，进入获取RTC时钟函数RTC_Get()。</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③ 再次设置示波器为“One-Shot”（单次捕捉），运行下列语句：</a:t>
            </a:r>
            <a:endParaRPr sz="2400" dirty="0">
              <a:latin typeface="Times New Roman" panose="02020603050405020304" pitchFamily="2" charset="0"/>
              <a:ea typeface="隶书" panose="02010509060101010101" pitchFamily="1" charset="-122"/>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pucRtc[0] = DS1302_ReadByte(0x85); // 读取时</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示波器显示结果如图3.7所示（参考图3.2（b））。</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6" end="6"/>
                                            </p:txEl>
                                          </p:spTgt>
                                        </p:tgtEl>
                                        <p:attrNameLst>
                                          <p:attrName>style.visibility</p:attrName>
                                        </p:attrNameLst>
                                      </p:cBhvr>
                                      <p:to>
                                        <p:strVal val="visible"/>
                                      </p:to>
                                    </p:set>
                                    <p:animEffect transition="in" filter="blinds(horizontal)">
                                      <p:cBhvr>
                                        <p:cTn id="7" dur="500"/>
                                        <p:tgtEl>
                                          <p:spTgt spid="35845">
                                            <p:txEl>
                                              <p:pRg st="6" end="6"/>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845">
                                            <p:txEl>
                                              <p:pRg st="7" end="7"/>
                                            </p:txEl>
                                          </p:spTgt>
                                        </p:tgtEl>
                                        <p:attrNameLst>
                                          <p:attrName>style.visibility</p:attrName>
                                        </p:attrNameLst>
                                      </p:cBhvr>
                                      <p:to>
                                        <p:strVal val="visible"/>
                                      </p:to>
                                    </p:set>
                                    <p:animEffect transition="in" filter="blinds(horizontal)">
                                      <p:cBhvr>
                                        <p:cTn id="10" dur="500"/>
                                        <p:tgtEl>
                                          <p:spTgt spid="35845">
                                            <p:txEl>
                                              <p:pRg st="7" end="7"/>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5845">
                                            <p:txEl>
                                              <p:pRg st="8" end="8"/>
                                            </p:txEl>
                                          </p:spTgt>
                                        </p:tgtEl>
                                        <p:attrNameLst>
                                          <p:attrName>style.visibility</p:attrName>
                                        </p:attrNameLst>
                                      </p:cBhvr>
                                      <p:to>
                                        <p:strVal val="visible"/>
                                      </p:to>
                                    </p:set>
                                    <p:animEffect transition="in" filter="blinds(horizontal)">
                                      <p:cBhvr>
                                        <p:cTn id="13" dur="500"/>
                                        <p:tgtEl>
                                          <p:spTgt spid="35845">
                                            <p:txEl>
                                              <p:pRg st="8" end="8"/>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5845">
                                            <p:txEl>
                                              <p:pRg st="9" end="9"/>
                                            </p:txEl>
                                          </p:spTgt>
                                        </p:tgtEl>
                                        <p:attrNameLst>
                                          <p:attrName>style.visibility</p:attrName>
                                        </p:attrNameLst>
                                      </p:cBhvr>
                                      <p:to>
                                        <p:strVal val="visible"/>
                                      </p:to>
                                    </p:set>
                                    <p:animEffect transition="in" filter="blinds(horizontal)">
                                      <p:cBhvr>
                                        <p:cTn id="16" dur="500"/>
                                        <p:tgtEl>
                                          <p:spTgt spid="3584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6022975" y="2608580"/>
            <a:ext cx="5448300" cy="3552825"/>
          </a:xfrm>
          <a:prstGeom prst="rect">
            <a:avLst/>
          </a:prstGeom>
        </p:spPr>
      </p:pic>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2"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4990465" cy="491617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3.1  </a:t>
            </a:r>
            <a:r>
              <a:rPr sz="2400" dirty="0">
                <a:latin typeface="Times New Roman" panose="02020603050405020304" pitchFamily="2" charset="0"/>
                <a:ea typeface="隶书" panose="02010509060101010101" pitchFamily="1" charset="-122"/>
              </a:rPr>
              <a:t>实时钟DS1302</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3.1.3  源代码调试</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a:t>
            </a:r>
            <a:r>
              <a:rPr lang="en-US" sz="2400" dirty="0">
                <a:latin typeface="Times New Roman" panose="02020603050405020304" pitchFamily="2" charset="0"/>
                <a:ea typeface="隶书" panose="02010509060101010101" pitchFamily="1" charset="-122"/>
              </a:rPr>
              <a:t>2</a:t>
            </a:r>
            <a:r>
              <a:rPr sz="2400" dirty="0">
                <a:latin typeface="Times New Roman" panose="02020603050405020304" pitchFamily="2" charset="0"/>
                <a:ea typeface="隶书" panose="02010509060101010101" pitchFamily="1" charset="-122"/>
              </a:rPr>
              <a:t>) </a:t>
            </a:r>
            <a:r>
              <a:rPr lang="zh-CN" sz="2400" dirty="0">
                <a:latin typeface="Times New Roman" panose="02020603050405020304" pitchFamily="2" charset="0"/>
                <a:ea typeface="隶书" panose="02010509060101010101" pitchFamily="1" charset="-122"/>
              </a:rPr>
              <a:t>获取</a:t>
            </a:r>
            <a:r>
              <a:rPr sz="2400" dirty="0">
                <a:latin typeface="Times New Roman" panose="02020603050405020304" pitchFamily="2" charset="0"/>
                <a:ea typeface="隶书" panose="02010509060101010101" pitchFamily="1" charset="-122"/>
              </a:rPr>
              <a:t>RTC时钟调试</a:t>
            </a:r>
            <a:endParaRPr sz="2400" dirty="0">
              <a:latin typeface="Times New Roman" panose="02020603050405020304" pitchFamily="2" charset="0"/>
              <a:ea typeface="隶书" panose="02010509060101010101" pitchFamily="1" charset="-122"/>
            </a:endParaRPr>
          </a:p>
          <a:p>
            <a:pPr marL="379730" indent="-379730">
              <a:spcBef>
                <a:spcPct val="20000"/>
              </a:spcBef>
            </a:pPr>
            <a:r>
              <a:rPr sz="2400" dirty="0">
                <a:latin typeface="Times New Roman" panose="02020603050405020304" pitchFamily="2" charset="0"/>
                <a:ea typeface="隶书" panose="02010509060101010101" pitchFamily="1" charset="-122"/>
              </a:rPr>
              <a:t>④ 单击“跳出函数”按钮，获取RTC时钟并退出获取RTC时钟函数。</a:t>
            </a:r>
            <a:endParaRPr sz="2400" dirty="0">
              <a:latin typeface="Times New Roman" panose="02020603050405020304" pitchFamily="2" charset="0"/>
              <a:ea typeface="隶书" panose="02010509060101010101" pitchFamily="1" charset="-122"/>
            </a:endParaRPr>
          </a:p>
          <a:p>
            <a:pPr marL="379730" indent="-379730">
              <a:spcBef>
                <a:spcPct val="20000"/>
              </a:spcBef>
            </a:pPr>
            <a:r>
              <a:rPr sz="2400" dirty="0">
                <a:latin typeface="Times New Roman" panose="02020603050405020304" pitchFamily="2" charset="0"/>
                <a:ea typeface="隶书" panose="02010509060101010101" pitchFamily="1" charset="-122"/>
              </a:rPr>
              <a:t>⑤ 单击“运行仿真”按钮，数码管显示“2 23.59.50”并开始计时，L2点亮。</a:t>
            </a:r>
            <a:endParaRPr sz="2400" dirty="0">
              <a:latin typeface="Times New Roman" panose="02020603050405020304" pitchFamily="2" charset="0"/>
              <a:ea typeface="隶书" panose="02010509060101010101" pitchFamily="1" charset="-122"/>
            </a:endParaRPr>
          </a:p>
          <a:p>
            <a:pPr marL="379730" indent="-379730">
              <a:spcBef>
                <a:spcPct val="20000"/>
              </a:spcBef>
            </a:pPr>
            <a:r>
              <a:rPr sz="2400" dirty="0">
                <a:latin typeface="Times New Roman" panose="02020603050405020304" pitchFamily="2" charset="0"/>
                <a:ea typeface="隶书" panose="02010509060101010101" pitchFamily="1" charset="-122"/>
              </a:rPr>
              <a:t>⑥ 单击“S4”按键，L1点亮，数码管显示“1 000005”（T1时钟）。</a:t>
            </a:r>
            <a:endParaRPr sz="2400" dirty="0">
              <a:latin typeface="Times New Roman" panose="02020603050405020304" pitchFamily="2" charset="0"/>
              <a:ea typeface="隶书" panose="02010509060101010101" pitchFamily="1" charset="-122"/>
            </a:endParaRPr>
          </a:p>
          <a:p>
            <a:pPr marL="379730" indent="-379730">
              <a:spcBef>
                <a:spcPct val="20000"/>
              </a:spcBef>
            </a:pPr>
            <a:r>
              <a:rPr sz="2400" dirty="0">
                <a:latin typeface="Times New Roman" panose="02020603050405020304" pitchFamily="2" charset="0"/>
                <a:ea typeface="隶书" panose="02010509060101010101" pitchFamily="1" charset="-122"/>
              </a:rPr>
              <a:t>⑦ 单击“S5”按键，L2点亮，数码管重新显示RTC时钟。</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3" end="3"/>
                                            </p:txEl>
                                          </p:spTgt>
                                        </p:tgtEl>
                                        <p:attrNameLst>
                                          <p:attrName>style.visibility</p:attrName>
                                        </p:attrNameLst>
                                      </p:cBhvr>
                                      <p:to>
                                        <p:strVal val="visible"/>
                                      </p:to>
                                    </p:set>
                                    <p:animEffect transition="in" filter="blinds(horizontal)">
                                      <p:cBhvr>
                                        <p:cTn id="7" dur="500"/>
                                        <p:tgtEl>
                                          <p:spTgt spid="35845">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845">
                                            <p:txEl>
                                              <p:pRg st="4" end="4"/>
                                            </p:txEl>
                                          </p:spTgt>
                                        </p:tgtEl>
                                        <p:attrNameLst>
                                          <p:attrName>style.visibility</p:attrName>
                                        </p:attrNameLst>
                                      </p:cBhvr>
                                      <p:to>
                                        <p:strVal val="visible"/>
                                      </p:to>
                                    </p:set>
                                    <p:animEffect transition="in" filter="blinds(horizontal)">
                                      <p:cBhvr>
                                        <p:cTn id="10" dur="500"/>
                                        <p:tgtEl>
                                          <p:spTgt spid="35845">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5845">
                                            <p:txEl>
                                              <p:pRg st="5" end="5"/>
                                            </p:txEl>
                                          </p:spTgt>
                                        </p:tgtEl>
                                        <p:attrNameLst>
                                          <p:attrName>style.visibility</p:attrName>
                                        </p:attrNameLst>
                                      </p:cBhvr>
                                      <p:to>
                                        <p:strVal val="visible"/>
                                      </p:to>
                                    </p:set>
                                    <p:animEffect transition="in" filter="blinds(horizontal)">
                                      <p:cBhvr>
                                        <p:cTn id="15" dur="500"/>
                                        <p:tgtEl>
                                          <p:spTgt spid="35845">
                                            <p:txEl>
                                              <p:pRg st="5" end="5"/>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5845">
                                            <p:txEl>
                                              <p:pRg st="6" end="6"/>
                                            </p:txEl>
                                          </p:spTgt>
                                        </p:tgtEl>
                                        <p:attrNameLst>
                                          <p:attrName>style.visibility</p:attrName>
                                        </p:attrNameLst>
                                      </p:cBhvr>
                                      <p:to>
                                        <p:strVal val="visible"/>
                                      </p:to>
                                    </p:set>
                                    <p:animEffect transition="in" filter="blinds(horizontal)">
                                      <p:cBhvr>
                                        <p:cTn id="18" dur="500"/>
                                        <p:tgtEl>
                                          <p:spTgt spid="3584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37470" cy="402018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2  温度传感器DS18B20</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温度传感器是一种将温度转换为可传送的标准化输出信号的传感器。温度传感器按测量方式可分为接触式和非接触式两大类，按照传感器材料及电子元件特性分为热电阻和热电偶两类。多用于温度探测、检测、显示、温度控制和过热保护等领域。</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接触式温度传感器的检测部分与被测对象有良好的接触，又称温度计。温度计通过传导或对流达到热平衡，从而使温度计的示值能直接表示被测对象的温度，一般测量精度较高。在一定的测温范围内，温度计也可测量物体内部的温度分布。但对于运动体、小目标或热容量很小的对象则会产生较大的测量误差。</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2" end="2"/>
                                            </p:txEl>
                                          </p:spTgt>
                                        </p:tgtEl>
                                        <p:attrNameLst>
                                          <p:attrName>style.visibility</p:attrName>
                                        </p:attrNameLst>
                                      </p:cBhvr>
                                      <p:to>
                                        <p:strVal val="visible"/>
                                      </p:to>
                                    </p:set>
                                    <p:animEffect transition="in" filter="blinds(horizontal)">
                                      <p:cBhvr>
                                        <p:cTn id="7" dur="500"/>
                                        <p:tgtEl>
                                          <p:spTgt spid="3584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37470" cy="440182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2  温度传感器DS18B20</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常用的温度计有双金属温度计、玻璃液体温度计、压力式温度计、电阻温度计、热敏电阻和温差电偶等。它们广泛应用于工业、农业和商业等部门。在日常生活中人们也常常使用这些温度计。</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非接触式温度传感器的敏感元件与被测对象不接触，又称非接触式测温仪表。这种仪表可用来测量运动物体、小目标和热容量小或温度变化迅速（瞬变）对象的表面温度，也可用于测量温度场的温度分布。</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非接触测温优点是：测量上限不受感温元件耐温程度的限制，因而对最高可测温度原则上没有限制。对于1800℃以上的高温，主要采用非接触测温方法。随着红外技术的发展，辐射测温逐渐由可见光向红外线扩展，700℃以下直至常温都已采用，且分辨率很高。</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2" end="2"/>
                                            </p:txEl>
                                          </p:spTgt>
                                        </p:tgtEl>
                                        <p:attrNameLst>
                                          <p:attrName>style.visibility</p:attrName>
                                        </p:attrNameLst>
                                      </p:cBhvr>
                                      <p:to>
                                        <p:strVal val="visible"/>
                                      </p:to>
                                    </p:set>
                                    <p:animEffect transition="in" filter="blinds(horizontal)">
                                      <p:cBhvr>
                                        <p:cTn id="7" dur="500"/>
                                        <p:tgtEl>
                                          <p:spTgt spid="3584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5845">
                                            <p:txEl>
                                              <p:pRg st="3" end="3"/>
                                            </p:txEl>
                                          </p:spTgt>
                                        </p:tgtEl>
                                        <p:attrNameLst>
                                          <p:attrName>style.visibility</p:attrName>
                                        </p:attrNameLst>
                                      </p:cBhvr>
                                      <p:to>
                                        <p:strVal val="visible"/>
                                      </p:to>
                                    </p:set>
                                    <p:animEffect transition="in" filter="blinds(horizontal)">
                                      <p:cBhvr>
                                        <p:cTn id="12" dur="500"/>
                                        <p:tgtEl>
                                          <p:spTgt spid="3584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37470" cy="337375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2  温度传感器DS18B20</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DS18B20是单线接口数字温度传感器，测量范围是-55℃~+125℃，-10℃~+85℃范围内精度是±0.5℃，测量分辨率为9~12位（复位值为12位，最大转换时间为750ms）。</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DS18B20包括寄生电源电路、64位ROM和单线接口电路、暂存器、EEPROM、8位CRC生成器和温度传感器等。寄生电源电路可以实现外部电源供电和单线寄生供电，64位ROM中存放的48位序列号用于识别同一单线上连接的多个DS18B20，以实现多点测温。</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2" end="2"/>
                                            </p:txEl>
                                          </p:spTgt>
                                        </p:tgtEl>
                                        <p:attrNameLst>
                                          <p:attrName>style.visibility</p:attrName>
                                        </p:attrNameLst>
                                      </p:cBhvr>
                                      <p:to>
                                        <p:strVal val="visible"/>
                                      </p:to>
                                    </p:set>
                                    <p:animEffect transition="in" filter="blinds(horizontal)">
                                      <p:cBhvr>
                                        <p:cTn id="7" dur="500"/>
                                        <p:tgtEl>
                                          <p:spTgt spid="3584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37470" cy="264160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2  温度传感器DS18B20</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ea typeface="隶书" panose="02010509060101010101" pitchFamily="1" charset="-122"/>
                <a:sym typeface="+mn-ea"/>
              </a:rPr>
              <a:t>DS18B20的操作包括下列3步：</a:t>
            </a:r>
            <a:endParaRPr sz="2400" dirty="0">
              <a:latin typeface="Times New Roman" panose="02020603050405020304" pitchFamily="2" charset="0"/>
              <a:ea typeface="隶书" panose="02010509060101010101" pitchFamily="1" charset="-122"/>
            </a:endParaRPr>
          </a:p>
          <a:p>
            <a:pPr>
              <a:spcBef>
                <a:spcPct val="20000"/>
              </a:spcBef>
            </a:pPr>
            <a:r>
              <a:rPr lang="en-US" sz="2400" dirty="0">
                <a:ea typeface="隶书" panose="02010509060101010101" pitchFamily="1" charset="-122"/>
                <a:sym typeface="+mn-ea"/>
              </a:rPr>
              <a:t>    </a:t>
            </a:r>
            <a:r>
              <a:rPr sz="2400" dirty="0">
                <a:ea typeface="隶书" panose="02010509060101010101" pitchFamily="1" charset="-122"/>
                <a:sym typeface="+mn-ea"/>
              </a:rPr>
              <a:t>● 复位</a:t>
            </a:r>
            <a:endParaRPr sz="2400" dirty="0">
              <a:latin typeface="Times New Roman" panose="02020603050405020304" pitchFamily="2" charset="0"/>
              <a:ea typeface="隶书" panose="02010509060101010101" pitchFamily="1" charset="-122"/>
            </a:endParaRPr>
          </a:p>
          <a:p>
            <a:pPr>
              <a:spcBef>
                <a:spcPct val="20000"/>
              </a:spcBef>
            </a:pPr>
            <a:r>
              <a:rPr lang="en-US" sz="2400" dirty="0">
                <a:ea typeface="隶书" panose="02010509060101010101" pitchFamily="1" charset="-122"/>
                <a:sym typeface="+mn-ea"/>
              </a:rPr>
              <a:t>    </a:t>
            </a:r>
            <a:r>
              <a:rPr sz="2400" dirty="0">
                <a:ea typeface="隶书" panose="02010509060101010101" pitchFamily="1" charset="-122"/>
                <a:sym typeface="+mn-ea"/>
              </a:rPr>
              <a:t>● ROM命令</a:t>
            </a:r>
            <a:endParaRPr sz="2400" dirty="0">
              <a:latin typeface="Times New Roman" panose="02020603050405020304" pitchFamily="2" charset="0"/>
              <a:ea typeface="隶书" panose="02010509060101010101" pitchFamily="1" charset="-122"/>
            </a:endParaRPr>
          </a:p>
          <a:p>
            <a:pPr>
              <a:spcBef>
                <a:spcPct val="20000"/>
              </a:spcBef>
            </a:pPr>
            <a:r>
              <a:rPr lang="en-US" sz="2400" dirty="0">
                <a:ea typeface="隶书" panose="02010509060101010101" pitchFamily="1" charset="-122"/>
                <a:sym typeface="+mn-ea"/>
              </a:rPr>
              <a:t>    </a:t>
            </a:r>
            <a:r>
              <a:rPr sz="2400" dirty="0">
                <a:ea typeface="隶书" panose="02010509060101010101" pitchFamily="1" charset="-122"/>
                <a:sym typeface="+mn-ea"/>
              </a:rPr>
              <a:t>● 功能命令</a:t>
            </a:r>
            <a:endParaRPr sz="2400" dirty="0">
              <a:ea typeface="隶书" panose="02010509060101010101" pitchFamily="1" charset="-122"/>
              <a:sym typeface="+mn-ea"/>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DS18B20 ROM命令如表3.3所示。</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 name="图片 1"/>
          <p:cNvPicPr>
            <a:picLocks noChangeAspect="1"/>
          </p:cNvPicPr>
          <p:nvPr/>
        </p:nvPicPr>
        <p:blipFill>
          <a:blip r:embed="rId2"/>
          <a:stretch>
            <a:fillRect/>
          </a:stretch>
        </p:blipFill>
        <p:spPr>
          <a:xfrm>
            <a:off x="1602105" y="4363720"/>
            <a:ext cx="9081135" cy="2049780"/>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5" end="5"/>
                                            </p:txEl>
                                          </p:spTgt>
                                        </p:tgtEl>
                                        <p:attrNameLst>
                                          <p:attrName>style.visibility</p:attrName>
                                        </p:attrNameLst>
                                      </p:cBhvr>
                                      <p:to>
                                        <p:strVal val="visible"/>
                                      </p:to>
                                    </p:set>
                                    <p:animEffect transition="in" filter="blinds(horizontal)">
                                      <p:cBhvr>
                                        <p:cTn id="7" dur="500"/>
                                        <p:tgtEl>
                                          <p:spTgt spid="35845">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1569085" y="2604770"/>
            <a:ext cx="9117330" cy="2858770"/>
          </a:xfrm>
          <a:prstGeom prst="rect">
            <a:avLst/>
          </a:prstGeom>
        </p:spPr>
      </p:pic>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2"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37470" cy="90487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2  温度传感器DS18B20</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ea typeface="隶书" panose="02010509060101010101" pitchFamily="1" charset="-122"/>
                <a:sym typeface="+mn-ea"/>
              </a:rPr>
              <a:t>DS18B20功能命令如表3.4所示。</a:t>
            </a:r>
            <a:endParaRPr sz="2400" dirty="0">
              <a:ea typeface="隶书" panose="02010509060101010101" pitchFamily="1" charset="-122"/>
              <a:sym typeface="+mn-ea"/>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37470" cy="90487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2  温度传感器DS18B20</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ea typeface="隶书" panose="02010509060101010101" pitchFamily="1" charset="-122"/>
                <a:sym typeface="+mn-ea"/>
              </a:rPr>
              <a:t>DS18B20复位时序如图3.8所示。</a:t>
            </a:r>
            <a:endParaRPr sz="2400" dirty="0">
              <a:ea typeface="隶书" panose="02010509060101010101" pitchFamily="1" charset="-122"/>
              <a:sym typeface="+mn-ea"/>
            </a:endParaRPr>
          </a:p>
          <a:p>
            <a:pPr marL="342900" indent="-342900">
              <a:spcBef>
                <a:spcPct val="20000"/>
              </a:spcBef>
              <a:buFont typeface="Arial" panose="020B0604020202020204" pitchFamily="34" charset="0"/>
              <a:buChar char="•"/>
            </a:pPr>
            <a:endParaRPr sz="2400" dirty="0">
              <a:ea typeface="隶书" panose="02010509060101010101" pitchFamily="1" charset="-122"/>
              <a:sym typeface="+mn-ea"/>
            </a:endParaRPr>
          </a:p>
          <a:p>
            <a:pPr marL="342900" indent="-342900">
              <a:spcBef>
                <a:spcPct val="20000"/>
              </a:spcBef>
              <a:buFont typeface="Arial" panose="020B0604020202020204" pitchFamily="34" charset="0"/>
              <a:buChar char="•"/>
            </a:pPr>
            <a:endParaRPr sz="2400" dirty="0">
              <a:ea typeface="隶书" panose="02010509060101010101" pitchFamily="1" charset="-122"/>
              <a:sym typeface="+mn-ea"/>
            </a:endParaRPr>
          </a:p>
          <a:p>
            <a:pPr marL="342900" indent="-342900">
              <a:spcBef>
                <a:spcPct val="20000"/>
              </a:spcBef>
              <a:buFont typeface="Arial" panose="020B0604020202020204" pitchFamily="34" charset="0"/>
              <a:buChar char="•"/>
            </a:pPr>
            <a:endParaRPr sz="2400" dirty="0">
              <a:ea typeface="隶书" panose="02010509060101010101" pitchFamily="1" charset="-122"/>
              <a:sym typeface="+mn-ea"/>
            </a:endParaRPr>
          </a:p>
          <a:p>
            <a:pPr marL="342900" indent="-342900">
              <a:spcBef>
                <a:spcPct val="20000"/>
              </a:spcBef>
              <a:buFont typeface="Arial" panose="020B0604020202020204" pitchFamily="34" charset="0"/>
              <a:buChar char="•"/>
            </a:pPr>
            <a:r>
              <a:rPr sz="2400" dirty="0">
                <a:ea typeface="隶书" panose="02010509060101010101" pitchFamily="1" charset="-122"/>
                <a:sym typeface="+mn-ea"/>
              </a:rPr>
              <a:t>DS18B20写时序如图3.9所示。</a:t>
            </a:r>
            <a:endParaRPr sz="2400" dirty="0">
              <a:ea typeface="隶书" panose="02010509060101010101" pitchFamily="1" charset="-122"/>
              <a:sym typeface="+mn-ea"/>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04" name="图片 1"/>
          <p:cNvPicPr>
            <a:picLocks noChangeAspect="1"/>
          </p:cNvPicPr>
          <p:nvPr/>
        </p:nvPicPr>
        <p:blipFill>
          <a:blip r:embed="rId2"/>
          <a:stretch>
            <a:fillRect/>
          </a:stretch>
        </p:blipFill>
        <p:spPr>
          <a:xfrm>
            <a:off x="1852930" y="2574290"/>
            <a:ext cx="8194675" cy="1100455"/>
          </a:xfrm>
          <a:prstGeom prst="rect">
            <a:avLst/>
          </a:prstGeom>
          <a:noFill/>
          <a:ln>
            <a:noFill/>
          </a:ln>
        </p:spPr>
      </p:pic>
      <p:pic>
        <p:nvPicPr>
          <p:cNvPr id="205" name="图片 1"/>
          <p:cNvPicPr>
            <a:picLocks noChangeAspect="1"/>
          </p:cNvPicPr>
          <p:nvPr/>
        </p:nvPicPr>
        <p:blipFill>
          <a:blip r:embed="rId3"/>
          <a:stretch>
            <a:fillRect/>
          </a:stretch>
        </p:blipFill>
        <p:spPr>
          <a:xfrm>
            <a:off x="3034665" y="4337685"/>
            <a:ext cx="6411595" cy="1071880"/>
          </a:xfrm>
          <a:prstGeom prst="rect">
            <a:avLst/>
          </a:prstGeom>
          <a:noFill/>
          <a:ln>
            <a:noFill/>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5" end="5"/>
                                            </p:txEl>
                                          </p:spTgt>
                                        </p:tgtEl>
                                        <p:attrNameLst>
                                          <p:attrName>style.visibility</p:attrName>
                                        </p:attrNameLst>
                                      </p:cBhvr>
                                      <p:to>
                                        <p:strVal val="visible"/>
                                      </p:to>
                                    </p:set>
                                    <p:animEffect transition="in" filter="blinds(horizontal)">
                                      <p:cBhvr>
                                        <p:cTn id="7" dur="500"/>
                                        <p:tgtEl>
                                          <p:spTgt spid="35845">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05"/>
                                        </p:tgtEl>
                                        <p:attrNameLst>
                                          <p:attrName>style.visibility</p:attrName>
                                        </p:attrNameLst>
                                      </p:cBhvr>
                                      <p:to>
                                        <p:strVal val="visible"/>
                                      </p:to>
                                    </p:set>
                                    <p:animEffect transition="in" filter="blinds(horizontal)">
                                      <p:cBhvr>
                                        <p:cTn id="10" dur="500"/>
                                        <p:tgtEl>
                                          <p:spTgt spid="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37470" cy="90487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2  温度传感器DS18B20</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ea typeface="隶书" panose="02010509060101010101" pitchFamily="1" charset="-122"/>
                <a:sym typeface="+mn-ea"/>
              </a:rPr>
              <a:t>DS18B20写时序如图3.9所示。</a:t>
            </a:r>
            <a:endParaRPr sz="2400" dirty="0">
              <a:ea typeface="隶书" panose="02010509060101010101" pitchFamily="1" charset="-122"/>
              <a:sym typeface="+mn-ea"/>
            </a:endParaRPr>
          </a:p>
          <a:p>
            <a:pPr marL="342900" indent="-342900">
              <a:spcBef>
                <a:spcPct val="20000"/>
              </a:spcBef>
              <a:buFont typeface="Arial" panose="020B0604020202020204" pitchFamily="34" charset="0"/>
              <a:buChar char="•"/>
            </a:pPr>
            <a:endParaRPr sz="2400" dirty="0">
              <a:ea typeface="隶书" panose="02010509060101010101" pitchFamily="1" charset="-122"/>
              <a:sym typeface="+mn-ea"/>
            </a:endParaRPr>
          </a:p>
          <a:p>
            <a:pPr marL="342900" indent="-342900">
              <a:spcBef>
                <a:spcPct val="20000"/>
              </a:spcBef>
              <a:buFont typeface="Arial" panose="020B0604020202020204" pitchFamily="34" charset="0"/>
              <a:buChar char="•"/>
            </a:pPr>
            <a:endParaRPr sz="2400" dirty="0">
              <a:ea typeface="隶书" panose="02010509060101010101" pitchFamily="1" charset="-122"/>
              <a:sym typeface="+mn-ea"/>
            </a:endParaRPr>
          </a:p>
          <a:p>
            <a:pPr marL="342900" indent="-342900">
              <a:spcBef>
                <a:spcPct val="20000"/>
              </a:spcBef>
              <a:buFont typeface="Arial" panose="020B0604020202020204" pitchFamily="34" charset="0"/>
              <a:buChar char="•"/>
            </a:pPr>
            <a:endParaRPr sz="2400" dirty="0">
              <a:ea typeface="隶书" panose="02010509060101010101" pitchFamily="1" charset="-122"/>
              <a:sym typeface="+mn-ea"/>
            </a:endParaRPr>
          </a:p>
          <a:p>
            <a:pPr marL="342900" indent="-342900">
              <a:spcBef>
                <a:spcPct val="20000"/>
              </a:spcBef>
              <a:buFont typeface="Arial" panose="020B0604020202020204" pitchFamily="34" charset="0"/>
              <a:buChar char="•"/>
            </a:pPr>
            <a:r>
              <a:rPr sz="2400" dirty="0">
                <a:ea typeface="隶书" panose="02010509060101010101" pitchFamily="1" charset="-122"/>
                <a:sym typeface="+mn-ea"/>
              </a:rPr>
              <a:t>DS18B20读时序如图3.10所示。</a:t>
            </a:r>
            <a:endParaRPr sz="2400" dirty="0">
              <a:ea typeface="隶书" panose="02010509060101010101" pitchFamily="1" charset="-122"/>
              <a:sym typeface="+mn-ea"/>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05" name="图片 1"/>
          <p:cNvPicPr>
            <a:picLocks noChangeAspect="1"/>
          </p:cNvPicPr>
          <p:nvPr/>
        </p:nvPicPr>
        <p:blipFill>
          <a:blip r:embed="rId2"/>
          <a:stretch>
            <a:fillRect/>
          </a:stretch>
        </p:blipFill>
        <p:spPr>
          <a:xfrm>
            <a:off x="3034665" y="2571115"/>
            <a:ext cx="6411595" cy="1071880"/>
          </a:xfrm>
          <a:prstGeom prst="rect">
            <a:avLst/>
          </a:prstGeom>
          <a:noFill/>
          <a:ln>
            <a:noFill/>
          </a:ln>
        </p:spPr>
      </p:pic>
      <p:pic>
        <p:nvPicPr>
          <p:cNvPr id="206" name="图片 2"/>
          <p:cNvPicPr>
            <a:picLocks noChangeAspect="1"/>
          </p:cNvPicPr>
          <p:nvPr/>
        </p:nvPicPr>
        <p:blipFill>
          <a:blip r:embed="rId3"/>
          <a:stretch>
            <a:fillRect/>
          </a:stretch>
        </p:blipFill>
        <p:spPr>
          <a:xfrm>
            <a:off x="2308225" y="4358640"/>
            <a:ext cx="7565390" cy="1068070"/>
          </a:xfrm>
          <a:prstGeom prst="rect">
            <a:avLst/>
          </a:prstGeom>
          <a:noFill/>
          <a:ln>
            <a:noFill/>
          </a:ln>
        </p:spPr>
      </p:pic>
    </p:spTree>
  </p:cSld>
  <p:clrMapOvr>
    <a:masterClrMapping/>
  </p:clrMapOvr>
  <p:transition>
    <p:random/>
  </p:transition>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37470" cy="90487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2  温度传感器DS18B20</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ea typeface="隶书" panose="02010509060101010101" pitchFamily="1" charset="-122"/>
                <a:sym typeface="+mn-ea"/>
              </a:rPr>
              <a:t>DS18B20的暂存器如表3.5所示。</a:t>
            </a:r>
            <a:endParaRPr sz="2400" dirty="0">
              <a:ea typeface="隶书" panose="02010509060101010101" pitchFamily="1" charset="-122"/>
              <a:sym typeface="+mn-ea"/>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 name="图片 1"/>
          <p:cNvPicPr>
            <a:picLocks noChangeAspect="1"/>
          </p:cNvPicPr>
          <p:nvPr/>
        </p:nvPicPr>
        <p:blipFill>
          <a:blip r:embed="rId2"/>
          <a:stretch>
            <a:fillRect/>
          </a:stretch>
        </p:blipFill>
        <p:spPr>
          <a:xfrm>
            <a:off x="1569085" y="2604770"/>
            <a:ext cx="9122410" cy="2089150"/>
          </a:xfrm>
          <a:prstGeom prst="rect">
            <a:avLst/>
          </a:prstGeom>
        </p:spPr>
      </p:pic>
    </p:spTree>
  </p:cSld>
  <p:clrMapOvr>
    <a:masterClrMapping/>
  </p:clrMapOvr>
  <p:transition>
    <p:rand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333990" cy="452374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1.1  </a:t>
            </a:r>
            <a:r>
              <a:rPr sz="2400" dirty="0">
                <a:ea typeface="隶书" panose="02010509060101010101" pitchFamily="1" charset="-122"/>
                <a:sym typeface="+mn-ea"/>
              </a:rPr>
              <a:t>MCS51兼容单片机</a:t>
            </a:r>
            <a:endParaRPr sz="2400" dirty="0">
              <a:ea typeface="隶书" panose="02010509060101010101" pitchFamily="1" charset="-122"/>
              <a:sym typeface="+mn-ea"/>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1.1.1  MCS51单片机功能简介</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(4) 中断</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中断处理函数的一般形式为：</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algn="ctr">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void 函数名(void) interrupt n [using m]</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其中n是中断号（0~5），编译器从8n+3处产生中断入口地址。m用来选择工作寄存器组（0~3）。using是可选项，不选时编译器自动选择工作寄存器组。</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应该特别注意，在任何情况下都不能直接调用中断处理函数，因此它不能进行参数传递，也没有返回值。</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15">
                                            <p:txEl>
                                              <p:pRg st="5" end="5"/>
                                            </p:txEl>
                                          </p:spTgt>
                                        </p:tgtEl>
                                        <p:attrNameLst>
                                          <p:attrName>style.visibility</p:attrName>
                                        </p:attrNameLst>
                                      </p:cBhvr>
                                      <p:to>
                                        <p:strVal val="visible"/>
                                      </p:to>
                                    </p:set>
                                    <p:animEffect transition="in" filter="blinds(horizontal)">
                                      <p:cBhvr>
                                        <p:cTn id="7" dur="500"/>
                                        <p:tgtEl>
                                          <p:spTgt spid="13315">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315">
                                            <p:txEl>
                                              <p:pRg st="6" end="6"/>
                                            </p:txEl>
                                          </p:spTgt>
                                        </p:tgtEl>
                                        <p:attrNameLst>
                                          <p:attrName>style.visibility</p:attrName>
                                        </p:attrNameLst>
                                      </p:cBhvr>
                                      <p:to>
                                        <p:strVal val="visible"/>
                                      </p:to>
                                    </p:set>
                                    <p:animEffect transition="in" filter="blinds(horizontal)">
                                      <p:cBhvr>
                                        <p:cTn id="12" dur="500"/>
                                        <p:tgtEl>
                                          <p:spTgt spid="133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37470" cy="462915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2  温度传感器DS18B20</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设计要求：编程实现DS18B20测量温度的读取与显示。</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DS18B20设计在DS1302设计的基础上完成：</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在“D:\MCS51”文件夹中将“301_DS1302”文件夹复制粘贴为“302_DS18B20”文件夹。</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2</a:t>
            </a:r>
            <a:r>
              <a:rPr sz="2400" dirty="0">
                <a:latin typeface="Times New Roman" panose="02020603050405020304" pitchFamily="2" charset="0"/>
                <a:ea typeface="隶书" panose="02010509060101010101" pitchFamily="1" charset="-122"/>
              </a:rPr>
              <a:t>.1  原理图绘制</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2</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2</a:t>
            </a:r>
            <a:r>
              <a:rPr sz="2400" dirty="0">
                <a:latin typeface="Times New Roman" panose="02020603050405020304" pitchFamily="2" charset="0"/>
                <a:ea typeface="隶书" panose="02010509060101010101" pitchFamily="1" charset="-122"/>
              </a:rPr>
              <a:t>.3  源代码调试</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2" end="2"/>
                                            </p:txEl>
                                          </p:spTgt>
                                        </p:tgtEl>
                                        <p:attrNameLst>
                                          <p:attrName>style.visibility</p:attrName>
                                        </p:attrNameLst>
                                      </p:cBhvr>
                                      <p:to>
                                        <p:strVal val="visible"/>
                                      </p:to>
                                    </p:set>
                                    <p:animEffect transition="in" filter="blinds(horizontal)">
                                      <p:cBhvr>
                                        <p:cTn id="7" dur="500"/>
                                        <p:tgtEl>
                                          <p:spTgt spid="35845">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845">
                                            <p:txEl>
                                              <p:pRg st="3" end="3"/>
                                            </p:txEl>
                                          </p:spTgt>
                                        </p:tgtEl>
                                        <p:attrNameLst>
                                          <p:attrName>style.visibility</p:attrName>
                                        </p:attrNameLst>
                                      </p:cBhvr>
                                      <p:to>
                                        <p:strVal val="visible"/>
                                      </p:to>
                                    </p:set>
                                    <p:animEffect transition="in" filter="blinds(horizontal)">
                                      <p:cBhvr>
                                        <p:cTn id="10" dur="500"/>
                                        <p:tgtEl>
                                          <p:spTgt spid="35845">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5845">
                                            <p:txEl>
                                              <p:pRg st="4" end="4"/>
                                            </p:txEl>
                                          </p:spTgt>
                                        </p:tgtEl>
                                        <p:attrNameLst>
                                          <p:attrName>style.visibility</p:attrName>
                                        </p:attrNameLst>
                                      </p:cBhvr>
                                      <p:to>
                                        <p:strVal val="visible"/>
                                      </p:to>
                                    </p:set>
                                    <p:animEffect transition="in" filter="blinds(horizontal)">
                                      <p:cBhvr>
                                        <p:cTn id="15" dur="500"/>
                                        <p:tgtEl>
                                          <p:spTgt spid="35845">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5845">
                                            <p:txEl>
                                              <p:pRg st="5" end="5"/>
                                            </p:txEl>
                                          </p:spTgt>
                                        </p:tgtEl>
                                        <p:attrNameLst>
                                          <p:attrName>style.visibility</p:attrName>
                                        </p:attrNameLst>
                                      </p:cBhvr>
                                      <p:to>
                                        <p:strVal val="visible"/>
                                      </p:to>
                                    </p:set>
                                    <p:animEffect transition="in" filter="blinds(horizontal)">
                                      <p:cBhvr>
                                        <p:cTn id="18" dur="500"/>
                                        <p:tgtEl>
                                          <p:spTgt spid="35845">
                                            <p:txEl>
                                              <p:pRg st="5" end="5"/>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5845">
                                            <p:txEl>
                                              <p:pRg st="6" end="6"/>
                                            </p:txEl>
                                          </p:spTgt>
                                        </p:tgtEl>
                                        <p:attrNameLst>
                                          <p:attrName>style.visibility</p:attrName>
                                        </p:attrNameLst>
                                      </p:cBhvr>
                                      <p:to>
                                        <p:strVal val="visible"/>
                                      </p:to>
                                    </p:set>
                                    <p:animEffect transition="in" filter="blinds(horizontal)">
                                      <p:cBhvr>
                                        <p:cTn id="21" dur="500"/>
                                        <p:tgtEl>
                                          <p:spTgt spid="3584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6629400" y="2489200"/>
            <a:ext cx="4690745" cy="3416300"/>
          </a:xfrm>
          <a:prstGeom prst="rect">
            <a:avLst/>
          </a:prstGeom>
        </p:spPr>
      </p:pic>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3"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37470" cy="462915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2  温度传感器DS18B20</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2</a:t>
            </a:r>
            <a:r>
              <a:rPr sz="2400" dirty="0">
                <a:latin typeface="Times New Roman" panose="02020603050405020304" pitchFamily="2" charset="0"/>
                <a:ea typeface="隶书" panose="02010509060101010101" pitchFamily="1" charset="-122"/>
              </a:rPr>
              <a:t>.1  原理图绘制</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DS18B20原理框图如图3.11所示。</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zh-CN" altLang="en-US" sz="2400" dirty="0">
                <a:ea typeface="隶书" panose="02010509060101010101" pitchFamily="1" charset="-122"/>
                <a:sym typeface="+mn-ea"/>
              </a:rPr>
              <a:t>系统包括：</a:t>
            </a:r>
            <a:endParaRPr lang="zh-CN" altLang="en-US" sz="2400" dirty="0">
              <a:latin typeface="Times New Roman" panose="02020603050405020304" pitchFamily="2" charset="0"/>
              <a:ea typeface="隶书" panose="02010509060101010101" pitchFamily="1" charset="-122"/>
            </a:endParaRPr>
          </a:p>
          <a:p>
            <a:pPr indent="47625">
              <a:spcBef>
                <a:spcPts val="0"/>
              </a:spcBef>
            </a:pPr>
            <a:r>
              <a:rPr lang="en-US" altLang="zh-CN" sz="2400" dirty="0">
                <a:ea typeface="隶书" panose="02010509060101010101" pitchFamily="1" charset="-122"/>
                <a:sym typeface="+mn-ea"/>
              </a:rPr>
              <a:t>    MCU</a:t>
            </a:r>
            <a:r>
              <a:rPr lang="zh-CN" altLang="en-US" sz="2400" dirty="0">
                <a:ea typeface="隶书" panose="02010509060101010101" pitchFamily="1" charset="-122"/>
                <a:sym typeface="+mn-ea"/>
              </a:rPr>
              <a:t>、矩阵按键、</a:t>
            </a:r>
            <a:r>
              <a:rPr lang="en-US" altLang="zh-CN" sz="2400" dirty="0">
                <a:ea typeface="隶书" panose="02010509060101010101" pitchFamily="1" charset="-122"/>
                <a:sym typeface="+mn-ea"/>
              </a:rPr>
              <a:t>LED</a:t>
            </a:r>
            <a:r>
              <a:rPr lang="zh-CN" altLang="en-US" sz="2400" dirty="0">
                <a:ea typeface="隶书" panose="02010509060101010101" pitchFamily="1" charset="-122"/>
                <a:sym typeface="+mn-ea"/>
              </a:rPr>
              <a:t>、数码管</a:t>
            </a:r>
            <a:endParaRPr lang="zh-CN" altLang="en-US" sz="2400" dirty="0">
              <a:ea typeface="隶书" panose="02010509060101010101" pitchFamily="1" charset="-122"/>
              <a:sym typeface="+mn-ea"/>
            </a:endParaRPr>
          </a:p>
          <a:p>
            <a:pPr indent="47625">
              <a:spcBef>
                <a:spcPts val="0"/>
              </a:spcBef>
            </a:pPr>
            <a:r>
              <a:rPr lang="zh-CN" altLang="en-US" sz="2400" dirty="0">
                <a:ea typeface="隶书" panose="02010509060101010101" pitchFamily="1" charset="-122"/>
                <a:sym typeface="+mn-ea"/>
              </a:rPr>
              <a:t> </a:t>
            </a:r>
            <a:r>
              <a:rPr lang="en-US" altLang="zh-CN" sz="2400" dirty="0">
                <a:ea typeface="隶书" panose="02010509060101010101" pitchFamily="1" charset="-122"/>
                <a:sym typeface="+mn-ea"/>
              </a:rPr>
              <a:t>   DS1302</a:t>
            </a:r>
            <a:r>
              <a:rPr lang="zh-CN" altLang="en-US" sz="2400" dirty="0">
                <a:ea typeface="隶书" panose="02010509060101010101" pitchFamily="1" charset="-122"/>
                <a:sym typeface="+mn-ea"/>
              </a:rPr>
              <a:t>、</a:t>
            </a:r>
            <a:r>
              <a:rPr lang="en-US" altLang="zh-CN" sz="2400" dirty="0">
                <a:ea typeface="隶书" panose="02010509060101010101" pitchFamily="1" charset="-122"/>
                <a:sym typeface="+mn-ea"/>
              </a:rPr>
              <a:t>DS18B20</a:t>
            </a:r>
            <a:endParaRPr lang="zh-CN" altLang="en-US" sz="2400" dirty="0">
              <a:ea typeface="隶书" panose="02010509060101010101" pitchFamily="1" charset="-122"/>
              <a:sym typeface="+mn-ea"/>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DS18B20通过P14（DQ）与MCU相连。</a:t>
            </a:r>
            <a:endParaRPr sz="2400" dirty="0">
              <a:latin typeface="Times New Roman" panose="02020603050405020304" pitchFamily="2" charset="0"/>
              <a:ea typeface="隶书" panose="02010509060101010101" pitchFamily="1" charset="-122"/>
            </a:endParaRPr>
          </a:p>
          <a:p>
            <a:pPr>
              <a:spcBef>
                <a:spcPct val="20000"/>
              </a:spcBef>
            </a:pP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6" end="6"/>
                                            </p:txEl>
                                          </p:spTgt>
                                        </p:tgtEl>
                                        <p:attrNameLst>
                                          <p:attrName>style.visibility</p:attrName>
                                        </p:attrNameLst>
                                      </p:cBhvr>
                                      <p:to>
                                        <p:strVal val="visible"/>
                                      </p:to>
                                    </p:set>
                                    <p:animEffect transition="in" filter="blinds(horizontal)">
                                      <p:cBhvr>
                                        <p:cTn id="7" dur="500"/>
                                        <p:tgtEl>
                                          <p:spTgt spid="3584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09" name="图片 5"/>
          <p:cNvPicPr>
            <a:picLocks noChangeAspect="1"/>
          </p:cNvPicPr>
          <p:nvPr/>
        </p:nvPicPr>
        <p:blipFill>
          <a:blip r:embed="rId1"/>
          <a:stretch>
            <a:fillRect/>
          </a:stretch>
        </p:blipFill>
        <p:spPr>
          <a:xfrm>
            <a:off x="6141085" y="2569845"/>
            <a:ext cx="5293360" cy="3713480"/>
          </a:xfrm>
          <a:prstGeom prst="rect">
            <a:avLst/>
          </a:prstGeom>
          <a:noFill/>
          <a:ln>
            <a:noFill/>
          </a:ln>
        </p:spPr>
      </p:pic>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2"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4989195" cy="462915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2  温度传感器DS18B20</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2</a:t>
            </a:r>
            <a:r>
              <a:rPr sz="2400" dirty="0">
                <a:latin typeface="Times New Roman" panose="02020603050405020304" pitchFamily="2" charset="0"/>
                <a:ea typeface="隶书" panose="02010509060101010101" pitchFamily="1" charset="-122"/>
              </a:rPr>
              <a:t>.1  原理图绘制</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在原理图中添加器件“DS18B20”，按图3.12的布局和连接关系绘制原理图。</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zh-CN" altLang="en-US" sz="2400" dirty="0">
                <a:ea typeface="隶书" panose="02010509060101010101" pitchFamily="1" charset="-122"/>
                <a:sym typeface="+mn-ea"/>
              </a:rPr>
              <a:t>系统包括：</a:t>
            </a:r>
            <a:endParaRPr lang="zh-CN" altLang="en-US" sz="2400" dirty="0">
              <a:latin typeface="Times New Roman" panose="02020603050405020304" pitchFamily="2" charset="0"/>
              <a:ea typeface="隶书" panose="02010509060101010101" pitchFamily="1" charset="-122"/>
            </a:endParaRPr>
          </a:p>
          <a:p>
            <a:pPr indent="47625">
              <a:spcBef>
                <a:spcPts val="0"/>
              </a:spcBef>
            </a:pPr>
            <a:r>
              <a:rPr lang="en-US" altLang="zh-CN" sz="2400" dirty="0">
                <a:ea typeface="隶书" panose="02010509060101010101" pitchFamily="1" charset="-122"/>
                <a:sym typeface="+mn-ea"/>
              </a:rPr>
              <a:t>    MCU</a:t>
            </a:r>
            <a:r>
              <a:rPr lang="zh-CN" altLang="en-US" sz="2400" dirty="0">
                <a:ea typeface="隶书" panose="02010509060101010101" pitchFamily="1" charset="-122"/>
                <a:sym typeface="+mn-ea"/>
              </a:rPr>
              <a:t>、矩阵按键、</a:t>
            </a:r>
            <a:r>
              <a:rPr lang="en-US" altLang="zh-CN" sz="2400" dirty="0">
                <a:ea typeface="隶书" panose="02010509060101010101" pitchFamily="1" charset="-122"/>
                <a:sym typeface="+mn-ea"/>
              </a:rPr>
              <a:t>LED</a:t>
            </a:r>
            <a:r>
              <a:rPr lang="zh-CN" altLang="en-US" sz="2400" dirty="0">
                <a:ea typeface="隶书" panose="02010509060101010101" pitchFamily="1" charset="-122"/>
                <a:sym typeface="+mn-ea"/>
              </a:rPr>
              <a:t>、数码管</a:t>
            </a:r>
            <a:endParaRPr lang="zh-CN" altLang="en-US" sz="2400" dirty="0">
              <a:ea typeface="隶书" panose="02010509060101010101" pitchFamily="1" charset="-122"/>
              <a:sym typeface="+mn-ea"/>
            </a:endParaRPr>
          </a:p>
          <a:p>
            <a:pPr indent="47625">
              <a:spcBef>
                <a:spcPts val="0"/>
              </a:spcBef>
            </a:pPr>
            <a:r>
              <a:rPr lang="zh-CN" altLang="en-US" sz="2400" dirty="0">
                <a:ea typeface="隶书" panose="02010509060101010101" pitchFamily="1" charset="-122"/>
                <a:sym typeface="+mn-ea"/>
              </a:rPr>
              <a:t> </a:t>
            </a:r>
            <a:r>
              <a:rPr lang="en-US" altLang="zh-CN" sz="2400" dirty="0">
                <a:ea typeface="隶书" panose="02010509060101010101" pitchFamily="1" charset="-122"/>
                <a:sym typeface="+mn-ea"/>
              </a:rPr>
              <a:t>   DS1302</a:t>
            </a:r>
            <a:r>
              <a:rPr lang="zh-CN" altLang="en-US" sz="2400" dirty="0">
                <a:ea typeface="隶书" panose="02010509060101010101" pitchFamily="1" charset="-122"/>
                <a:sym typeface="+mn-ea"/>
              </a:rPr>
              <a:t>、</a:t>
            </a:r>
            <a:r>
              <a:rPr lang="en-US" altLang="zh-CN" sz="2400" dirty="0">
                <a:ea typeface="隶书" panose="02010509060101010101" pitchFamily="1" charset="-122"/>
                <a:sym typeface="+mn-ea"/>
              </a:rPr>
              <a:t>DS18B20</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37470" cy="340360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2  温度传感器DS18B20</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2</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DS18B20源代码设计包括ds18b20.h设计、ds18b20.c设计和main.c修改。</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(1) ds18b20.h设计</a:t>
            </a:r>
            <a:endParaRPr sz="2400" dirty="0">
              <a:latin typeface="Times New Roman" panose="02020603050405020304" pitchFamily="2" charset="0"/>
              <a:ea typeface="隶书" panose="02010509060101010101" pitchFamily="1" charset="-122"/>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int Temp_Read(void);</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400" dirty="0">
                <a:ea typeface="隶书" panose="02010509060101010101" pitchFamily="1" charset="-122"/>
                <a:cs typeface="Times New Roman" panose="02020603050405020304" pitchFamily="2" charset="0"/>
              </a:rPr>
              <a:t>(2) ds18b20.c设计</a:t>
            </a:r>
            <a:endParaRPr sz="2400" dirty="0">
              <a:ea typeface="隶书" panose="02010509060101010101" pitchFamily="1" charset="-122"/>
              <a:cs typeface="Times New Roman" panose="02020603050405020304" pitchFamily="2"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sfr  P1 = 0x90;</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sbit DQ = P1^4;                 // 单总线接口</a:t>
            </a:r>
            <a:endParaRPr sz="2400" dirty="0">
              <a:ea typeface="隶书" panose="02010509060101010101" pitchFamily="1" charset="-122"/>
              <a:cs typeface="Times New Roman" panose="02020603050405020304" pitchFamily="2"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3" end="3"/>
                                            </p:txEl>
                                          </p:spTgt>
                                        </p:tgtEl>
                                        <p:attrNameLst>
                                          <p:attrName>style.visibility</p:attrName>
                                        </p:attrNameLst>
                                      </p:cBhvr>
                                      <p:to>
                                        <p:strVal val="visible"/>
                                      </p:to>
                                    </p:set>
                                    <p:animEffect transition="in" filter="blinds(horizontal)">
                                      <p:cBhvr>
                                        <p:cTn id="7" dur="500"/>
                                        <p:tgtEl>
                                          <p:spTgt spid="35845">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845">
                                            <p:txEl>
                                              <p:pRg st="4" end="4"/>
                                            </p:txEl>
                                          </p:spTgt>
                                        </p:tgtEl>
                                        <p:attrNameLst>
                                          <p:attrName>style.visibility</p:attrName>
                                        </p:attrNameLst>
                                      </p:cBhvr>
                                      <p:to>
                                        <p:strVal val="visible"/>
                                      </p:to>
                                    </p:set>
                                    <p:animEffect transition="in" filter="blinds(horizontal)">
                                      <p:cBhvr>
                                        <p:cTn id="10" dur="500"/>
                                        <p:tgtEl>
                                          <p:spTgt spid="35845">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5845">
                                            <p:txEl>
                                              <p:pRg st="5" end="5"/>
                                            </p:txEl>
                                          </p:spTgt>
                                        </p:tgtEl>
                                        <p:attrNameLst>
                                          <p:attrName>style.visibility</p:attrName>
                                        </p:attrNameLst>
                                      </p:cBhvr>
                                      <p:to>
                                        <p:strVal val="visible"/>
                                      </p:to>
                                    </p:set>
                                    <p:animEffect transition="in" filter="blinds(horizontal)">
                                      <p:cBhvr>
                                        <p:cTn id="15" dur="500"/>
                                        <p:tgtEl>
                                          <p:spTgt spid="35845">
                                            <p:txEl>
                                              <p:pRg st="5" end="5"/>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5845">
                                            <p:txEl>
                                              <p:pRg st="6" end="6"/>
                                            </p:txEl>
                                          </p:spTgt>
                                        </p:tgtEl>
                                        <p:attrNameLst>
                                          <p:attrName>style.visibility</p:attrName>
                                        </p:attrNameLst>
                                      </p:cBhvr>
                                      <p:to>
                                        <p:strVal val="visible"/>
                                      </p:to>
                                    </p:set>
                                    <p:animEffect transition="in" filter="blinds(horizontal)">
                                      <p:cBhvr>
                                        <p:cTn id="18" dur="500"/>
                                        <p:tgtEl>
                                          <p:spTgt spid="35845">
                                            <p:txEl>
                                              <p:pRg st="6" end="6"/>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5845">
                                            <p:txEl>
                                              <p:pRg st="7" end="7"/>
                                            </p:txEl>
                                          </p:spTgt>
                                        </p:tgtEl>
                                        <p:attrNameLst>
                                          <p:attrName>style.visibility</p:attrName>
                                        </p:attrNameLst>
                                      </p:cBhvr>
                                      <p:to>
                                        <p:strVal val="visible"/>
                                      </p:to>
                                    </p:set>
                                    <p:animEffect transition="in" filter="blinds(horizontal)">
                                      <p:cBhvr>
                                        <p:cTn id="21" dur="500"/>
                                        <p:tgtEl>
                                          <p:spTgt spid="3584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37470" cy="462915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2  温度传感器DS18B20</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2</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a:spcBef>
                <a:spcPct val="20000"/>
              </a:spcBef>
            </a:pPr>
            <a:r>
              <a:rPr sz="2400" dirty="0">
                <a:ea typeface="隶书" panose="02010509060101010101" pitchFamily="1" charset="-122"/>
                <a:cs typeface="Times New Roman" panose="02020603050405020304" pitchFamily="2" charset="0"/>
              </a:rPr>
              <a:t>(2) ds18b20.c设计</a:t>
            </a:r>
            <a:endParaRPr sz="2400" dirty="0">
              <a:ea typeface="隶书" panose="02010509060101010101" pitchFamily="1" charset="-122"/>
              <a:cs typeface="Times New Roman" panose="02020603050405020304" pitchFamily="2"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DS18B20延时函数</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void DS18B20_Delay(unsigned int t)</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#ifndef IAP15</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while (t--);</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#else</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char i;</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while (t--)</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for (i=0; i&lt;12; i++);</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#endif</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37470" cy="462915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2  温度传感器DS18B20</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2</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a:spcBef>
                <a:spcPct val="20000"/>
              </a:spcBef>
            </a:pPr>
            <a:r>
              <a:rPr sz="2400" dirty="0">
                <a:ea typeface="隶书" panose="02010509060101010101" pitchFamily="1" charset="-122"/>
                <a:cs typeface="Times New Roman" panose="02020603050405020304" pitchFamily="2" charset="0"/>
              </a:rPr>
              <a:t>(2) ds18b20.c设计</a:t>
            </a:r>
            <a:endParaRPr sz="2400" dirty="0">
              <a:ea typeface="隶书" panose="02010509060101010101" pitchFamily="1" charset="-122"/>
              <a:cs typeface="Times New Roman" panose="02020603050405020304" pitchFamily="2"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DS18B20初始化</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bit DS18B20_Init(void)</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bit flag = 0;</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DQ = 1;</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DS18B20_Delay(12);</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DQ = 0;  DS18B20_Delay(80);</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DQ = 1;  DS18B20_Delay(10);</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flag = DQ;</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DS18B20_Delay(5);</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return flag;</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37470" cy="462915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2  温度传感器DS18B20</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2</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a:spcBef>
                <a:spcPct val="20000"/>
              </a:spcBef>
            </a:pPr>
            <a:r>
              <a:rPr sz="2400" dirty="0">
                <a:ea typeface="隶书" panose="02010509060101010101" pitchFamily="1" charset="-122"/>
                <a:cs typeface="Times New Roman" panose="02020603050405020304" pitchFamily="2" charset="0"/>
              </a:rPr>
              <a:t>(2) ds18b20.c设计</a:t>
            </a:r>
            <a:endParaRPr sz="2400" dirty="0">
              <a:ea typeface="隶书" panose="02010509060101010101" pitchFamily="1" charset="-122"/>
              <a:cs typeface="Times New Roman" panose="02020603050405020304" pitchFamily="2"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DS18B20写字节</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void DS18B20_Write(unsigned char dat)</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unsigned char i;</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for (i=0; i&lt;8; i++) {</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DQ = 0;</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DQ = dat &amp; 1;</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DS18B20_Delay(5);</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DQ = 1;</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dat &gt;&gt;= 1; }</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DS18B20_Delay(5);</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37470" cy="462915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2  温度传感器DS18B20</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2</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a:spcBef>
                <a:spcPct val="20000"/>
              </a:spcBef>
            </a:pPr>
            <a:r>
              <a:rPr sz="2400" dirty="0">
                <a:ea typeface="隶书" panose="02010509060101010101" pitchFamily="1" charset="-122"/>
                <a:cs typeface="Times New Roman" panose="02020603050405020304" pitchFamily="2" charset="0"/>
              </a:rPr>
              <a:t>(2) ds18b20.c设计</a:t>
            </a:r>
            <a:endParaRPr sz="2400" dirty="0">
              <a:ea typeface="隶书" panose="02010509060101010101" pitchFamily="1" charset="-122"/>
              <a:cs typeface="Times New Roman" panose="02020603050405020304" pitchFamily="2"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DS18B20读字节</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char DS18B20_Read(void)</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unsigned char i, dat;</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for (i=0; i&lt;8; i++) {</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DQ = 0;</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dat &gt;&gt;= 1;</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DQ = 1;</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if (DQ) dat |= 0x80;</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DS18B20_Delay(5);</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return dat;</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37470" cy="388048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2  温度传感器DS18B20</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2</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a:spcBef>
                <a:spcPct val="20000"/>
              </a:spcBef>
            </a:pPr>
            <a:r>
              <a:rPr sz="2400" dirty="0">
                <a:ea typeface="隶书" panose="02010509060101010101" pitchFamily="1" charset="-122"/>
                <a:cs typeface="Times New Roman" panose="02020603050405020304" pitchFamily="2" charset="0"/>
              </a:rPr>
              <a:t>(2) ds18b20.c设计</a:t>
            </a:r>
            <a:endParaRPr sz="2400" dirty="0">
              <a:ea typeface="隶书" panose="02010509060101010101" pitchFamily="1" charset="-122"/>
              <a:cs typeface="Times New Roman" panose="02020603050405020304" pitchFamily="2"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int Temp_Read(void)</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char low, high;</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DS18B20_Init();               // 初始化</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DS18B20_Write(0xCC);          // 跳过ROM</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DS18B20_Write(0x44);          // 启动温度转换</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37470" cy="430530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2  温度传感器DS18B20</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2</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a:spcBef>
                <a:spcPct val="20000"/>
              </a:spcBef>
            </a:pPr>
            <a:r>
              <a:rPr sz="2400" dirty="0">
                <a:ea typeface="隶书" panose="02010509060101010101" pitchFamily="1" charset="-122"/>
                <a:cs typeface="Times New Roman" panose="02020603050405020304" pitchFamily="2" charset="0"/>
              </a:rPr>
              <a:t>(2) ds18b20.c设计</a:t>
            </a:r>
            <a:endParaRPr sz="2400" dirty="0">
              <a:ea typeface="隶书" panose="02010509060101010101" pitchFamily="1" charset="-122"/>
              <a:cs typeface="Times New Roman" panose="02020603050405020304" pitchFamily="2"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DS18B20_Init();</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DS18B20_Write(0xCC);</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DS18B20_Write(0xBE);          // 读取温度值</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low = DS18B20_Read();         // 低字节</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high = DS18B20_Read();        // 高字节</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return (high&lt;&lt;8)+low;</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333990" cy="467995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1.1  </a:t>
            </a:r>
            <a:r>
              <a:rPr sz="2400" dirty="0">
                <a:ea typeface="隶书" panose="02010509060101010101" pitchFamily="1" charset="-122"/>
                <a:sym typeface="+mn-ea"/>
              </a:rPr>
              <a:t>MCS51兼容单片机</a:t>
            </a:r>
            <a:endParaRPr sz="2400" dirty="0">
              <a:ea typeface="隶书" panose="02010509060101010101" pitchFamily="1" charset="-122"/>
              <a:sym typeface="+mn-ea"/>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1.1.2  IAP15单片机简介</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IAP15系列8位单片机是宏晶科技推出的自带仿真器的单时钟/机器周期（1T）MCS51兼容单片机</a:t>
            </a:r>
            <a:r>
              <a:rPr lang="zh-CN" altLang="en-US" sz="2400" dirty="0">
                <a:latin typeface="Times New Roman" panose="02020603050405020304" pitchFamily="2" charset="0"/>
                <a:ea typeface="隶书" panose="02010509060101010101" pitchFamily="1" charset="-122"/>
                <a:sym typeface="宋体" panose="02010600030101010101" pitchFamily="2" charset="-122"/>
              </a:rPr>
              <a:t>：</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内部集成高精度R/C时钟，时钟频率5~28MHz宽范围可设置</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FLASH最大容量61KB，SRAM最大容量2KB</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有42根IO线（LQFP44封装）</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2~5个16位定时/计数器</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1~4个全双工串行口（UART），1个SPI接口</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8路高速10位ADC，3路CCP/PWM/PCA</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10~21个2优先级中断源。</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15">
                                            <p:txEl>
                                              <p:pRg st="3" end="3"/>
                                            </p:txEl>
                                          </p:spTgt>
                                        </p:tgtEl>
                                        <p:attrNameLst>
                                          <p:attrName>style.visibility</p:attrName>
                                        </p:attrNameLst>
                                      </p:cBhvr>
                                      <p:to>
                                        <p:strVal val="visible"/>
                                      </p:to>
                                    </p:set>
                                    <p:animEffect transition="in" filter="blinds(horizontal)">
                                      <p:cBhvr>
                                        <p:cTn id="7" dur="500"/>
                                        <p:tgtEl>
                                          <p:spTgt spid="13315">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3315">
                                            <p:txEl>
                                              <p:pRg st="4" end="4"/>
                                            </p:txEl>
                                          </p:spTgt>
                                        </p:tgtEl>
                                        <p:attrNameLst>
                                          <p:attrName>style.visibility</p:attrName>
                                        </p:attrNameLst>
                                      </p:cBhvr>
                                      <p:to>
                                        <p:strVal val="visible"/>
                                      </p:to>
                                    </p:set>
                                    <p:animEffect transition="in" filter="blinds(horizontal)">
                                      <p:cBhvr>
                                        <p:cTn id="10" dur="500"/>
                                        <p:tgtEl>
                                          <p:spTgt spid="13315">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3315">
                                            <p:txEl>
                                              <p:pRg st="5" end="5"/>
                                            </p:txEl>
                                          </p:spTgt>
                                        </p:tgtEl>
                                        <p:attrNameLst>
                                          <p:attrName>style.visibility</p:attrName>
                                        </p:attrNameLst>
                                      </p:cBhvr>
                                      <p:to>
                                        <p:strVal val="visible"/>
                                      </p:to>
                                    </p:set>
                                    <p:animEffect transition="in" filter="blinds(horizontal)">
                                      <p:cBhvr>
                                        <p:cTn id="15" dur="500"/>
                                        <p:tgtEl>
                                          <p:spTgt spid="13315">
                                            <p:txEl>
                                              <p:pRg st="5" end="5"/>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3315">
                                            <p:txEl>
                                              <p:pRg st="6" end="6"/>
                                            </p:txEl>
                                          </p:spTgt>
                                        </p:tgtEl>
                                        <p:attrNameLst>
                                          <p:attrName>style.visibility</p:attrName>
                                        </p:attrNameLst>
                                      </p:cBhvr>
                                      <p:to>
                                        <p:strVal val="visible"/>
                                      </p:to>
                                    </p:set>
                                    <p:animEffect transition="in" filter="blinds(horizontal)">
                                      <p:cBhvr>
                                        <p:cTn id="18" dur="500"/>
                                        <p:tgtEl>
                                          <p:spTgt spid="13315">
                                            <p:txEl>
                                              <p:pRg st="6" end="6"/>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3315">
                                            <p:txEl>
                                              <p:pRg st="7" end="7"/>
                                            </p:txEl>
                                          </p:spTgt>
                                        </p:tgtEl>
                                        <p:attrNameLst>
                                          <p:attrName>style.visibility</p:attrName>
                                        </p:attrNameLst>
                                      </p:cBhvr>
                                      <p:to>
                                        <p:strVal val="visible"/>
                                      </p:to>
                                    </p:set>
                                    <p:animEffect transition="in" filter="blinds(horizontal)">
                                      <p:cBhvr>
                                        <p:cTn id="21" dur="500"/>
                                        <p:tgtEl>
                                          <p:spTgt spid="13315">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3315">
                                            <p:txEl>
                                              <p:pRg st="8" end="8"/>
                                            </p:txEl>
                                          </p:spTgt>
                                        </p:tgtEl>
                                        <p:attrNameLst>
                                          <p:attrName>style.visibility</p:attrName>
                                        </p:attrNameLst>
                                      </p:cBhvr>
                                      <p:to>
                                        <p:strVal val="visible"/>
                                      </p:to>
                                    </p:set>
                                    <p:animEffect transition="in" filter="blinds(horizontal)">
                                      <p:cBhvr>
                                        <p:cTn id="26" dur="500"/>
                                        <p:tgtEl>
                                          <p:spTgt spid="13315">
                                            <p:txEl>
                                              <p:pRg st="8" end="8"/>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13315">
                                            <p:txEl>
                                              <p:pRg st="9" end="9"/>
                                            </p:txEl>
                                          </p:spTgt>
                                        </p:tgtEl>
                                        <p:attrNameLst>
                                          <p:attrName>style.visibility</p:attrName>
                                        </p:attrNameLst>
                                      </p:cBhvr>
                                      <p:to>
                                        <p:strVal val="visible"/>
                                      </p:to>
                                    </p:set>
                                    <p:animEffect transition="in" filter="blinds(horizontal)">
                                      <p:cBhvr>
                                        <p:cTn id="29" dur="500"/>
                                        <p:tgtEl>
                                          <p:spTgt spid="1331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37470" cy="352298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2  温度传感器DS18B20</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2</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a:spcBef>
                <a:spcPct val="20000"/>
              </a:spcBef>
            </a:pPr>
            <a:r>
              <a:rPr sz="2400" dirty="0">
                <a:ea typeface="隶书" panose="02010509060101010101" pitchFamily="1" charset="-122"/>
                <a:cs typeface="Times New Roman" panose="02020603050405020304" pitchFamily="2" charset="0"/>
              </a:rPr>
              <a:t>(3) main.c修改</a:t>
            </a:r>
            <a:endParaRPr sz="2400" dirty="0">
              <a:ea typeface="隶书" panose="02010509060101010101" pitchFamily="1" charset="-122"/>
              <a:cs typeface="Times New Roman" panose="02020603050405020304" pitchFamily="2"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程序说明: 读取温度值并显示，S4和S5切换状态，LED显示状态</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400" dirty="0">
                <a:ea typeface="隶书" panose="02010509060101010101" pitchFamily="1" charset="-122"/>
                <a:cs typeface="Times New Roman" panose="02020603050405020304" pitchFamily="2" charset="0"/>
              </a:rPr>
              <a:t>① 包含下列头文件：</a:t>
            </a:r>
            <a:endParaRPr sz="2400" dirty="0">
              <a:ea typeface="隶书" panose="02010509060101010101" pitchFamily="1" charset="-122"/>
              <a:cs typeface="Times New Roman" panose="02020603050405020304" pitchFamily="2"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#include "ds18b20.h"</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400" dirty="0">
                <a:ea typeface="隶书" panose="02010509060101010101" pitchFamily="1" charset="-122"/>
                <a:cs typeface="Times New Roman" panose="02020603050405020304" pitchFamily="2" charset="0"/>
              </a:rPr>
              <a:t>② 添加下列全局变量声明：</a:t>
            </a:r>
            <a:endParaRPr sz="2400" dirty="0">
              <a:ea typeface="隶书" panose="02010509060101010101" pitchFamily="1" charset="-122"/>
              <a:cs typeface="Times New Roman" panose="02020603050405020304" pitchFamily="2"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int  uiTemp;          // 温度值</a:t>
            </a:r>
            <a:endParaRPr sz="2400" dirty="0">
              <a:ea typeface="隶书" panose="02010509060101010101" pitchFamily="1" charset="-122"/>
              <a:cs typeface="Times New Roman" panose="02020603050405020304" pitchFamily="2"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37470" cy="471360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2  温度传感器DS18B20</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2</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a:spcBef>
                <a:spcPct val="20000"/>
              </a:spcBef>
            </a:pPr>
            <a:r>
              <a:rPr sz="2400" dirty="0">
                <a:ea typeface="隶书" panose="02010509060101010101" pitchFamily="1" charset="-122"/>
                <a:cs typeface="Times New Roman" panose="02020603050405020304" pitchFamily="2" charset="0"/>
              </a:rPr>
              <a:t>(3) main.c修改</a:t>
            </a:r>
            <a:endParaRPr sz="2400" dirty="0">
              <a:ea typeface="隶书" panose="02010509060101010101" pitchFamily="1" charset="-122"/>
              <a:cs typeface="Times New Roman" panose="02020603050405020304" pitchFamily="2" charset="0"/>
            </a:endParaRPr>
          </a:p>
          <a:p>
            <a:pPr>
              <a:spcBef>
                <a:spcPct val="20000"/>
              </a:spcBef>
            </a:pPr>
            <a:r>
              <a:rPr sz="2400" dirty="0">
                <a:ea typeface="隶书" panose="02010509060101010101" pitchFamily="1" charset="-122"/>
                <a:cs typeface="Times New Roman" panose="02020603050405020304" pitchFamily="2" charset="0"/>
              </a:rPr>
              <a:t>③ 将Seg_Proc()中的下列语句：</a:t>
            </a:r>
            <a:endParaRPr sz="2400" dirty="0">
              <a:ea typeface="隶书" panose="02010509060101010101" pitchFamily="1" charset="-122"/>
              <a:cs typeface="Times New Roman" panose="02020603050405020304" pitchFamily="2" charset="0"/>
            </a:endParaRPr>
          </a:p>
          <a:p>
            <a:pPr>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switch (ucState) {</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case 0:                    // 显示T1时钟</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sprintf(pucSeg_Char, "1 %06u", (unsigned int)ucSec);</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break;</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case 1:                    // 显示RTC时钟</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RTC_Get(pucRtc);         // 获取RTC时钟</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sprintf(pucSeg_Char, "2 %02x.%02x.%02x",\</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(unsigned int)pucRtc[0], (unsigned int)pucRtc[1],\</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(unsigned int)pucRtc[2]); }</a:t>
            </a:r>
            <a:endParaRPr sz="2400" dirty="0">
              <a:ea typeface="隶书" panose="02010509060101010101" pitchFamily="1" charset="-122"/>
              <a:cs typeface="Times New Roman" panose="02020603050405020304" pitchFamily="2"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37470" cy="491617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2  温度传感器DS18B20</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2</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a:spcBef>
                <a:spcPct val="20000"/>
              </a:spcBef>
            </a:pPr>
            <a:r>
              <a:rPr sz="2400" dirty="0">
                <a:ea typeface="隶书" panose="02010509060101010101" pitchFamily="1" charset="-122"/>
                <a:cs typeface="Times New Roman" panose="02020603050405020304" pitchFamily="2" charset="0"/>
              </a:rPr>
              <a:t>(3) main.c修改</a:t>
            </a:r>
            <a:endParaRPr sz="2400" dirty="0">
              <a:ea typeface="隶书" panose="02010509060101010101" pitchFamily="1" charset="-122"/>
              <a:cs typeface="Times New Roman" panose="02020603050405020304" pitchFamily="2"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400" dirty="0">
                <a:ea typeface="隶书" panose="02010509060101010101" pitchFamily="1" charset="-122"/>
                <a:cs typeface="Times New Roman" panose="02020603050405020304" pitchFamily="2" charset="0"/>
              </a:rPr>
              <a:t>替换为：</a:t>
            </a:r>
            <a:endParaRPr sz="2400" dirty="0">
              <a:ea typeface="隶书" panose="02010509060101010101" pitchFamily="1" charset="-122"/>
              <a:cs typeface="Times New Roman" panose="02020603050405020304" pitchFamily="2" charset="0"/>
            </a:endParaRPr>
          </a:p>
          <a:p>
            <a:pPr>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switch (ucState)</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case 0:                    // 显示RTC时钟</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RTC_Get(pucRtc);         // 获取RTC时钟</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sprintf(pucSeg_Char, "1 %02x.%02x.%02x",\</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(unsigned int)pucRtc[0], (unsigned int)pucRtc[1],\</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(unsigned int)pucRtc[2]);</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break;</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case 1:                    // 显示温度值</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uiTemp = Temp_Read();</a:t>
            </a:r>
            <a:endParaRPr sz="2000" dirty="0">
              <a:latin typeface="Courier New" panose="02070309020205020404" charset="0"/>
              <a:ea typeface="隶书" panose="02010509060101010101" pitchFamily="1" charset="-122"/>
              <a:cs typeface="Courier New" panose="02070309020205020404" charset="0"/>
            </a:endParaRPr>
          </a:p>
          <a:p>
            <a:pPr>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sprintf(pucSeg_Char, "2   %04.2f", uiTemp/16.0); }</a:t>
            </a:r>
            <a:endParaRPr sz="2400" dirty="0">
              <a:ea typeface="隶书" panose="02010509060101010101" pitchFamily="1" charset="-122"/>
              <a:cs typeface="Times New Roman" panose="02020603050405020304" pitchFamily="2"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37470" cy="491617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2  温度传感器DS18B20</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2</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ea typeface="隶书" panose="02010509060101010101" pitchFamily="1" charset="-122"/>
                <a:cs typeface="Times New Roman" panose="02020603050405020304" pitchFamily="2" charset="0"/>
              </a:rPr>
              <a:t>思考：DS18B20的最大转换时间是多少？如何缩短转换时间？</a:t>
            </a:r>
            <a:endParaRPr sz="2400" dirty="0">
              <a:ea typeface="隶书" panose="02010509060101010101" pitchFamily="1" charset="-122"/>
              <a:cs typeface="Times New Roman" panose="02020603050405020304" pitchFamily="2" charset="0"/>
            </a:endParaRPr>
          </a:p>
          <a:p>
            <a:pPr marL="342900" indent="-342900">
              <a:spcBef>
                <a:spcPct val="20000"/>
              </a:spcBef>
              <a:buFont typeface="Arial" panose="020B0604020202020204" pitchFamily="34" charset="0"/>
              <a:buChar char="•"/>
            </a:pPr>
            <a:r>
              <a:rPr sz="2400" dirty="0">
                <a:ea typeface="隶书" panose="02010509060101010101" pitchFamily="1" charset="-122"/>
                <a:cs typeface="Times New Roman" panose="02020603050405020304" pitchFamily="2" charset="0"/>
              </a:rPr>
              <a:t>扩展：将DS18B20设置为9位分辨率。</a:t>
            </a:r>
            <a:endParaRPr sz="2400" dirty="0">
              <a:ea typeface="隶书" panose="02010509060101010101" pitchFamily="1" charset="-122"/>
              <a:cs typeface="Times New Roman" panose="02020603050405020304" pitchFamily="2"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28580" cy="440182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2  温度传感器DS18B20</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2</a:t>
            </a:r>
            <a:r>
              <a:rPr sz="2400" dirty="0">
                <a:latin typeface="Times New Roman" panose="02020603050405020304" pitchFamily="2" charset="0"/>
                <a:ea typeface="隶书" panose="02010509060101010101" pitchFamily="1" charset="-122"/>
              </a:rPr>
              <a:t>.3  源代码调试</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DS18B20源代码调试包括读取温度调试</a:t>
            </a:r>
            <a:endParaRPr sz="2400" dirty="0">
              <a:latin typeface="Times New Roman" panose="02020603050405020304" pitchFamily="2" charset="0"/>
              <a:ea typeface="隶书" panose="02010509060101010101" pitchFamily="1" charset="-122"/>
            </a:endParaRPr>
          </a:p>
          <a:p>
            <a:pPr marL="396875" indent="-396875" defTabSz="914400">
              <a:spcBef>
                <a:spcPct val="20000"/>
              </a:spcBef>
            </a:pPr>
            <a:r>
              <a:rPr sz="2400" dirty="0">
                <a:latin typeface="Times New Roman" panose="02020603050405020304" pitchFamily="2" charset="0"/>
                <a:ea typeface="隶书" panose="02010509060101010101" pitchFamily="1" charset="-122"/>
              </a:rPr>
              <a:t>① 单击“开始仿真”按钮，进入调试状态。</a:t>
            </a:r>
            <a:endParaRPr sz="2400" dirty="0">
              <a:latin typeface="Times New Roman" panose="02020603050405020304" pitchFamily="2" charset="0"/>
              <a:ea typeface="隶书" panose="02010509060101010101" pitchFamily="1" charset="-122"/>
            </a:endParaRPr>
          </a:p>
          <a:p>
            <a:pPr marL="396875" indent="-396875" defTabSz="914400">
              <a:spcBef>
                <a:spcPct val="20000"/>
              </a:spcBef>
            </a:pPr>
            <a:r>
              <a:rPr sz="2400" dirty="0">
                <a:latin typeface="Times New Roman" panose="02020603050405020304" pitchFamily="2" charset="0"/>
                <a:ea typeface="隶书" panose="02010509060101010101" pitchFamily="1" charset="-122"/>
              </a:rPr>
              <a:t>② 单击Seg_Proc()中的下列语句：</a:t>
            </a:r>
            <a:endParaRPr sz="2400" dirty="0">
              <a:latin typeface="Times New Roman" panose="02020603050405020304" pitchFamily="2" charset="0"/>
              <a:ea typeface="隶书" panose="02010509060101010101" pitchFamily="1" charset="-122"/>
            </a:endParaRPr>
          </a:p>
          <a:p>
            <a:pPr marL="396875" indent="-396875" defTabSz="914400">
              <a:spcBef>
                <a:spcPct val="20000"/>
              </a:spcBef>
            </a:pPr>
            <a:r>
              <a:rPr sz="2000" dirty="0">
                <a:latin typeface="Courier New" panose="02070309020205020404" charset="0"/>
                <a:ea typeface="隶书" panose="02010509060101010101" pitchFamily="1" charset="-122"/>
                <a:cs typeface="Courier New" panose="02070309020205020404" charset="0"/>
              </a:rPr>
              <a:t>      uiTemp = Temp_Read();</a:t>
            </a:r>
            <a:endParaRPr sz="2000" dirty="0">
              <a:latin typeface="Courier New" panose="02070309020205020404" charset="0"/>
              <a:ea typeface="隶书" panose="02010509060101010101" pitchFamily="1" charset="-122"/>
              <a:cs typeface="Courier New" panose="02070309020205020404" charset="0"/>
            </a:endParaRPr>
          </a:p>
          <a:p>
            <a:pPr marL="396875" indent="-396875" defTabSz="914400">
              <a:spcBef>
                <a:spcPct val="20000"/>
              </a:spcBef>
            </a:pPr>
            <a:r>
              <a:rPr lang="en-US" sz="2400" dirty="0">
                <a:latin typeface="Times New Roman" panose="02020603050405020304" pitchFamily="2" charset="0"/>
                <a:ea typeface="隶书" panose="02010509060101010101" pitchFamily="1" charset="-122"/>
              </a:rPr>
              <a:t>     </a:t>
            </a:r>
            <a:r>
              <a:rPr sz="2400" dirty="0">
                <a:latin typeface="Times New Roman" panose="02020603050405020304" pitchFamily="2" charset="0"/>
                <a:ea typeface="隶书" panose="02010509060101010101" pitchFamily="1" charset="-122"/>
              </a:rPr>
              <a:t>单击“跳到光标处”按钮，运行到上列语句。</a:t>
            </a:r>
            <a:endParaRPr sz="2400" dirty="0">
              <a:latin typeface="Times New Roman" panose="02020603050405020304" pitchFamily="2" charset="0"/>
              <a:ea typeface="隶书" panose="02010509060101010101" pitchFamily="1" charset="-122"/>
            </a:endParaRPr>
          </a:p>
          <a:p>
            <a:pPr marL="396875" indent="-396875" defTabSz="914400">
              <a:spcBef>
                <a:spcPct val="20000"/>
              </a:spcBef>
            </a:pPr>
            <a:r>
              <a:rPr sz="2400" dirty="0">
                <a:latin typeface="Times New Roman" panose="02020603050405020304" pitchFamily="2" charset="0"/>
                <a:ea typeface="隶书" panose="02010509060101010101" pitchFamily="1" charset="-122"/>
              </a:rPr>
              <a:t>③ 单击“跳进函数”按钮，进入读取温度函数Temp_Read()。</a:t>
            </a:r>
            <a:endParaRPr sz="2400" dirty="0">
              <a:latin typeface="Times New Roman" panose="02020603050405020304" pitchFamily="2" charset="0"/>
              <a:ea typeface="隶书" panose="02010509060101010101" pitchFamily="1" charset="-122"/>
            </a:endParaRPr>
          </a:p>
          <a:p>
            <a:pPr marL="396875" indent="-396875" defTabSz="914400">
              <a:spcBef>
                <a:spcPct val="20000"/>
              </a:spcBef>
            </a:pPr>
            <a:r>
              <a:rPr sz="2400" dirty="0">
                <a:latin typeface="Times New Roman" panose="02020603050405020304" pitchFamily="2" charset="0"/>
                <a:ea typeface="隶书" panose="02010509060101010101" pitchFamily="1" charset="-122"/>
              </a:rPr>
              <a:t>④ 单击“单步”按钮，启动温度转换，并读取温度值，low的值为0x50，high的值为0x05，返回值为0x0550（85℃）。</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3" end="3"/>
                                            </p:txEl>
                                          </p:spTgt>
                                        </p:tgtEl>
                                        <p:attrNameLst>
                                          <p:attrName>style.visibility</p:attrName>
                                        </p:attrNameLst>
                                      </p:cBhvr>
                                      <p:to>
                                        <p:strVal val="visible"/>
                                      </p:to>
                                    </p:set>
                                    <p:animEffect transition="in" filter="blinds(horizontal)">
                                      <p:cBhvr>
                                        <p:cTn id="7" dur="500"/>
                                        <p:tgtEl>
                                          <p:spTgt spid="35845">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845">
                                            <p:txEl>
                                              <p:pRg st="4" end="4"/>
                                            </p:txEl>
                                          </p:spTgt>
                                        </p:tgtEl>
                                        <p:attrNameLst>
                                          <p:attrName>style.visibility</p:attrName>
                                        </p:attrNameLst>
                                      </p:cBhvr>
                                      <p:to>
                                        <p:strVal val="visible"/>
                                      </p:to>
                                    </p:set>
                                    <p:animEffect transition="in" filter="blinds(horizontal)">
                                      <p:cBhvr>
                                        <p:cTn id="10" dur="500"/>
                                        <p:tgtEl>
                                          <p:spTgt spid="35845">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5845">
                                            <p:txEl>
                                              <p:pRg st="5" end="5"/>
                                            </p:txEl>
                                          </p:spTgt>
                                        </p:tgtEl>
                                        <p:attrNameLst>
                                          <p:attrName>style.visibility</p:attrName>
                                        </p:attrNameLst>
                                      </p:cBhvr>
                                      <p:to>
                                        <p:strVal val="visible"/>
                                      </p:to>
                                    </p:set>
                                    <p:animEffect transition="in" filter="blinds(horizontal)">
                                      <p:cBhvr>
                                        <p:cTn id="13" dur="500"/>
                                        <p:tgtEl>
                                          <p:spTgt spid="35845">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5845">
                                            <p:txEl>
                                              <p:pRg st="6" end="6"/>
                                            </p:txEl>
                                          </p:spTgt>
                                        </p:tgtEl>
                                        <p:attrNameLst>
                                          <p:attrName>style.visibility</p:attrName>
                                        </p:attrNameLst>
                                      </p:cBhvr>
                                      <p:to>
                                        <p:strVal val="visible"/>
                                      </p:to>
                                    </p:set>
                                    <p:animEffect transition="in" filter="blinds(horizontal)">
                                      <p:cBhvr>
                                        <p:cTn id="16" dur="500"/>
                                        <p:tgtEl>
                                          <p:spTgt spid="35845">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5845">
                                            <p:txEl>
                                              <p:pRg st="7" end="7"/>
                                            </p:txEl>
                                          </p:spTgt>
                                        </p:tgtEl>
                                        <p:attrNameLst>
                                          <p:attrName>style.visibility</p:attrName>
                                        </p:attrNameLst>
                                      </p:cBhvr>
                                      <p:to>
                                        <p:strVal val="visible"/>
                                      </p:to>
                                    </p:set>
                                    <p:animEffect transition="in" filter="blinds(horizontal)">
                                      <p:cBhvr>
                                        <p:cTn id="21" dur="500"/>
                                        <p:tgtEl>
                                          <p:spTgt spid="35845">
                                            <p:txEl>
                                              <p:pRg st="7" end="7"/>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5845">
                                            <p:txEl>
                                              <p:pRg st="8" end="8"/>
                                            </p:txEl>
                                          </p:spTgt>
                                        </p:tgtEl>
                                        <p:attrNameLst>
                                          <p:attrName>style.visibility</p:attrName>
                                        </p:attrNameLst>
                                      </p:cBhvr>
                                      <p:to>
                                        <p:strVal val="visible"/>
                                      </p:to>
                                    </p:set>
                                    <p:animEffect transition="in" filter="blinds(horizontal)">
                                      <p:cBhvr>
                                        <p:cTn id="24" dur="500"/>
                                        <p:tgtEl>
                                          <p:spTgt spid="3584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4543425" cy="462915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2  温度传感器DS18B20</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2</a:t>
            </a:r>
            <a:r>
              <a:rPr sz="2400" dirty="0">
                <a:latin typeface="Times New Roman" panose="02020603050405020304" pitchFamily="2" charset="0"/>
                <a:ea typeface="隶书" panose="02010509060101010101" pitchFamily="1" charset="-122"/>
              </a:rPr>
              <a:t>.3  源代码调试</a:t>
            </a:r>
            <a:endParaRPr sz="2400" dirty="0">
              <a:latin typeface="Times New Roman" panose="02020603050405020304" pitchFamily="2" charset="0"/>
              <a:ea typeface="隶书" panose="02010509060101010101" pitchFamily="1" charset="-122"/>
            </a:endParaRPr>
          </a:p>
          <a:p>
            <a:pPr marL="396875" indent="-396875" defTabSz="914400">
              <a:spcBef>
                <a:spcPct val="20000"/>
              </a:spcBef>
            </a:pPr>
            <a:r>
              <a:rPr sz="2400" dirty="0">
                <a:ea typeface="隶书" panose="02010509060101010101" pitchFamily="1" charset="-122"/>
                <a:sym typeface="+mn-ea"/>
              </a:rPr>
              <a:t>⑤ 单击“运行仿真”按钮，运行程序，数码管显示“2   85.00”，然后显示DS18B20的温度值，L2点亮。用示波器测量P14的波形如图3.13所示。</a:t>
            </a:r>
            <a:endParaRPr sz="2400" dirty="0">
              <a:ea typeface="隶书" panose="02010509060101010101" pitchFamily="1" charset="-122"/>
              <a:sym typeface="+mn-ea"/>
            </a:endParaRPr>
          </a:p>
          <a:p>
            <a:pPr marL="396875" indent="-396875" defTabSz="914400">
              <a:spcBef>
                <a:spcPct val="20000"/>
              </a:spcBef>
            </a:pPr>
            <a:r>
              <a:rPr sz="2400" dirty="0">
                <a:latin typeface="Times New Roman" panose="02020603050405020304" pitchFamily="2" charset="0"/>
                <a:ea typeface="隶书" panose="02010509060101010101" pitchFamily="1" charset="-122"/>
              </a:rPr>
              <a:t>⑥ 单击DS18B20的上下箭头可以增大或减小温度值。</a:t>
            </a:r>
            <a:endParaRPr sz="2400" dirty="0">
              <a:latin typeface="Times New Roman" panose="02020603050405020304" pitchFamily="2" charset="0"/>
              <a:ea typeface="隶书" panose="02010509060101010101" pitchFamily="1" charset="-122"/>
            </a:endParaRPr>
          </a:p>
          <a:p>
            <a:pPr marL="396875" indent="-396875" defTabSz="914400">
              <a:spcBef>
                <a:spcPct val="20000"/>
              </a:spcBef>
            </a:pPr>
            <a:r>
              <a:rPr sz="2400" dirty="0">
                <a:latin typeface="Times New Roman" panose="02020603050405020304" pitchFamily="2" charset="0"/>
                <a:ea typeface="隶书" panose="02010509060101010101" pitchFamily="1" charset="-122"/>
              </a:rPr>
              <a:t>⑦ 单击“S4”按键，L1点亮，数码管显示“2 00.00.08”（RTC时钟）。</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 name="图片 1"/>
          <p:cNvPicPr>
            <a:picLocks noChangeAspect="1"/>
          </p:cNvPicPr>
          <p:nvPr/>
        </p:nvPicPr>
        <p:blipFill>
          <a:blip r:embed="rId2"/>
          <a:stretch>
            <a:fillRect/>
          </a:stretch>
        </p:blipFill>
        <p:spPr>
          <a:xfrm>
            <a:off x="5577205" y="2237740"/>
            <a:ext cx="6076950" cy="4011295"/>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3" end="3"/>
                                            </p:txEl>
                                          </p:spTgt>
                                        </p:tgtEl>
                                        <p:attrNameLst>
                                          <p:attrName>style.visibility</p:attrName>
                                        </p:attrNameLst>
                                      </p:cBhvr>
                                      <p:to>
                                        <p:strVal val="visible"/>
                                      </p:to>
                                    </p:set>
                                    <p:animEffect transition="in" filter="blinds(horizontal)">
                                      <p:cBhvr>
                                        <p:cTn id="7" dur="500"/>
                                        <p:tgtEl>
                                          <p:spTgt spid="35845">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845">
                                            <p:txEl>
                                              <p:pRg st="4" end="4"/>
                                            </p:txEl>
                                          </p:spTgt>
                                        </p:tgtEl>
                                        <p:attrNameLst>
                                          <p:attrName>style.visibility</p:attrName>
                                        </p:attrNameLst>
                                      </p:cBhvr>
                                      <p:to>
                                        <p:strVal val="visible"/>
                                      </p:to>
                                    </p:set>
                                    <p:animEffect transition="in" filter="blinds(horizontal)">
                                      <p:cBhvr>
                                        <p:cTn id="10" dur="500"/>
                                        <p:tgtEl>
                                          <p:spTgt spid="3584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111740" cy="250571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2  温度传感器DS18B20</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2</a:t>
            </a:r>
            <a:r>
              <a:rPr sz="2400" dirty="0">
                <a:latin typeface="Times New Roman" panose="02020603050405020304" pitchFamily="2" charset="0"/>
                <a:ea typeface="隶书" panose="02010509060101010101" pitchFamily="1" charset="-122"/>
              </a:rPr>
              <a:t>.3  源代码调试</a:t>
            </a:r>
            <a:endParaRPr sz="2400" dirty="0">
              <a:latin typeface="Times New Roman" panose="02020603050405020304" pitchFamily="2" charset="0"/>
              <a:ea typeface="隶书" panose="02010509060101010101" pitchFamily="1" charset="-122"/>
            </a:endParaRPr>
          </a:p>
          <a:p>
            <a:pPr marL="396875" indent="-396875" defTabSz="914400">
              <a:spcBef>
                <a:spcPct val="20000"/>
              </a:spcBef>
            </a:pPr>
            <a:r>
              <a:rPr sz="2400" dirty="0">
                <a:ea typeface="隶书" panose="02010509060101010101" pitchFamily="1" charset="-122"/>
                <a:sym typeface="+mn-ea"/>
              </a:rPr>
              <a:t>⑧ 单击“S5”按键，L2点亮，数码管重新显示温度值。</a:t>
            </a:r>
            <a:endParaRPr sz="2400" dirty="0">
              <a:ea typeface="隶书" panose="02010509060101010101" pitchFamily="1" charset="-122"/>
              <a:sym typeface="+mn-ea"/>
            </a:endParaRPr>
          </a:p>
          <a:p>
            <a:pPr marL="396875" indent="-396875" defTabSz="914400">
              <a:spcBef>
                <a:spcPct val="20000"/>
              </a:spcBef>
            </a:pPr>
            <a:r>
              <a:rPr sz="2400" dirty="0">
                <a:ea typeface="隶书" panose="02010509060101010101" pitchFamily="1" charset="-122"/>
                <a:sym typeface="+mn-ea"/>
              </a:rPr>
              <a:t>⑨ 单击“停止仿真”按钮，停止程序运行。</a:t>
            </a:r>
            <a:endParaRPr sz="2400" dirty="0">
              <a:ea typeface="隶书" panose="02010509060101010101" pitchFamily="1" charset="-122"/>
              <a:sym typeface="+mn-ea"/>
            </a:endParaRPr>
          </a:p>
          <a:p>
            <a:pPr marL="396875" indent="-396875" defTabSz="914400">
              <a:spcBef>
                <a:spcPct val="20000"/>
              </a:spcBef>
              <a:buFont typeface="Arial" panose="020B0604020202020204" pitchFamily="34" charset="0"/>
              <a:buChar char="•"/>
            </a:pPr>
            <a:r>
              <a:rPr sz="2400" dirty="0">
                <a:ea typeface="隶书" panose="02010509060101010101" pitchFamily="1" charset="-122"/>
                <a:sym typeface="+mn-ea"/>
              </a:rPr>
              <a:t>注意：在实训平台上运行程序时，可以用手捏住DS18B20，数码管显示的值增大。</a:t>
            </a:r>
            <a:endParaRPr sz="2400" dirty="0">
              <a:ea typeface="隶书" panose="02010509060101010101" pitchFamily="1" charset="-122"/>
              <a:sym typeface="+mn-ea"/>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4" end="4"/>
                                            </p:txEl>
                                          </p:spTgt>
                                        </p:tgtEl>
                                        <p:attrNameLst>
                                          <p:attrName>style.visibility</p:attrName>
                                        </p:attrNameLst>
                                      </p:cBhvr>
                                      <p:to>
                                        <p:strVal val="visible"/>
                                      </p:to>
                                    </p:set>
                                    <p:animEffect transition="in" filter="blinds(horizontal)">
                                      <p:cBhvr>
                                        <p:cTn id="7" dur="500"/>
                                        <p:tgtEl>
                                          <p:spTgt spid="3584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099675" cy="462915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3  串行EEPROM AT24C02</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AT24C02是2Kbit串行EEPROM，内部组织为256*8bit，支持16Byte页写，写周期内部定时（小于5ms），2线I2C接口，可实现8个器件共用1个接口，工作电压1.8~6.0V，8引脚封装，引脚说明如表3.6所示。</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 name="图片 1"/>
          <p:cNvPicPr>
            <a:picLocks noChangeAspect="1"/>
          </p:cNvPicPr>
          <p:nvPr/>
        </p:nvPicPr>
        <p:blipFill>
          <a:blip r:embed="rId2"/>
          <a:stretch>
            <a:fillRect/>
          </a:stretch>
        </p:blipFill>
        <p:spPr>
          <a:xfrm>
            <a:off x="1096645" y="3306445"/>
            <a:ext cx="10079355" cy="2355850"/>
          </a:xfrm>
          <a:prstGeom prst="rect">
            <a:avLst/>
          </a:prstGeom>
        </p:spPr>
      </p:pic>
    </p:spTree>
  </p:cSld>
  <p:clrMapOvr>
    <a:masterClrMapping/>
  </p:clrMapOvr>
  <p:transition>
    <p:random/>
  </p:transition>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099675" cy="462915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3  串行EEPROM AT24C02</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AT24C02的字节读写格式如图3.14所示。</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3" name="图片 2"/>
          <p:cNvPicPr>
            <a:picLocks noChangeAspect="1"/>
          </p:cNvPicPr>
          <p:nvPr/>
        </p:nvPicPr>
        <p:blipFill>
          <a:blip r:embed="rId2"/>
          <a:stretch>
            <a:fillRect/>
          </a:stretch>
        </p:blipFill>
        <p:spPr>
          <a:xfrm>
            <a:off x="2728595" y="2586355"/>
            <a:ext cx="6734175" cy="3662680"/>
          </a:xfrm>
          <a:prstGeom prst="rect">
            <a:avLst/>
          </a:prstGeom>
        </p:spPr>
      </p:pic>
    </p:spTree>
  </p:cSld>
  <p:clrMapOvr>
    <a:masterClrMapping/>
  </p:clrMapOvr>
  <p:transition>
    <p:random/>
  </p:transition>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099675" cy="462915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3  串行EEPROM AT24C02</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AT24C02的字节读写格式如图3.14所示。</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写数据时，首先写器件地址（最低位为0：写操作），然后写数据地址和写字节数据，应答（ACK）由AT24C02发出，作为写操作的响应。</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155" name="图片 4"/>
          <p:cNvPicPr>
            <a:picLocks noChangeAspect="1"/>
          </p:cNvPicPr>
          <p:nvPr/>
        </p:nvPicPr>
        <p:blipFill>
          <a:blip r:embed="rId2"/>
          <a:stretch>
            <a:fillRect/>
          </a:stretch>
        </p:blipFill>
        <p:spPr>
          <a:xfrm>
            <a:off x="3496945" y="2593975"/>
            <a:ext cx="5220335" cy="1595755"/>
          </a:xfrm>
          <a:prstGeom prst="rect">
            <a:avLst/>
          </a:prstGeom>
          <a:noFill/>
          <a:ln>
            <a:noFill/>
          </a:ln>
        </p:spPr>
      </p:pic>
    </p:spTree>
  </p:cSld>
  <p:clrMapOvr>
    <a:masterClrMapping/>
  </p:clrMapOvr>
  <p:transition>
    <p:rand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333990" cy="467995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1.1  </a:t>
            </a:r>
            <a:r>
              <a:rPr sz="2400" dirty="0">
                <a:ea typeface="隶书" panose="02010509060101010101" pitchFamily="1" charset="-122"/>
                <a:sym typeface="+mn-ea"/>
              </a:rPr>
              <a:t>MCS51兼容单片机</a:t>
            </a:r>
            <a:endParaRPr sz="2400" dirty="0">
              <a:ea typeface="隶书" panose="02010509060101010101" pitchFamily="1" charset="-122"/>
              <a:sym typeface="+mn-ea"/>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1.1.2  IAP15单片机简介</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 name="图片 1"/>
          <p:cNvPicPr>
            <a:picLocks noChangeAspect="1"/>
          </p:cNvPicPr>
          <p:nvPr/>
        </p:nvPicPr>
        <p:blipFill>
          <a:blip r:embed="rId2"/>
          <a:stretch>
            <a:fillRect/>
          </a:stretch>
        </p:blipFill>
        <p:spPr>
          <a:xfrm>
            <a:off x="1310640" y="2548255"/>
            <a:ext cx="9701213" cy="3043238"/>
          </a:xfrm>
          <a:prstGeom prst="rect">
            <a:avLst/>
          </a:prstGeom>
        </p:spPr>
      </p:pic>
    </p:spTree>
  </p:cSld>
  <p:clrMapOvr>
    <a:masterClrMapping/>
  </p:clrMapOvr>
  <p:transition>
    <p:random/>
  </p:transition>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099675" cy="462915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3  串行EEPROM AT24C02</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AT24C02的字节读写格式如图3.14所示。</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读数据时，首先写器件地址（最低位为0：写操作）和数据地址，然后再写器件地址（最低位为1：读操作）和读字节数据。应答（ACK）由AT24C02发出，作为写操作的响应，非应答（NAK）由控制器发出，作为读操作的响应。</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383" name="图片 1"/>
          <p:cNvPicPr>
            <a:picLocks noChangeAspect="1"/>
          </p:cNvPicPr>
          <p:nvPr/>
        </p:nvPicPr>
        <p:blipFill>
          <a:blip r:embed="rId2"/>
          <a:stretch>
            <a:fillRect/>
          </a:stretch>
        </p:blipFill>
        <p:spPr>
          <a:xfrm>
            <a:off x="2662555" y="2599055"/>
            <a:ext cx="6799580" cy="1609090"/>
          </a:xfrm>
          <a:prstGeom prst="rect">
            <a:avLst/>
          </a:prstGeom>
          <a:noFill/>
          <a:ln>
            <a:noFill/>
          </a:ln>
        </p:spPr>
      </p:pic>
    </p:spTree>
  </p:cSld>
  <p:clrMapOvr>
    <a:masterClrMapping/>
  </p:clrMapOvr>
  <p:transition>
    <p:random/>
  </p:transition>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575925" cy="345503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3  串行EEPROM AT24C02</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设计要求：用AT24C02记录系统启动次数并显示。</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AT24C02设计在DS18B20设计的基础上完成：</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在“D:\MCS51”文件夹中将“302_ DS18B20”文件夹复制粘贴为“303_AT24C02”文件夹。</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.1  原理图绘制</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.3  源代码调试</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2" end="2"/>
                                            </p:txEl>
                                          </p:spTgt>
                                        </p:tgtEl>
                                        <p:attrNameLst>
                                          <p:attrName>style.visibility</p:attrName>
                                        </p:attrNameLst>
                                      </p:cBhvr>
                                      <p:to>
                                        <p:strVal val="visible"/>
                                      </p:to>
                                    </p:set>
                                    <p:animEffect transition="in" filter="blinds(horizontal)">
                                      <p:cBhvr>
                                        <p:cTn id="7" dur="500"/>
                                        <p:tgtEl>
                                          <p:spTgt spid="35845">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845">
                                            <p:txEl>
                                              <p:pRg st="3" end="3"/>
                                            </p:txEl>
                                          </p:spTgt>
                                        </p:tgtEl>
                                        <p:attrNameLst>
                                          <p:attrName>style.visibility</p:attrName>
                                        </p:attrNameLst>
                                      </p:cBhvr>
                                      <p:to>
                                        <p:strVal val="visible"/>
                                      </p:to>
                                    </p:set>
                                    <p:animEffect transition="in" filter="blinds(horizontal)">
                                      <p:cBhvr>
                                        <p:cTn id="10" dur="500"/>
                                        <p:tgtEl>
                                          <p:spTgt spid="35845">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5845">
                                            <p:txEl>
                                              <p:pRg st="4" end="4"/>
                                            </p:txEl>
                                          </p:spTgt>
                                        </p:tgtEl>
                                        <p:attrNameLst>
                                          <p:attrName>style.visibility</p:attrName>
                                        </p:attrNameLst>
                                      </p:cBhvr>
                                      <p:to>
                                        <p:strVal val="visible"/>
                                      </p:to>
                                    </p:set>
                                    <p:animEffect transition="in" filter="blinds(horizontal)">
                                      <p:cBhvr>
                                        <p:cTn id="15" dur="500"/>
                                        <p:tgtEl>
                                          <p:spTgt spid="35845">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5845">
                                            <p:txEl>
                                              <p:pRg st="5" end="5"/>
                                            </p:txEl>
                                          </p:spTgt>
                                        </p:tgtEl>
                                        <p:attrNameLst>
                                          <p:attrName>style.visibility</p:attrName>
                                        </p:attrNameLst>
                                      </p:cBhvr>
                                      <p:to>
                                        <p:strVal val="visible"/>
                                      </p:to>
                                    </p:set>
                                    <p:animEffect transition="in" filter="blinds(horizontal)">
                                      <p:cBhvr>
                                        <p:cTn id="18" dur="500"/>
                                        <p:tgtEl>
                                          <p:spTgt spid="35845">
                                            <p:txEl>
                                              <p:pRg st="5" end="5"/>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5845">
                                            <p:txEl>
                                              <p:pRg st="6" end="6"/>
                                            </p:txEl>
                                          </p:spTgt>
                                        </p:tgtEl>
                                        <p:attrNameLst>
                                          <p:attrName>style.visibility</p:attrName>
                                        </p:attrNameLst>
                                      </p:cBhvr>
                                      <p:to>
                                        <p:strVal val="visible"/>
                                      </p:to>
                                    </p:set>
                                    <p:animEffect transition="in" filter="blinds(horizontal)">
                                      <p:cBhvr>
                                        <p:cTn id="21" dur="500"/>
                                        <p:tgtEl>
                                          <p:spTgt spid="3584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6648450" y="2675890"/>
            <a:ext cx="4613910" cy="3367405"/>
          </a:xfrm>
          <a:prstGeom prst="rect">
            <a:avLst/>
          </a:prstGeom>
        </p:spPr>
      </p:pic>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3"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5230495" cy="462915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3  串行EEPROM AT24C02</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.1  原理图绘制</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AT24C02原理框图如图3.15所示。</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zh-CN" altLang="en-US" sz="2400" dirty="0">
                <a:ea typeface="隶书" panose="02010509060101010101" pitchFamily="1" charset="-122"/>
                <a:sym typeface="+mn-ea"/>
              </a:rPr>
              <a:t>系统包括：</a:t>
            </a:r>
            <a:endParaRPr lang="zh-CN" altLang="en-US" sz="2400" dirty="0">
              <a:latin typeface="Times New Roman" panose="02020603050405020304" pitchFamily="2" charset="0"/>
              <a:ea typeface="隶书" panose="02010509060101010101" pitchFamily="1" charset="-122"/>
            </a:endParaRPr>
          </a:p>
          <a:p>
            <a:pPr indent="47625">
              <a:spcBef>
                <a:spcPts val="0"/>
              </a:spcBef>
            </a:pPr>
            <a:r>
              <a:rPr lang="en-US" altLang="zh-CN" sz="2400" dirty="0">
                <a:ea typeface="隶书" panose="02010509060101010101" pitchFamily="1" charset="-122"/>
                <a:sym typeface="+mn-ea"/>
              </a:rPr>
              <a:t>    MCU</a:t>
            </a:r>
            <a:r>
              <a:rPr lang="zh-CN" altLang="en-US" sz="2400" dirty="0">
                <a:ea typeface="隶书" panose="02010509060101010101" pitchFamily="1" charset="-122"/>
                <a:sym typeface="+mn-ea"/>
              </a:rPr>
              <a:t>、矩阵按键、</a:t>
            </a:r>
            <a:r>
              <a:rPr lang="en-US" altLang="zh-CN" sz="2400" dirty="0">
                <a:ea typeface="隶书" panose="02010509060101010101" pitchFamily="1" charset="-122"/>
                <a:sym typeface="+mn-ea"/>
              </a:rPr>
              <a:t>LED</a:t>
            </a:r>
            <a:r>
              <a:rPr lang="zh-CN" altLang="en-US" sz="2400" dirty="0">
                <a:ea typeface="隶书" panose="02010509060101010101" pitchFamily="1" charset="-122"/>
                <a:sym typeface="+mn-ea"/>
              </a:rPr>
              <a:t>、数码管</a:t>
            </a:r>
            <a:endParaRPr lang="zh-CN" altLang="en-US" sz="2400" dirty="0">
              <a:ea typeface="隶书" panose="02010509060101010101" pitchFamily="1" charset="-122"/>
              <a:sym typeface="+mn-ea"/>
            </a:endParaRPr>
          </a:p>
          <a:p>
            <a:pPr indent="47625">
              <a:spcBef>
                <a:spcPts val="0"/>
              </a:spcBef>
            </a:pPr>
            <a:r>
              <a:rPr lang="zh-CN" altLang="en-US" sz="2400" dirty="0">
                <a:ea typeface="隶书" panose="02010509060101010101" pitchFamily="1" charset="-122"/>
                <a:sym typeface="+mn-ea"/>
              </a:rPr>
              <a:t> </a:t>
            </a:r>
            <a:r>
              <a:rPr lang="en-US" altLang="zh-CN" sz="2400" dirty="0">
                <a:ea typeface="隶书" panose="02010509060101010101" pitchFamily="1" charset="-122"/>
                <a:sym typeface="+mn-ea"/>
              </a:rPr>
              <a:t>   EEPROM</a:t>
            </a:r>
            <a:endParaRPr lang="zh-CN" altLang="en-US" sz="2400" dirty="0">
              <a:ea typeface="隶书" panose="02010509060101010101" pitchFamily="1" charset="-122"/>
              <a:sym typeface="+mn-ea"/>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AT24C02通过P20（SCK）和P21（SDA）与MCU相连。</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6" end="6"/>
                                            </p:txEl>
                                          </p:spTgt>
                                        </p:tgtEl>
                                        <p:attrNameLst>
                                          <p:attrName>style.visibility</p:attrName>
                                        </p:attrNameLst>
                                      </p:cBhvr>
                                      <p:to>
                                        <p:strVal val="visible"/>
                                      </p:to>
                                    </p:set>
                                    <p:animEffect transition="in" filter="blinds(horizontal)">
                                      <p:cBhvr>
                                        <p:cTn id="7" dur="500"/>
                                        <p:tgtEl>
                                          <p:spTgt spid="3584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24" name="图片 6"/>
          <p:cNvPicPr>
            <a:picLocks noChangeAspect="1"/>
          </p:cNvPicPr>
          <p:nvPr/>
        </p:nvPicPr>
        <p:blipFill>
          <a:blip r:embed="rId1"/>
          <a:stretch>
            <a:fillRect/>
          </a:stretch>
        </p:blipFill>
        <p:spPr>
          <a:xfrm>
            <a:off x="6311265" y="2560003"/>
            <a:ext cx="5293360" cy="3709035"/>
          </a:xfrm>
          <a:prstGeom prst="rect">
            <a:avLst/>
          </a:prstGeom>
          <a:noFill/>
          <a:ln>
            <a:noFill/>
          </a:ln>
        </p:spPr>
      </p:pic>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2"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5278755" cy="462915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3  串行EEPROM AT24C02</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.1  原理图绘制</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在原理图中添加器件“24C02C”和仪器“OSCILLOSCOPE”（示波器），按图3.16的布局和连接关系绘制原理图。</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zh-CN" altLang="en-US" sz="2400" dirty="0">
                <a:ea typeface="隶书" panose="02010509060101010101" pitchFamily="1" charset="-122"/>
                <a:sym typeface="+mn-ea"/>
              </a:rPr>
              <a:t>系统包括：</a:t>
            </a:r>
            <a:endParaRPr lang="zh-CN" altLang="en-US" sz="2400" dirty="0">
              <a:latin typeface="Times New Roman" panose="02020603050405020304" pitchFamily="2" charset="0"/>
              <a:ea typeface="隶书" panose="02010509060101010101" pitchFamily="1" charset="-122"/>
            </a:endParaRPr>
          </a:p>
          <a:p>
            <a:pPr indent="47625">
              <a:spcBef>
                <a:spcPts val="0"/>
              </a:spcBef>
            </a:pPr>
            <a:r>
              <a:rPr lang="en-US" altLang="zh-CN" sz="2400" dirty="0">
                <a:ea typeface="隶书" panose="02010509060101010101" pitchFamily="1" charset="-122"/>
                <a:sym typeface="+mn-ea"/>
              </a:rPr>
              <a:t>    MCU</a:t>
            </a:r>
            <a:r>
              <a:rPr lang="zh-CN" altLang="en-US" sz="2400" dirty="0">
                <a:ea typeface="隶书" panose="02010509060101010101" pitchFamily="1" charset="-122"/>
                <a:sym typeface="+mn-ea"/>
              </a:rPr>
              <a:t>、矩阵按键、</a:t>
            </a:r>
            <a:r>
              <a:rPr lang="en-US" altLang="zh-CN" sz="2400" dirty="0">
                <a:ea typeface="隶书" panose="02010509060101010101" pitchFamily="1" charset="-122"/>
                <a:sym typeface="+mn-ea"/>
              </a:rPr>
              <a:t>LED</a:t>
            </a:r>
            <a:r>
              <a:rPr lang="zh-CN" altLang="en-US" sz="2400" dirty="0">
                <a:ea typeface="隶书" panose="02010509060101010101" pitchFamily="1" charset="-122"/>
                <a:sym typeface="+mn-ea"/>
              </a:rPr>
              <a:t>、数码管</a:t>
            </a:r>
            <a:endParaRPr lang="zh-CN" altLang="en-US" sz="2400" dirty="0">
              <a:ea typeface="隶书" panose="02010509060101010101" pitchFamily="1" charset="-122"/>
              <a:sym typeface="+mn-ea"/>
            </a:endParaRPr>
          </a:p>
          <a:p>
            <a:pPr indent="47625">
              <a:spcBef>
                <a:spcPts val="0"/>
              </a:spcBef>
            </a:pPr>
            <a:r>
              <a:rPr lang="zh-CN" altLang="en-US" sz="2400" dirty="0">
                <a:ea typeface="隶书" panose="02010509060101010101" pitchFamily="1" charset="-122"/>
                <a:sym typeface="+mn-ea"/>
              </a:rPr>
              <a:t> </a:t>
            </a:r>
            <a:r>
              <a:rPr lang="en-US" altLang="zh-CN" sz="2400" dirty="0">
                <a:ea typeface="隶书" panose="02010509060101010101" pitchFamily="1" charset="-122"/>
                <a:sym typeface="+mn-ea"/>
              </a:rPr>
              <a:t>   EEPROM</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099675" cy="330136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3  串行EEPROM AT24C02</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AT24C02源代码设计包括i2c.h设计、i2c.c设计和main.c设计。</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(1) i2c.h设计</a:t>
            </a:r>
            <a:endParaRPr sz="2400" dirty="0">
              <a:latin typeface="Times New Roman" panose="02020603050405020304" pitchFamily="2" charset="0"/>
              <a:ea typeface="隶书" panose="02010509060101010101" pitchFamily="1" charset="-122"/>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void AT24C02_Write(unsigned char* pucBuf,</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char addr, unsigned char num);</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void AT24C02_Read(unsigned char* pucBuf,</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char addr, unsigned char num);</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3" end="3"/>
                                            </p:txEl>
                                          </p:spTgt>
                                        </p:tgtEl>
                                        <p:attrNameLst>
                                          <p:attrName>style.visibility</p:attrName>
                                        </p:attrNameLst>
                                      </p:cBhvr>
                                      <p:to>
                                        <p:strVal val="visible"/>
                                      </p:to>
                                    </p:set>
                                    <p:animEffect transition="in" filter="blinds(horizontal)">
                                      <p:cBhvr>
                                        <p:cTn id="7" dur="500"/>
                                        <p:tgtEl>
                                          <p:spTgt spid="35845">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845">
                                            <p:txEl>
                                              <p:pRg st="4" end="4"/>
                                            </p:txEl>
                                          </p:spTgt>
                                        </p:tgtEl>
                                        <p:attrNameLst>
                                          <p:attrName>style.visibility</p:attrName>
                                        </p:attrNameLst>
                                      </p:cBhvr>
                                      <p:to>
                                        <p:strVal val="visible"/>
                                      </p:to>
                                    </p:set>
                                    <p:animEffect transition="in" filter="blinds(horizontal)">
                                      <p:cBhvr>
                                        <p:cTn id="10" dur="500"/>
                                        <p:tgtEl>
                                          <p:spTgt spid="35845">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5845">
                                            <p:txEl>
                                              <p:pRg st="5" end="5"/>
                                            </p:txEl>
                                          </p:spTgt>
                                        </p:tgtEl>
                                        <p:attrNameLst>
                                          <p:attrName>style.visibility</p:attrName>
                                        </p:attrNameLst>
                                      </p:cBhvr>
                                      <p:to>
                                        <p:strVal val="visible"/>
                                      </p:to>
                                    </p:set>
                                    <p:animEffect transition="in" filter="blinds(horizontal)">
                                      <p:cBhvr>
                                        <p:cTn id="13" dur="500"/>
                                        <p:tgtEl>
                                          <p:spTgt spid="35845">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5845">
                                            <p:txEl>
                                              <p:pRg st="6" end="6"/>
                                            </p:txEl>
                                          </p:spTgt>
                                        </p:tgtEl>
                                        <p:attrNameLst>
                                          <p:attrName>style.visibility</p:attrName>
                                        </p:attrNameLst>
                                      </p:cBhvr>
                                      <p:to>
                                        <p:strVal val="visible"/>
                                      </p:to>
                                    </p:set>
                                    <p:animEffect transition="in" filter="blinds(horizontal)">
                                      <p:cBhvr>
                                        <p:cTn id="16" dur="500"/>
                                        <p:tgtEl>
                                          <p:spTgt spid="35845">
                                            <p:txEl>
                                              <p:pRg st="6" end="6"/>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5845">
                                            <p:txEl>
                                              <p:pRg st="7" end="7"/>
                                            </p:txEl>
                                          </p:spTgt>
                                        </p:tgtEl>
                                        <p:attrNameLst>
                                          <p:attrName>style.visibility</p:attrName>
                                        </p:attrNameLst>
                                      </p:cBhvr>
                                      <p:to>
                                        <p:strVal val="visible"/>
                                      </p:to>
                                    </p:set>
                                    <p:animEffect transition="in" filter="blinds(horizontal)">
                                      <p:cBhvr>
                                        <p:cTn id="19" dur="500"/>
                                        <p:tgtEl>
                                          <p:spTgt spid="3584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099675" cy="491553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3  串行EEPROM AT24C02</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a:t>
            </a:r>
            <a:r>
              <a:rPr lang="en-US" sz="2400" dirty="0">
                <a:latin typeface="Times New Roman" panose="02020603050405020304" pitchFamily="2" charset="0"/>
                <a:ea typeface="隶书" panose="02010509060101010101" pitchFamily="1" charset="-122"/>
              </a:rPr>
              <a:t>2</a:t>
            </a:r>
            <a:r>
              <a:rPr sz="2400" dirty="0">
                <a:latin typeface="Times New Roman" panose="02020603050405020304" pitchFamily="2" charset="0"/>
                <a:ea typeface="隶书" panose="02010509060101010101" pitchFamily="1" charset="-122"/>
              </a:rPr>
              <a:t>) i2c.</a:t>
            </a:r>
            <a:r>
              <a:rPr lang="en-US" sz="2400" dirty="0">
                <a:latin typeface="Times New Roman" panose="02020603050405020304" pitchFamily="2" charset="0"/>
                <a:ea typeface="隶书" panose="02010509060101010101" pitchFamily="1" charset="-122"/>
              </a:rPr>
              <a:t>c</a:t>
            </a:r>
            <a:r>
              <a:rPr sz="2400" dirty="0">
                <a:latin typeface="Times New Roman" panose="02020603050405020304" pitchFamily="2" charset="0"/>
                <a:ea typeface="隶书" panose="02010509060101010101" pitchFamily="1" charset="-122"/>
              </a:rPr>
              <a:t>设计</a:t>
            </a:r>
            <a:endParaRPr sz="2400" dirty="0">
              <a:latin typeface="Times New Roman" panose="02020603050405020304" pitchFamily="2" charset="0"/>
              <a:ea typeface="隶书" panose="02010509060101010101" pitchFamily="1" charset="-122"/>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#define DELAY_TIME 5</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I2C引脚定义</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sfr  P2 = 0xA0;</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sbit SCL = P2^0;               // 时钟线</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sbit SDA = P2^1;               // 数据线</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void I2C_Delay(unsigned char i)</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while(i--);</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9" end="9"/>
                                            </p:txEl>
                                          </p:spTgt>
                                        </p:tgtEl>
                                        <p:attrNameLst>
                                          <p:attrName>style.visibility</p:attrName>
                                        </p:attrNameLst>
                                      </p:cBhvr>
                                      <p:to>
                                        <p:strVal val="visible"/>
                                      </p:to>
                                    </p:set>
                                    <p:animEffect transition="in" filter="blinds(horizontal)">
                                      <p:cBhvr>
                                        <p:cTn id="7" dur="500"/>
                                        <p:tgtEl>
                                          <p:spTgt spid="35845">
                                            <p:txEl>
                                              <p:pRg st="9" end="9"/>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845">
                                            <p:txEl>
                                              <p:pRg st="10" end="10"/>
                                            </p:txEl>
                                          </p:spTgt>
                                        </p:tgtEl>
                                        <p:attrNameLst>
                                          <p:attrName>style.visibility</p:attrName>
                                        </p:attrNameLst>
                                      </p:cBhvr>
                                      <p:to>
                                        <p:strVal val="visible"/>
                                      </p:to>
                                    </p:set>
                                    <p:animEffect transition="in" filter="blinds(horizontal)">
                                      <p:cBhvr>
                                        <p:cTn id="10" dur="500"/>
                                        <p:tgtEl>
                                          <p:spTgt spid="35845">
                                            <p:txEl>
                                              <p:pRg st="10" end="10"/>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5845">
                                            <p:txEl>
                                              <p:pRg st="11" end="11"/>
                                            </p:txEl>
                                          </p:spTgt>
                                        </p:tgtEl>
                                        <p:attrNameLst>
                                          <p:attrName>style.visibility</p:attrName>
                                        </p:attrNameLst>
                                      </p:cBhvr>
                                      <p:to>
                                        <p:strVal val="visible"/>
                                      </p:to>
                                    </p:set>
                                    <p:animEffect transition="in" filter="blinds(horizontal)">
                                      <p:cBhvr>
                                        <p:cTn id="13" dur="500"/>
                                        <p:tgtEl>
                                          <p:spTgt spid="35845">
                                            <p:txEl>
                                              <p:pRg st="11" end="11"/>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5845">
                                            <p:txEl>
                                              <p:pRg st="12" end="12"/>
                                            </p:txEl>
                                          </p:spTgt>
                                        </p:tgtEl>
                                        <p:attrNameLst>
                                          <p:attrName>style.visibility</p:attrName>
                                        </p:attrNameLst>
                                      </p:cBhvr>
                                      <p:to>
                                        <p:strVal val="visible"/>
                                      </p:to>
                                    </p:set>
                                    <p:animEffect transition="in" filter="blinds(horizontal)">
                                      <p:cBhvr>
                                        <p:cTn id="16" dur="500"/>
                                        <p:tgtEl>
                                          <p:spTgt spid="3584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099675" cy="399351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3  串行EEPROM AT24C02</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a:t>
            </a:r>
            <a:r>
              <a:rPr lang="en-US" sz="2400" dirty="0">
                <a:latin typeface="Times New Roman" panose="02020603050405020304" pitchFamily="2" charset="0"/>
                <a:ea typeface="隶书" panose="02010509060101010101" pitchFamily="1" charset="-122"/>
              </a:rPr>
              <a:t>2</a:t>
            </a:r>
            <a:r>
              <a:rPr sz="2400" dirty="0">
                <a:latin typeface="Times New Roman" panose="02020603050405020304" pitchFamily="2" charset="0"/>
                <a:ea typeface="隶书" panose="02010509060101010101" pitchFamily="1" charset="-122"/>
              </a:rPr>
              <a:t>) i2c.</a:t>
            </a:r>
            <a:r>
              <a:rPr lang="en-US" sz="2400" dirty="0">
                <a:latin typeface="Times New Roman" panose="02020603050405020304" pitchFamily="2" charset="0"/>
                <a:ea typeface="隶书" panose="02010509060101010101" pitchFamily="1" charset="-122"/>
              </a:rPr>
              <a:t>c</a:t>
            </a:r>
            <a:r>
              <a:rPr sz="2400" dirty="0">
                <a:latin typeface="Times New Roman" panose="02020603050405020304" pitchFamily="2" charset="0"/>
                <a:ea typeface="隶书" panose="02010509060101010101" pitchFamily="1" charset="-122"/>
              </a:rPr>
              <a:t>设计</a:t>
            </a:r>
            <a:endParaRPr sz="2400" dirty="0">
              <a:latin typeface="Times New Roman" panose="02020603050405020304" pitchFamily="2" charset="0"/>
              <a:ea typeface="隶书" panose="02010509060101010101" pitchFamily="1" charset="-122"/>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I2C起始条件</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void I2C_Start(void)</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SDA = 1;</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SCL = 1;</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I2C_Delay(DELAY_TIME);</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SDA = 0;</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I2C_Delay(DELAY_TIME);</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099675" cy="469455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3  串行EEPROM AT24C02</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a:t>
            </a:r>
            <a:r>
              <a:rPr lang="en-US" sz="2400" dirty="0">
                <a:latin typeface="Times New Roman" panose="02020603050405020304" pitchFamily="2" charset="0"/>
                <a:ea typeface="隶书" panose="02010509060101010101" pitchFamily="1" charset="-122"/>
              </a:rPr>
              <a:t>2</a:t>
            </a:r>
            <a:r>
              <a:rPr sz="2400" dirty="0">
                <a:latin typeface="Times New Roman" panose="02020603050405020304" pitchFamily="2" charset="0"/>
                <a:ea typeface="隶书" panose="02010509060101010101" pitchFamily="1" charset="-122"/>
              </a:rPr>
              <a:t>) i2c.</a:t>
            </a:r>
            <a:r>
              <a:rPr lang="en-US" sz="2400" dirty="0">
                <a:latin typeface="Times New Roman" panose="02020603050405020304" pitchFamily="2" charset="0"/>
                <a:ea typeface="隶书" panose="02010509060101010101" pitchFamily="1" charset="-122"/>
              </a:rPr>
              <a:t>c</a:t>
            </a:r>
            <a:r>
              <a:rPr sz="2400" dirty="0">
                <a:latin typeface="Times New Roman" panose="02020603050405020304" pitchFamily="2" charset="0"/>
                <a:ea typeface="隶书" panose="02010509060101010101" pitchFamily="1" charset="-122"/>
              </a:rPr>
              <a:t>设计</a:t>
            </a:r>
            <a:endParaRPr sz="2400" dirty="0">
              <a:latin typeface="Times New Roman" panose="02020603050405020304" pitchFamily="2" charset="0"/>
              <a:ea typeface="隶书" panose="02010509060101010101" pitchFamily="1" charset="-122"/>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I2C停止条件</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void I2C_Stop(void)</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SDA = 0;</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SCL = 1;</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I2C_Delay(DELAY_TIME);</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SDA = 1;</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I2C_Delay(DELAY_TIME);</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099675" cy="469455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3  串行EEPROM AT24C02</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a:t>
            </a:r>
            <a:r>
              <a:rPr lang="en-US" sz="2400" dirty="0">
                <a:latin typeface="Times New Roman" panose="02020603050405020304" pitchFamily="2" charset="0"/>
                <a:ea typeface="隶书" panose="02010509060101010101" pitchFamily="1" charset="-122"/>
              </a:rPr>
              <a:t>2</a:t>
            </a:r>
            <a:r>
              <a:rPr sz="2400" dirty="0">
                <a:latin typeface="Times New Roman" panose="02020603050405020304" pitchFamily="2" charset="0"/>
                <a:ea typeface="隶书" panose="02010509060101010101" pitchFamily="1" charset="-122"/>
              </a:rPr>
              <a:t>) i2c.</a:t>
            </a:r>
            <a:r>
              <a:rPr lang="en-US" sz="2400" dirty="0">
                <a:latin typeface="Times New Roman" panose="02020603050405020304" pitchFamily="2" charset="0"/>
                <a:ea typeface="隶书" panose="02010509060101010101" pitchFamily="1" charset="-122"/>
              </a:rPr>
              <a:t>c</a:t>
            </a:r>
            <a:r>
              <a:rPr sz="2400" dirty="0">
                <a:latin typeface="Times New Roman" panose="02020603050405020304" pitchFamily="2" charset="0"/>
                <a:ea typeface="隶书" panose="02010509060101010101" pitchFamily="1" charset="-122"/>
              </a:rPr>
              <a:t>设计</a:t>
            </a:r>
            <a:endParaRPr sz="2400" dirty="0">
              <a:latin typeface="Times New Roman" panose="02020603050405020304" pitchFamily="2" charset="0"/>
              <a:ea typeface="隶书" panose="02010509060101010101" pitchFamily="1" charset="-122"/>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I2C发送应答：0-应答，1-非应答</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void I2C_SendAck(bit ackbit)</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SCL = 0;</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SDA = ackbit;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I2C_Delay(DELAY_TIME);</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SCL = 1;</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I2C_Delay(DELAY_TIME);</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SCL = 0; </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SDA = 1;</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I2C_Delay(DELAY_TIME);</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099675" cy="469455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3  串行EEPROM AT24C02</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a:t>
            </a:r>
            <a:r>
              <a:rPr lang="en-US" sz="2400" dirty="0">
                <a:latin typeface="Times New Roman" panose="02020603050405020304" pitchFamily="2" charset="0"/>
                <a:ea typeface="隶书" panose="02010509060101010101" pitchFamily="1" charset="-122"/>
              </a:rPr>
              <a:t>2</a:t>
            </a:r>
            <a:r>
              <a:rPr sz="2400" dirty="0">
                <a:latin typeface="Times New Roman" panose="02020603050405020304" pitchFamily="2" charset="0"/>
                <a:ea typeface="隶书" panose="02010509060101010101" pitchFamily="1" charset="-122"/>
              </a:rPr>
              <a:t>) i2c.</a:t>
            </a:r>
            <a:r>
              <a:rPr lang="en-US" sz="2400" dirty="0">
                <a:latin typeface="Times New Roman" panose="02020603050405020304" pitchFamily="2" charset="0"/>
                <a:ea typeface="隶书" panose="02010509060101010101" pitchFamily="1" charset="-122"/>
              </a:rPr>
              <a:t>c</a:t>
            </a:r>
            <a:r>
              <a:rPr sz="2400" dirty="0">
                <a:latin typeface="Times New Roman" panose="02020603050405020304" pitchFamily="2" charset="0"/>
                <a:ea typeface="隶书" panose="02010509060101010101" pitchFamily="1" charset="-122"/>
              </a:rPr>
              <a:t>设计</a:t>
            </a:r>
            <a:endParaRPr sz="2400" dirty="0">
              <a:latin typeface="Times New Roman" panose="02020603050405020304" pitchFamily="2" charset="0"/>
              <a:ea typeface="隶书" panose="02010509060101010101" pitchFamily="1" charset="-122"/>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I2C等待应答</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bit I2C_WaitAck(void)</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bit ackbit;</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SCL = 1;  I2C_Delay(DELAY_TIME);</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ackbit = SDA;</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SCL = 0;  I2C_Delay(DELAY_TIME);</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return ackbit;</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矩形 31746"/>
          <p:cNvSpPr/>
          <p:nvPr/>
        </p:nvSpPr>
        <p:spPr>
          <a:xfrm>
            <a:off x="1033780" y="1619885"/>
            <a:ext cx="10078720" cy="137858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1.1  </a:t>
            </a:r>
            <a:r>
              <a:rPr sz="2400" dirty="0">
                <a:latin typeface="Times New Roman" panose="02020603050405020304" pitchFamily="2" charset="0"/>
                <a:ea typeface="隶书" panose="02010509060101010101" pitchFamily="1" charset="-122"/>
              </a:rPr>
              <a:t>MCS51兼容单片机</a:t>
            </a:r>
            <a:r>
              <a:rPr lang="zh-CN" altLang="en-US" sz="2400" dirty="0">
                <a:latin typeface="Times New Roman" panose="02020603050405020304" pitchFamily="2" charset="0"/>
                <a:ea typeface="隶书" panose="02010509060101010101" pitchFamily="1" charset="-122"/>
              </a:rPr>
              <a:t>					</a:t>
            </a:r>
            <a:r>
              <a:rPr lang="en-US" altLang="zh-CN" sz="2400" dirty="0">
                <a:latin typeface="Times New Roman" panose="02020603050405020304" pitchFamily="2" charset="0"/>
                <a:ea typeface="隶书" panose="02010509060101010101" pitchFamily="1" charset="-122"/>
              </a:rPr>
              <a:t>		</a:t>
            </a:r>
            <a:r>
              <a:rPr lang="zh-CN" altLang="en-US" sz="2400" dirty="0">
                <a:latin typeface="Times New Roman" panose="02020603050405020304" pitchFamily="2" charset="0"/>
                <a:ea typeface="隶书" panose="02010509060101010101" pitchFamily="1" charset="-122"/>
                <a:hlinkClick r:id="rId1" action="ppaction://hlinksldjump"/>
              </a:rPr>
              <a:t>☆</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pPr>
            <a:r>
              <a:rPr lang="en-US" altLang="zh-CN" sz="2400" dirty="0">
                <a:latin typeface="Times New Roman" panose="02020603050405020304" pitchFamily="2" charset="0"/>
                <a:ea typeface="隶书" panose="02010509060101010101" pitchFamily="1" charset="-122"/>
              </a:rPr>
              <a:t>1.2  </a:t>
            </a:r>
            <a:r>
              <a:rPr sz="2400" dirty="0">
                <a:latin typeface="Times New Roman" panose="02020603050405020304" pitchFamily="2" charset="0"/>
                <a:ea typeface="隶书" panose="02010509060101010101" pitchFamily="1" charset="-122"/>
              </a:rPr>
              <a:t>开发环境与工具</a:t>
            </a:r>
            <a:r>
              <a:rPr lang="zh-CN" altLang="en-US" sz="2400" dirty="0">
                <a:latin typeface="Times New Roman" panose="02020603050405020304" pitchFamily="2" charset="0"/>
                <a:ea typeface="隶书" panose="02010509060101010101" pitchFamily="1" charset="-122"/>
              </a:rPr>
              <a:t>				</a:t>
            </a:r>
            <a:r>
              <a:rPr lang="en-US" altLang="zh-CN" sz="2400" dirty="0">
                <a:latin typeface="Times New Roman" panose="02020603050405020304" pitchFamily="2" charset="0"/>
                <a:ea typeface="隶书" panose="02010509060101010101" pitchFamily="1" charset="-122"/>
              </a:rPr>
              <a:t>				</a:t>
            </a:r>
            <a:r>
              <a:rPr lang="zh-CN" altLang="en-US" sz="2400" dirty="0">
                <a:latin typeface="Times New Roman" panose="02020603050405020304" pitchFamily="2" charset="0"/>
                <a:ea typeface="隶书" panose="02010509060101010101" pitchFamily="1" charset="-122"/>
                <a:hlinkClick r:id="rId2" action="ppaction://hlinksldjump"/>
              </a:rPr>
              <a:t>☆</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pPr>
            <a:r>
              <a:rPr lang="en-US" altLang="zh-CN" sz="2400" dirty="0">
                <a:latin typeface="Times New Roman" panose="02020603050405020304" pitchFamily="2" charset="0"/>
                <a:ea typeface="隶书" panose="02010509060101010101" pitchFamily="1" charset="-122"/>
              </a:rPr>
              <a:t>1.3  </a:t>
            </a:r>
            <a:r>
              <a:rPr sz="2400" dirty="0">
                <a:latin typeface="Times New Roman" panose="02020603050405020304" pitchFamily="2" charset="0"/>
                <a:ea typeface="隶书" panose="02010509060101010101" pitchFamily="1" charset="-122"/>
              </a:rPr>
              <a:t>Proteus</a:t>
            </a:r>
            <a:r>
              <a:rPr lang="en-US" sz="2400" dirty="0">
                <a:latin typeface="Times New Roman" panose="02020603050405020304" pitchFamily="2" charset="0"/>
                <a:ea typeface="隶书" panose="02010509060101010101" pitchFamily="1" charset="-122"/>
              </a:rPr>
              <a:t>     		</a:t>
            </a:r>
            <a:r>
              <a:rPr lang="zh-CN" altLang="en-US" sz="2400" dirty="0">
                <a:latin typeface="Times New Roman" panose="02020603050405020304" pitchFamily="2" charset="0"/>
                <a:ea typeface="隶书" panose="02010509060101010101" pitchFamily="1" charset="-122"/>
              </a:rPr>
              <a:t>				</a:t>
            </a:r>
            <a:r>
              <a:rPr lang="en-US" altLang="zh-CN" sz="2400" dirty="0">
                <a:latin typeface="Times New Roman" panose="02020603050405020304" pitchFamily="2" charset="0"/>
                <a:ea typeface="隶书" panose="02010509060101010101" pitchFamily="1" charset="-122"/>
              </a:rPr>
              <a:t>		</a:t>
            </a:r>
            <a:r>
              <a:rPr lang="zh-CN" altLang="en-US" sz="2400" dirty="0">
                <a:latin typeface="Times New Roman" panose="02020603050405020304" pitchFamily="2" charset="0"/>
                <a:ea typeface="隶书" panose="02010509060101010101" pitchFamily="1" charset="-122"/>
                <a:hlinkClick r:id="rId3" action="ppaction://hlinksldjump"/>
              </a:rPr>
              <a:t>☆</a:t>
            </a:r>
            <a:endParaRPr lang="zh-CN" altLang="en-US" sz="2400" dirty="0">
              <a:latin typeface="隶书" panose="02010509060101010101" pitchFamily="1" charset="-122"/>
              <a:ea typeface="隶书" panose="02010509060101010101" pitchFamily="1" charset="-122"/>
            </a:endParaRPr>
          </a:p>
        </p:txBody>
      </p:sp>
      <p:sp>
        <p:nvSpPr>
          <p:cNvPr id="14338" name="文本框 31748"/>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4"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14341" name="矩形 31751"/>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设计基础</a:t>
            </a:r>
            <a:endParaRPr sz="3000" dirty="0">
              <a:latin typeface="Times New Roman" panose="02020603050405020304" pitchFamily="2" charset="0"/>
              <a:ea typeface="隶书" panose="02010509060101010101" pitchFamily="1" charset="-122"/>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
        <p:nvSpPr>
          <p:cNvPr id="7173" name="日期占位符 1"/>
          <p:cNvSpPr/>
          <p:nvPr>
            <p:ph type="dt" sz="half" idx="10"/>
          </p:nvPr>
        </p:nvSpPr>
        <p:spPr>
          <a:xfrm>
            <a:off x="10876915" y="6536055"/>
            <a:ext cx="1051560" cy="252730"/>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spcBef>
                <a:spcPct val="50000"/>
              </a:spcBef>
            </a:pPr>
            <a:fld id="{BB962C8B-B14F-4D97-AF65-F5344CB8AC3E}" type="datetime1">
              <a:rPr lang="zh-CN" altLang="en-US" sz="1400" dirty="0">
                <a:solidFill>
                  <a:srgbClr val="FFFFFF"/>
                </a:solidFill>
              </a:rPr>
            </a:fld>
            <a:endParaRPr lang="zh-CN" altLang="en-US" sz="1400" dirty="0">
              <a:solidFill>
                <a:srgbClr val="FFFFFF"/>
              </a:solidFill>
            </a:endParaRPr>
          </a:p>
        </p:txBody>
      </p:sp>
    </p:spTree>
  </p:cSld>
  <p:clrMapOvr>
    <a:masterClrMapping/>
  </p:clrMapOvr>
  <p:transition>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333990" cy="467995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1.1  </a:t>
            </a:r>
            <a:r>
              <a:rPr sz="2400" dirty="0">
                <a:ea typeface="隶书" panose="02010509060101010101" pitchFamily="1" charset="-122"/>
                <a:sym typeface="+mn-ea"/>
              </a:rPr>
              <a:t>MCS51兼容单片机</a:t>
            </a:r>
            <a:endParaRPr sz="2400" dirty="0">
              <a:ea typeface="隶书" panose="02010509060101010101" pitchFamily="1" charset="-122"/>
              <a:sym typeface="+mn-ea"/>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1.1.2  IAP15单片机简介</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 name="图片 1"/>
          <p:cNvPicPr>
            <a:picLocks noChangeAspect="1"/>
          </p:cNvPicPr>
          <p:nvPr/>
        </p:nvPicPr>
        <p:blipFill>
          <a:blip r:embed="rId2"/>
          <a:stretch>
            <a:fillRect/>
          </a:stretch>
        </p:blipFill>
        <p:spPr>
          <a:xfrm>
            <a:off x="1320800" y="2560955"/>
            <a:ext cx="9701213" cy="2328863"/>
          </a:xfrm>
          <a:prstGeom prst="rect">
            <a:avLst/>
          </a:prstGeom>
        </p:spPr>
      </p:pic>
    </p:spTree>
  </p:cSld>
  <p:clrMapOvr>
    <a:masterClrMapping/>
  </p:clrMapOvr>
  <p:transition>
    <p:random/>
  </p:transition>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099675" cy="469455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3  串行EEPROM AT24C02</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a:t>
            </a:r>
            <a:r>
              <a:rPr lang="en-US" sz="2400" dirty="0">
                <a:latin typeface="Times New Roman" panose="02020603050405020304" pitchFamily="2" charset="0"/>
                <a:ea typeface="隶书" panose="02010509060101010101" pitchFamily="1" charset="-122"/>
              </a:rPr>
              <a:t>2</a:t>
            </a:r>
            <a:r>
              <a:rPr sz="2400" dirty="0">
                <a:latin typeface="Times New Roman" panose="02020603050405020304" pitchFamily="2" charset="0"/>
                <a:ea typeface="隶书" panose="02010509060101010101" pitchFamily="1" charset="-122"/>
              </a:rPr>
              <a:t>) i2c.</a:t>
            </a:r>
            <a:r>
              <a:rPr lang="en-US" sz="2400" dirty="0">
                <a:latin typeface="Times New Roman" panose="02020603050405020304" pitchFamily="2" charset="0"/>
                <a:ea typeface="隶书" panose="02010509060101010101" pitchFamily="1" charset="-122"/>
              </a:rPr>
              <a:t>c</a:t>
            </a:r>
            <a:r>
              <a:rPr sz="2400" dirty="0">
                <a:latin typeface="Times New Roman" panose="02020603050405020304" pitchFamily="2" charset="0"/>
                <a:ea typeface="隶书" panose="02010509060101010101" pitchFamily="1" charset="-122"/>
              </a:rPr>
              <a:t>设计</a:t>
            </a:r>
            <a:endParaRPr sz="2400" dirty="0">
              <a:latin typeface="Times New Roman" panose="02020603050405020304" pitchFamily="2" charset="0"/>
              <a:ea typeface="隶书" panose="02010509060101010101" pitchFamily="1" charset="-122"/>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I2C发送数据</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void I2C_SendByte(unsigned char dat)</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char i;</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for(i=0; i&lt;8; i++)</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SCL  = 0;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I2C_Delay(DELAY_TIME);</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if(dat &amp; 0x80) SDA  = 1;</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else SDA  = 0;</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I2C_Delay(DELAY_TIME);</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SCL = 1;</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dat &lt;&lt;= 1;</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I2C_Delay(DELAY_TIME);</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SCL  = 0;</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099675" cy="491680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3  串行EEPROM AT24C02</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a:t>
            </a:r>
            <a:r>
              <a:rPr lang="en-US" sz="2400" dirty="0">
                <a:latin typeface="Times New Roman" panose="02020603050405020304" pitchFamily="2" charset="0"/>
                <a:ea typeface="隶书" panose="02010509060101010101" pitchFamily="1" charset="-122"/>
              </a:rPr>
              <a:t>2</a:t>
            </a:r>
            <a:r>
              <a:rPr sz="2400" dirty="0">
                <a:latin typeface="Times New Roman" panose="02020603050405020304" pitchFamily="2" charset="0"/>
                <a:ea typeface="隶书" panose="02010509060101010101" pitchFamily="1" charset="-122"/>
              </a:rPr>
              <a:t>) i2c.</a:t>
            </a:r>
            <a:r>
              <a:rPr lang="en-US" sz="2400" dirty="0">
                <a:latin typeface="Times New Roman" panose="02020603050405020304" pitchFamily="2" charset="0"/>
                <a:ea typeface="隶书" panose="02010509060101010101" pitchFamily="1" charset="-122"/>
              </a:rPr>
              <a:t>c</a:t>
            </a:r>
            <a:r>
              <a:rPr sz="2400" dirty="0">
                <a:latin typeface="Times New Roman" panose="02020603050405020304" pitchFamily="2" charset="0"/>
                <a:ea typeface="隶书" panose="02010509060101010101" pitchFamily="1" charset="-122"/>
              </a:rPr>
              <a:t>设计</a:t>
            </a:r>
            <a:endParaRPr sz="2400" dirty="0">
              <a:latin typeface="Times New Roman" panose="02020603050405020304" pitchFamily="2" charset="0"/>
              <a:ea typeface="隶书" panose="02010509060101010101" pitchFamily="1" charset="-122"/>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I2C接收数据</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char I2C_RecvByte(void)</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unsigned char i, dat;</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for(i=0; i&lt;8; i++) {</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SCL = 1;    I2C_Delay(DELAY_TIME);</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dat &lt;&lt;= 1;</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if(SDA) dat |= 1;</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SCL = 0;    I2C_Delay(DELAY_TIME); }</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return dat;</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099675" cy="491680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3  串行EEPROM AT24C02</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a:t>
            </a:r>
            <a:r>
              <a:rPr lang="en-US" sz="2400" dirty="0">
                <a:latin typeface="Times New Roman" panose="02020603050405020304" pitchFamily="2" charset="0"/>
                <a:ea typeface="隶书" panose="02010509060101010101" pitchFamily="1" charset="-122"/>
              </a:rPr>
              <a:t>2</a:t>
            </a:r>
            <a:r>
              <a:rPr sz="2400" dirty="0">
                <a:latin typeface="Times New Roman" panose="02020603050405020304" pitchFamily="2" charset="0"/>
                <a:ea typeface="隶书" panose="02010509060101010101" pitchFamily="1" charset="-122"/>
              </a:rPr>
              <a:t>) i2c.</a:t>
            </a:r>
            <a:r>
              <a:rPr lang="en-US" sz="2400" dirty="0">
                <a:latin typeface="Times New Roman" panose="02020603050405020304" pitchFamily="2" charset="0"/>
                <a:ea typeface="隶书" panose="02010509060101010101" pitchFamily="1" charset="-122"/>
              </a:rPr>
              <a:t>c</a:t>
            </a:r>
            <a:r>
              <a:rPr sz="2400" dirty="0">
                <a:latin typeface="Times New Roman" panose="02020603050405020304" pitchFamily="2" charset="0"/>
                <a:ea typeface="隶书" panose="02010509060101010101" pitchFamily="1" charset="-122"/>
              </a:rPr>
              <a:t>设计</a:t>
            </a:r>
            <a:endParaRPr sz="2400" dirty="0">
              <a:latin typeface="Times New Roman" panose="02020603050405020304" pitchFamily="2" charset="0"/>
              <a:ea typeface="隶书" panose="02010509060101010101" pitchFamily="1" charset="-122"/>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AT24C02缓存器写：pucBuf-数据，ucAddr-地址，ucNum-数量</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void AT24C02_Write(unsigned char* pucBuf,</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char ucAddr, unsigned char ucNum)</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I2C_Start();</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I2C_SendByte(0xa0);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 发送器件地址及控制位（写）</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I2C_WaitAck();</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I2C_SendByte(ucAddr);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发送数据地址</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I2C_WaitAck();</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6" end="6"/>
                                            </p:txEl>
                                          </p:spTgt>
                                        </p:tgtEl>
                                        <p:attrNameLst>
                                          <p:attrName>style.visibility</p:attrName>
                                        </p:attrNameLst>
                                      </p:cBhvr>
                                      <p:to>
                                        <p:strVal val="visible"/>
                                      </p:to>
                                    </p:set>
                                    <p:animEffect transition="in" filter="blinds(horizontal)">
                                      <p:cBhvr>
                                        <p:cTn id="7" dur="500"/>
                                        <p:tgtEl>
                                          <p:spTgt spid="35845">
                                            <p:txEl>
                                              <p:pRg st="6" end="6"/>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845">
                                            <p:txEl>
                                              <p:pRg st="7" end="7"/>
                                            </p:txEl>
                                          </p:spTgt>
                                        </p:tgtEl>
                                        <p:attrNameLst>
                                          <p:attrName>style.visibility</p:attrName>
                                        </p:attrNameLst>
                                      </p:cBhvr>
                                      <p:to>
                                        <p:strVal val="visible"/>
                                      </p:to>
                                    </p:set>
                                    <p:animEffect transition="in" filter="blinds(horizontal)">
                                      <p:cBhvr>
                                        <p:cTn id="10" dur="500"/>
                                        <p:tgtEl>
                                          <p:spTgt spid="35845">
                                            <p:txEl>
                                              <p:pRg st="7" end="7"/>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5845">
                                            <p:txEl>
                                              <p:pRg st="8" end="8"/>
                                            </p:txEl>
                                          </p:spTgt>
                                        </p:tgtEl>
                                        <p:attrNameLst>
                                          <p:attrName>style.visibility</p:attrName>
                                        </p:attrNameLst>
                                      </p:cBhvr>
                                      <p:to>
                                        <p:strVal val="visible"/>
                                      </p:to>
                                    </p:set>
                                    <p:animEffect transition="in" filter="blinds(horizontal)">
                                      <p:cBhvr>
                                        <p:cTn id="13" dur="500"/>
                                        <p:tgtEl>
                                          <p:spTgt spid="35845">
                                            <p:txEl>
                                              <p:pRg st="8" end="8"/>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5845">
                                            <p:txEl>
                                              <p:pRg st="9" end="9"/>
                                            </p:txEl>
                                          </p:spTgt>
                                        </p:tgtEl>
                                        <p:attrNameLst>
                                          <p:attrName>style.visibility</p:attrName>
                                        </p:attrNameLst>
                                      </p:cBhvr>
                                      <p:to>
                                        <p:strVal val="visible"/>
                                      </p:to>
                                    </p:set>
                                    <p:animEffect transition="in" filter="blinds(horizontal)">
                                      <p:cBhvr>
                                        <p:cTn id="16" dur="500"/>
                                        <p:tgtEl>
                                          <p:spTgt spid="35845">
                                            <p:txEl>
                                              <p:pRg st="9" end="9"/>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5845">
                                            <p:txEl>
                                              <p:pRg st="11" end="11"/>
                                            </p:txEl>
                                          </p:spTgt>
                                        </p:tgtEl>
                                        <p:attrNameLst>
                                          <p:attrName>style.visibility</p:attrName>
                                        </p:attrNameLst>
                                      </p:cBhvr>
                                      <p:to>
                                        <p:strVal val="visible"/>
                                      </p:to>
                                    </p:set>
                                    <p:animEffect transition="in" filter="blinds(horizontal)">
                                      <p:cBhvr>
                                        <p:cTn id="21" dur="500"/>
                                        <p:tgtEl>
                                          <p:spTgt spid="35845">
                                            <p:txEl>
                                              <p:pRg st="11" end="11"/>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5845">
                                            <p:txEl>
                                              <p:pRg st="12" end="12"/>
                                            </p:txEl>
                                          </p:spTgt>
                                        </p:tgtEl>
                                        <p:attrNameLst>
                                          <p:attrName>style.visibility</p:attrName>
                                        </p:attrNameLst>
                                      </p:cBhvr>
                                      <p:to>
                                        <p:strVal val="visible"/>
                                      </p:to>
                                    </p:set>
                                    <p:animEffect transition="in" filter="blinds(horizontal)">
                                      <p:cBhvr>
                                        <p:cTn id="24" dur="500"/>
                                        <p:tgtEl>
                                          <p:spTgt spid="3584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099675" cy="462724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3  串行EEPROM AT24C02</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a:t>
            </a:r>
            <a:r>
              <a:rPr lang="en-US" sz="2400" dirty="0">
                <a:latin typeface="Times New Roman" panose="02020603050405020304" pitchFamily="2" charset="0"/>
                <a:ea typeface="隶书" panose="02010509060101010101" pitchFamily="1" charset="-122"/>
              </a:rPr>
              <a:t>2</a:t>
            </a:r>
            <a:r>
              <a:rPr sz="2400" dirty="0">
                <a:latin typeface="Times New Roman" panose="02020603050405020304" pitchFamily="2" charset="0"/>
                <a:ea typeface="隶书" panose="02010509060101010101" pitchFamily="1" charset="-122"/>
              </a:rPr>
              <a:t>) i2c.</a:t>
            </a:r>
            <a:r>
              <a:rPr lang="en-US" sz="2400" dirty="0">
                <a:latin typeface="Times New Roman" panose="02020603050405020304" pitchFamily="2" charset="0"/>
                <a:ea typeface="隶书" panose="02010509060101010101" pitchFamily="1" charset="-122"/>
              </a:rPr>
              <a:t>c</a:t>
            </a:r>
            <a:r>
              <a:rPr sz="2400" dirty="0">
                <a:latin typeface="Times New Roman" panose="02020603050405020304" pitchFamily="2" charset="0"/>
                <a:ea typeface="隶书" panose="02010509060101010101" pitchFamily="1" charset="-122"/>
              </a:rPr>
              <a:t>设计</a:t>
            </a:r>
            <a:endParaRPr sz="2400" dirty="0">
              <a:latin typeface="Times New Roman" panose="02020603050405020304" pitchFamily="2" charset="0"/>
              <a:ea typeface="隶书" panose="02010509060101010101" pitchFamily="1" charset="-122"/>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AT24C02缓存器写：pucBuf-数据，ucAddr-地址，ucNum-数量</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while(ucNum--)</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I2C_SendByte(*pucBuf++);    // 发送数据</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I2C_WaitAck();</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I2C_Delay(200);</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I2C_Stop();</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099675" cy="488823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3  串行EEPROM AT24C02</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a:t>
            </a:r>
            <a:r>
              <a:rPr lang="en-US" sz="2400" dirty="0">
                <a:latin typeface="Times New Roman" panose="02020603050405020304" pitchFamily="2" charset="0"/>
                <a:ea typeface="隶书" panose="02010509060101010101" pitchFamily="1" charset="-122"/>
              </a:rPr>
              <a:t>2</a:t>
            </a:r>
            <a:r>
              <a:rPr sz="2400" dirty="0">
                <a:latin typeface="Times New Roman" panose="02020603050405020304" pitchFamily="2" charset="0"/>
                <a:ea typeface="隶书" panose="02010509060101010101" pitchFamily="1" charset="-122"/>
              </a:rPr>
              <a:t>) i2c.</a:t>
            </a:r>
            <a:r>
              <a:rPr lang="en-US" sz="2400" dirty="0">
                <a:latin typeface="Times New Roman" panose="02020603050405020304" pitchFamily="2" charset="0"/>
                <a:ea typeface="隶书" panose="02010509060101010101" pitchFamily="1" charset="-122"/>
              </a:rPr>
              <a:t>c</a:t>
            </a:r>
            <a:r>
              <a:rPr sz="2400" dirty="0">
                <a:latin typeface="Times New Roman" panose="02020603050405020304" pitchFamily="2" charset="0"/>
                <a:ea typeface="隶书" panose="02010509060101010101" pitchFamily="1" charset="-122"/>
              </a:rPr>
              <a:t>设计</a:t>
            </a:r>
            <a:endParaRPr sz="2400" dirty="0">
              <a:latin typeface="Times New Roman" panose="02020603050405020304" pitchFamily="2" charset="0"/>
              <a:ea typeface="隶书" panose="02010509060101010101" pitchFamily="1" charset="-122"/>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AT24C02缓存器读：pucBuf-数据，ucAddr-地址，ucNum-数量</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void AT24C02_Read(unsigned char* pucBuf,</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char ucAddr, unsigned char ucNum)</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I2C_Start();</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I2C_SendByte(0xa0);          // 发送器件地址及控制位（写）</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I2C_WaitAck();</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I2C_SendByte(ucAddr);        // 发送数据地址</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I2C_WaitAck();</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6" end="6"/>
                                            </p:txEl>
                                          </p:spTgt>
                                        </p:tgtEl>
                                        <p:attrNameLst>
                                          <p:attrName>style.visibility</p:attrName>
                                        </p:attrNameLst>
                                      </p:cBhvr>
                                      <p:to>
                                        <p:strVal val="visible"/>
                                      </p:to>
                                    </p:set>
                                    <p:animEffect transition="in" filter="blinds(horizontal)">
                                      <p:cBhvr>
                                        <p:cTn id="7" dur="500"/>
                                        <p:tgtEl>
                                          <p:spTgt spid="35845">
                                            <p:txEl>
                                              <p:pRg st="6" end="6"/>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845">
                                            <p:txEl>
                                              <p:pRg st="7" end="7"/>
                                            </p:txEl>
                                          </p:spTgt>
                                        </p:tgtEl>
                                        <p:attrNameLst>
                                          <p:attrName>style.visibility</p:attrName>
                                        </p:attrNameLst>
                                      </p:cBhvr>
                                      <p:to>
                                        <p:strVal val="visible"/>
                                      </p:to>
                                    </p:set>
                                    <p:animEffect transition="in" filter="blinds(horizontal)">
                                      <p:cBhvr>
                                        <p:cTn id="10" dur="500"/>
                                        <p:tgtEl>
                                          <p:spTgt spid="35845">
                                            <p:txEl>
                                              <p:pRg st="7" end="7"/>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5845">
                                            <p:txEl>
                                              <p:pRg st="8" end="8"/>
                                            </p:txEl>
                                          </p:spTgt>
                                        </p:tgtEl>
                                        <p:attrNameLst>
                                          <p:attrName>style.visibility</p:attrName>
                                        </p:attrNameLst>
                                      </p:cBhvr>
                                      <p:to>
                                        <p:strVal val="visible"/>
                                      </p:to>
                                    </p:set>
                                    <p:animEffect transition="in" filter="blinds(horizontal)">
                                      <p:cBhvr>
                                        <p:cTn id="13" dur="500"/>
                                        <p:tgtEl>
                                          <p:spTgt spid="35845">
                                            <p:txEl>
                                              <p:pRg st="8" end="8"/>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5845">
                                            <p:txEl>
                                              <p:pRg st="9" end="9"/>
                                            </p:txEl>
                                          </p:spTgt>
                                        </p:tgtEl>
                                        <p:attrNameLst>
                                          <p:attrName>style.visibility</p:attrName>
                                        </p:attrNameLst>
                                      </p:cBhvr>
                                      <p:to>
                                        <p:strVal val="visible"/>
                                      </p:to>
                                    </p:set>
                                    <p:animEffect transition="in" filter="blinds(horizontal)">
                                      <p:cBhvr>
                                        <p:cTn id="16" dur="500"/>
                                        <p:tgtEl>
                                          <p:spTgt spid="35845">
                                            <p:txEl>
                                              <p:pRg st="9" end="9"/>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5845">
                                            <p:txEl>
                                              <p:pRg st="11" end="11"/>
                                            </p:txEl>
                                          </p:spTgt>
                                        </p:tgtEl>
                                        <p:attrNameLst>
                                          <p:attrName>style.visibility</p:attrName>
                                        </p:attrNameLst>
                                      </p:cBhvr>
                                      <p:to>
                                        <p:strVal val="visible"/>
                                      </p:to>
                                    </p:set>
                                    <p:animEffect transition="in" filter="blinds(horizontal)">
                                      <p:cBhvr>
                                        <p:cTn id="19" dur="500"/>
                                        <p:tgtEl>
                                          <p:spTgt spid="35845">
                                            <p:txEl>
                                              <p:pRg st="11" end="11"/>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5845">
                                            <p:txEl>
                                              <p:pRg st="12" end="12"/>
                                            </p:txEl>
                                          </p:spTgt>
                                        </p:tgtEl>
                                        <p:attrNameLst>
                                          <p:attrName>style.visibility</p:attrName>
                                        </p:attrNameLst>
                                      </p:cBhvr>
                                      <p:to>
                                        <p:strVal val="visible"/>
                                      </p:to>
                                    </p:set>
                                    <p:animEffect transition="in" filter="blinds(horizontal)">
                                      <p:cBhvr>
                                        <p:cTn id="22" dur="500"/>
                                        <p:tgtEl>
                                          <p:spTgt spid="3584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099675" cy="488823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3  串行EEPROM AT24C02</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a:t>
            </a:r>
            <a:r>
              <a:rPr lang="en-US" sz="2400" dirty="0">
                <a:latin typeface="Times New Roman" panose="02020603050405020304" pitchFamily="2" charset="0"/>
                <a:ea typeface="隶书" panose="02010509060101010101" pitchFamily="1" charset="-122"/>
              </a:rPr>
              <a:t>2</a:t>
            </a:r>
            <a:r>
              <a:rPr sz="2400" dirty="0">
                <a:latin typeface="Times New Roman" panose="02020603050405020304" pitchFamily="2" charset="0"/>
                <a:ea typeface="隶书" panose="02010509060101010101" pitchFamily="1" charset="-122"/>
              </a:rPr>
              <a:t>) i2c.</a:t>
            </a:r>
            <a:r>
              <a:rPr lang="en-US" sz="2400" dirty="0">
                <a:latin typeface="Times New Roman" panose="02020603050405020304" pitchFamily="2" charset="0"/>
                <a:ea typeface="隶书" panose="02010509060101010101" pitchFamily="1" charset="-122"/>
              </a:rPr>
              <a:t>c</a:t>
            </a:r>
            <a:r>
              <a:rPr sz="2400" dirty="0">
                <a:latin typeface="Times New Roman" panose="02020603050405020304" pitchFamily="2" charset="0"/>
                <a:ea typeface="隶书" panose="02010509060101010101" pitchFamily="1" charset="-122"/>
              </a:rPr>
              <a:t>设计</a:t>
            </a:r>
            <a:endParaRPr sz="2400" dirty="0">
              <a:latin typeface="Times New Roman" panose="02020603050405020304" pitchFamily="2" charset="0"/>
              <a:ea typeface="隶书" panose="02010509060101010101" pitchFamily="1" charset="-122"/>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AT24C02缓存器读：pucBuf-数据，ucAddr-地址，ucNum-数量</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I2C_Start();</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I2C_SendByte(0xa1);          // 发送器件地址及控制位（读）</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I2C_WaitAck();</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while(ucNum--)</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*pucBuf++ = I2C_RecvByte();// 接收数据</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if(ucNum) I2C_SendAck(0);</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else I2C_SendAck(1); }</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I2C_Stop();</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8" end="8"/>
                                            </p:txEl>
                                          </p:spTgt>
                                        </p:tgtEl>
                                        <p:attrNameLst>
                                          <p:attrName>style.visibility</p:attrName>
                                        </p:attrNameLst>
                                      </p:cBhvr>
                                      <p:to>
                                        <p:strVal val="visible"/>
                                      </p:to>
                                    </p:set>
                                    <p:animEffect transition="in" filter="blinds(horizontal)">
                                      <p:cBhvr>
                                        <p:cTn id="7" dur="500"/>
                                        <p:tgtEl>
                                          <p:spTgt spid="35845">
                                            <p:txEl>
                                              <p:pRg st="8" end="8"/>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845">
                                            <p:txEl>
                                              <p:pRg st="9" end="9"/>
                                            </p:txEl>
                                          </p:spTgt>
                                        </p:tgtEl>
                                        <p:attrNameLst>
                                          <p:attrName>style.visibility</p:attrName>
                                        </p:attrNameLst>
                                      </p:cBhvr>
                                      <p:to>
                                        <p:strVal val="visible"/>
                                      </p:to>
                                    </p:set>
                                    <p:animEffect transition="in" filter="blinds(horizontal)">
                                      <p:cBhvr>
                                        <p:cTn id="10" dur="500"/>
                                        <p:tgtEl>
                                          <p:spTgt spid="35845">
                                            <p:txEl>
                                              <p:pRg st="9" end="9"/>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5845">
                                            <p:txEl>
                                              <p:pRg st="10" end="10"/>
                                            </p:txEl>
                                          </p:spTgt>
                                        </p:tgtEl>
                                        <p:attrNameLst>
                                          <p:attrName>style.visibility</p:attrName>
                                        </p:attrNameLst>
                                      </p:cBhvr>
                                      <p:to>
                                        <p:strVal val="visible"/>
                                      </p:to>
                                    </p:set>
                                    <p:animEffect transition="in" filter="blinds(horizontal)">
                                      <p:cBhvr>
                                        <p:cTn id="13" dur="500"/>
                                        <p:tgtEl>
                                          <p:spTgt spid="35845">
                                            <p:txEl>
                                              <p:pRg st="10" end="10"/>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5845">
                                            <p:txEl>
                                              <p:pRg st="11" end="11"/>
                                            </p:txEl>
                                          </p:spTgt>
                                        </p:tgtEl>
                                        <p:attrNameLst>
                                          <p:attrName>style.visibility</p:attrName>
                                        </p:attrNameLst>
                                      </p:cBhvr>
                                      <p:to>
                                        <p:strVal val="visible"/>
                                      </p:to>
                                    </p:set>
                                    <p:animEffect transition="in" filter="blinds(horizontal)">
                                      <p:cBhvr>
                                        <p:cTn id="16" dur="500"/>
                                        <p:tgtEl>
                                          <p:spTgt spid="35845">
                                            <p:txEl>
                                              <p:pRg st="11" end="11"/>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5845">
                                            <p:txEl>
                                              <p:pRg st="12" end="12"/>
                                            </p:txEl>
                                          </p:spTgt>
                                        </p:tgtEl>
                                        <p:attrNameLst>
                                          <p:attrName>style.visibility</p:attrName>
                                        </p:attrNameLst>
                                      </p:cBhvr>
                                      <p:to>
                                        <p:strVal val="visible"/>
                                      </p:to>
                                    </p:set>
                                    <p:animEffect transition="in" filter="blinds(horizontal)">
                                      <p:cBhvr>
                                        <p:cTn id="19" dur="500"/>
                                        <p:tgtEl>
                                          <p:spTgt spid="35845">
                                            <p:txEl>
                                              <p:pRg st="12" end="12"/>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5845">
                                            <p:txEl>
                                              <p:pRg st="13" end="13"/>
                                            </p:txEl>
                                          </p:spTgt>
                                        </p:tgtEl>
                                        <p:attrNameLst>
                                          <p:attrName>style.visibility</p:attrName>
                                        </p:attrNameLst>
                                      </p:cBhvr>
                                      <p:to>
                                        <p:strVal val="visible"/>
                                      </p:to>
                                    </p:set>
                                    <p:animEffect transition="in" filter="blinds(horizontal)">
                                      <p:cBhvr>
                                        <p:cTn id="22" dur="500"/>
                                        <p:tgtEl>
                                          <p:spTgt spid="3584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099675" cy="475170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3  串行EEPROM AT24C02</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 main.c设计</a:t>
            </a:r>
            <a:endParaRPr sz="2400" dirty="0">
              <a:latin typeface="Times New Roman" panose="02020603050405020304" pitchFamily="2" charset="0"/>
              <a:ea typeface="隶书" panose="02010509060101010101" pitchFamily="1" charset="-122"/>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程序说明: 用AT24C02记录系统启动次数并显示，S4切换状态，LED显示状态</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#include &lt;stdio.h&gt;</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#include "tim.h"</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#include "key.h"</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#include "seg.h"</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#include "i2c.h"</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void Seg_Proc(void);</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void Key_Proc(void);</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10" end="10"/>
                                            </p:txEl>
                                          </p:spTgt>
                                        </p:tgtEl>
                                        <p:attrNameLst>
                                          <p:attrName>style.visibility</p:attrName>
                                        </p:attrNameLst>
                                      </p:cBhvr>
                                      <p:to>
                                        <p:strVal val="visible"/>
                                      </p:to>
                                    </p:set>
                                    <p:animEffect transition="in" filter="blinds(horizontal)">
                                      <p:cBhvr>
                                        <p:cTn id="7" dur="500"/>
                                        <p:tgtEl>
                                          <p:spTgt spid="35845">
                                            <p:txEl>
                                              <p:pRg st="10" end="1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845">
                                            <p:txEl>
                                              <p:pRg st="11" end="11"/>
                                            </p:txEl>
                                          </p:spTgt>
                                        </p:tgtEl>
                                        <p:attrNameLst>
                                          <p:attrName>style.visibility</p:attrName>
                                        </p:attrNameLst>
                                      </p:cBhvr>
                                      <p:to>
                                        <p:strVal val="visible"/>
                                      </p:to>
                                    </p:set>
                                    <p:animEffect transition="in" filter="blinds(horizontal)">
                                      <p:cBhvr>
                                        <p:cTn id="10" dur="500"/>
                                        <p:tgtEl>
                                          <p:spTgt spid="3584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099675" cy="491617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3  串行EEPROM AT24C02</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 main.c设计</a:t>
            </a:r>
            <a:endParaRPr sz="2400" dirty="0">
              <a:latin typeface="Times New Roman" panose="02020603050405020304" pitchFamily="2" charset="0"/>
              <a:ea typeface="隶书" panose="02010509060101010101" pitchFamily="1" charset="-122"/>
            </a:endParaRPr>
          </a:p>
          <a:p>
            <a:pPr>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char ucState=1;        // 系统状态</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char ucSec;            // 秒值</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int  uiSeg_Dly;        // 显示刷新延时</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char ucSeg_Dly;        // 显示移位延时</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char pucSeg_Char[1</a:t>
            </a:r>
            <a:r>
              <a:rPr sz="2000" dirty="0">
                <a:latin typeface="Courier New" panose="02070309020205020404" charset="0"/>
                <a:ea typeface="隶书" panose="02010509060101010101" pitchFamily="1" charset="-122"/>
                <a:cs typeface="Courier New" panose="02070309020205020404" charset="0"/>
              </a:rPr>
              <a:t>2];  // 显示字符</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char pucSeg_Code[8];   // 显示代码</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char ucSeg_Pos;        // 显示位置</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char ucKey_Dly;        // 按键延时</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char ucKey_Old;        // 按键旧值</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char ucLed;            // LED值</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char ucCnt;            // 系统启动次数</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5" end="5"/>
                                            </p:txEl>
                                          </p:spTgt>
                                        </p:tgtEl>
                                        <p:attrNameLst>
                                          <p:attrName>style.visibility</p:attrName>
                                        </p:attrNameLst>
                                      </p:cBhvr>
                                      <p:to>
                                        <p:strVal val="visible"/>
                                      </p:to>
                                    </p:set>
                                    <p:animEffect transition="in" filter="blinds(horizontal)">
                                      <p:cBhvr>
                                        <p:cTn id="7" dur="500"/>
                                        <p:tgtEl>
                                          <p:spTgt spid="35845">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845">
                                            <p:txEl>
                                              <p:pRg st="6" end="6"/>
                                            </p:txEl>
                                          </p:spTgt>
                                        </p:tgtEl>
                                        <p:attrNameLst>
                                          <p:attrName>style.visibility</p:attrName>
                                        </p:attrNameLst>
                                      </p:cBhvr>
                                      <p:to>
                                        <p:strVal val="visible"/>
                                      </p:to>
                                    </p:set>
                                    <p:animEffect transition="in" filter="blinds(horizontal)">
                                      <p:cBhvr>
                                        <p:cTn id="10" dur="500"/>
                                        <p:tgtEl>
                                          <p:spTgt spid="35845">
                                            <p:txEl>
                                              <p:pRg st="6" end="6"/>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5845">
                                            <p:txEl>
                                              <p:pRg st="7" end="7"/>
                                            </p:txEl>
                                          </p:spTgt>
                                        </p:tgtEl>
                                        <p:attrNameLst>
                                          <p:attrName>style.visibility</p:attrName>
                                        </p:attrNameLst>
                                      </p:cBhvr>
                                      <p:to>
                                        <p:strVal val="visible"/>
                                      </p:to>
                                    </p:set>
                                    <p:animEffect transition="in" filter="blinds(horizontal)">
                                      <p:cBhvr>
                                        <p:cTn id="13" dur="500"/>
                                        <p:tgtEl>
                                          <p:spTgt spid="35845">
                                            <p:txEl>
                                              <p:pRg st="7" end="7"/>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5845">
                                            <p:txEl>
                                              <p:pRg st="8" end="8"/>
                                            </p:txEl>
                                          </p:spTgt>
                                        </p:tgtEl>
                                        <p:attrNameLst>
                                          <p:attrName>style.visibility</p:attrName>
                                        </p:attrNameLst>
                                      </p:cBhvr>
                                      <p:to>
                                        <p:strVal val="visible"/>
                                      </p:to>
                                    </p:set>
                                    <p:animEffect transition="in" filter="blinds(horizontal)">
                                      <p:cBhvr>
                                        <p:cTn id="16" dur="500"/>
                                        <p:tgtEl>
                                          <p:spTgt spid="35845">
                                            <p:txEl>
                                              <p:pRg st="8" end="8"/>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5845">
                                            <p:txEl>
                                              <p:pRg st="9" end="9"/>
                                            </p:txEl>
                                          </p:spTgt>
                                        </p:tgtEl>
                                        <p:attrNameLst>
                                          <p:attrName>style.visibility</p:attrName>
                                        </p:attrNameLst>
                                      </p:cBhvr>
                                      <p:to>
                                        <p:strVal val="visible"/>
                                      </p:to>
                                    </p:set>
                                    <p:animEffect transition="in" filter="blinds(horizontal)">
                                      <p:cBhvr>
                                        <p:cTn id="19" dur="500"/>
                                        <p:tgtEl>
                                          <p:spTgt spid="35845">
                                            <p:txEl>
                                              <p:pRg st="9" end="9"/>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35845">
                                            <p:txEl>
                                              <p:pRg st="10" end="10"/>
                                            </p:txEl>
                                          </p:spTgt>
                                        </p:tgtEl>
                                        <p:attrNameLst>
                                          <p:attrName>style.visibility</p:attrName>
                                        </p:attrNameLst>
                                      </p:cBhvr>
                                      <p:to>
                                        <p:strVal val="visible"/>
                                      </p:to>
                                    </p:set>
                                    <p:animEffect transition="in" filter="blinds(horizontal)">
                                      <p:cBhvr>
                                        <p:cTn id="24" dur="500"/>
                                        <p:tgtEl>
                                          <p:spTgt spid="35845">
                                            <p:txEl>
                                              <p:pRg st="10" end="10"/>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35845">
                                            <p:txEl>
                                              <p:pRg st="11" end="11"/>
                                            </p:txEl>
                                          </p:spTgt>
                                        </p:tgtEl>
                                        <p:attrNameLst>
                                          <p:attrName>style.visibility</p:attrName>
                                        </p:attrNameLst>
                                      </p:cBhvr>
                                      <p:to>
                                        <p:strVal val="visible"/>
                                      </p:to>
                                    </p:set>
                                    <p:animEffect transition="in" filter="blinds(horizontal)">
                                      <p:cBhvr>
                                        <p:cTn id="27" dur="500"/>
                                        <p:tgtEl>
                                          <p:spTgt spid="35845">
                                            <p:txEl>
                                              <p:pRg st="11" end="11"/>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35845">
                                            <p:txEl>
                                              <p:pRg st="12" end="12"/>
                                            </p:txEl>
                                          </p:spTgt>
                                        </p:tgtEl>
                                        <p:attrNameLst>
                                          <p:attrName>style.visibility</p:attrName>
                                        </p:attrNameLst>
                                      </p:cBhvr>
                                      <p:to>
                                        <p:strVal val="visible"/>
                                      </p:to>
                                    </p:set>
                                    <p:animEffect transition="in" filter="blinds(horizontal)">
                                      <p:cBhvr>
                                        <p:cTn id="30" dur="500"/>
                                        <p:tgtEl>
                                          <p:spTgt spid="35845">
                                            <p:txEl>
                                              <p:pRg st="12" end="12"/>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35845">
                                            <p:txEl>
                                              <p:pRg st="13" end="13"/>
                                            </p:txEl>
                                          </p:spTgt>
                                        </p:tgtEl>
                                        <p:attrNameLst>
                                          <p:attrName>style.visibility</p:attrName>
                                        </p:attrNameLst>
                                      </p:cBhvr>
                                      <p:to>
                                        <p:strVal val="visible"/>
                                      </p:to>
                                    </p:set>
                                    <p:animEffect transition="in" filter="blinds(horizontal)">
                                      <p:cBhvr>
                                        <p:cTn id="33" dur="500"/>
                                        <p:tgtEl>
                                          <p:spTgt spid="3584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099675" cy="390017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3  串行EEPROM AT24C02</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 main.c设计</a:t>
            </a:r>
            <a:endParaRPr sz="2400" dirty="0">
              <a:latin typeface="Times New Roman" panose="02020603050405020304" pitchFamily="2" charset="0"/>
              <a:ea typeface="隶书" panose="02010509060101010101" pitchFamily="1" charset="-122"/>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void main(void)</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Close_Peripheral();</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T1_Init();</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AT24C02_Read((unsigned char*)&amp;ucCnt, 0, 1);</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ucCnt++;</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AT24C02_Write((unsigned char*)&amp;ucCnt, 0, 1);</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099675" cy="390017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3  串行EEPROM AT24C02</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 main.c设计</a:t>
            </a:r>
            <a:endParaRPr sz="2400" dirty="0">
              <a:latin typeface="Times New Roman" panose="02020603050405020304" pitchFamily="2" charset="0"/>
              <a:ea typeface="隶书" panose="02010509060101010101" pitchFamily="1" charset="-122"/>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while (1)</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T1_Proc();</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Seg_Proc();</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Key_Proc();</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333990" cy="467995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1.1  </a:t>
            </a:r>
            <a:r>
              <a:rPr sz="2400" dirty="0">
                <a:ea typeface="隶书" panose="02010509060101010101" pitchFamily="1" charset="-122"/>
                <a:sym typeface="+mn-ea"/>
              </a:rPr>
              <a:t>MCS51兼容单片机</a:t>
            </a:r>
            <a:endParaRPr sz="2400" dirty="0">
              <a:ea typeface="隶书" panose="02010509060101010101" pitchFamily="1" charset="-122"/>
              <a:sym typeface="+mn-ea"/>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1.1.2  IAP15单片机简介</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 name="图片 1"/>
          <p:cNvPicPr>
            <a:picLocks noChangeAspect="1"/>
          </p:cNvPicPr>
          <p:nvPr/>
        </p:nvPicPr>
        <p:blipFill>
          <a:blip r:embed="rId2"/>
          <a:stretch>
            <a:fillRect/>
          </a:stretch>
        </p:blipFill>
        <p:spPr>
          <a:xfrm>
            <a:off x="1234440" y="2590165"/>
            <a:ext cx="9701213" cy="3671888"/>
          </a:xfrm>
          <a:prstGeom prst="rect">
            <a:avLst/>
          </a:prstGeom>
        </p:spPr>
      </p:pic>
    </p:spTree>
  </p:cSld>
  <p:clrMapOvr>
    <a:masterClrMapping/>
  </p:clrMapOvr>
  <p:transition>
    <p:random/>
  </p:transition>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099675" cy="472948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3  串行EEPROM AT24C02</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 main.c设计</a:t>
            </a:r>
            <a:endParaRPr sz="2400" dirty="0">
              <a:latin typeface="Times New Roman" panose="02020603050405020304" pitchFamily="2" charset="0"/>
              <a:ea typeface="隶书" panose="02010509060101010101" pitchFamily="1" charset="-122"/>
            </a:endParaRPr>
          </a:p>
          <a:p>
            <a:pPr>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void Seg_Proc(void)</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if (uiSeg_Dly &gt; 500) </a:t>
            </a:r>
            <a:r>
              <a:rPr sz="2000" dirty="0">
                <a:latin typeface="Courier New" panose="02070309020205020404" charset="0"/>
                <a:ea typeface="隶书" panose="02010509060101010101" pitchFamily="1" charset="-122"/>
                <a:cs typeface="Courier New" panose="02070309020205020404" charset="0"/>
                <a:sym typeface="+mn-ea"/>
              </a:rPr>
              <a:t>{</a:t>
            </a:r>
            <a:r>
              <a:rPr sz="2000" dirty="0">
                <a:latin typeface="Courier New" panose="02070309020205020404" charset="0"/>
                <a:ea typeface="隶书" panose="02010509060101010101" pitchFamily="1" charset="-122"/>
                <a:cs typeface="Courier New" panose="02070309020205020404" charset="0"/>
              </a:rPr>
              <a:t>       // 500ms时间到</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uiSeg_Dly = 0;</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switch (ucState)</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case 0:                  // 显示T1时钟</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sprintf(pucSeg_Char, "1 %06u", (unsigned int)ucSec);</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break;</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case 1:                  // 显示系统启动次数</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sprintf(pucSeg_Char, "2 %06u", (unsigned int)ucCnt); }</a:t>
            </a:r>
            <a:endParaRPr sz="2000" dirty="0">
              <a:latin typeface="Courier New" panose="02070309020205020404" charset="0"/>
              <a:ea typeface="隶书" panose="02010509060101010101" pitchFamily="1" charset="-122"/>
              <a:cs typeface="Courier New" panose="02070309020205020404" charset="0"/>
            </a:endParaRPr>
          </a:p>
          <a:p>
            <a:pPr>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Seg_Tran(pucSeg_Char, pucSeg_Code);</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099675" cy="423989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3  串行EEPROM AT24C02</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 main.c设计</a:t>
            </a:r>
            <a:endParaRPr sz="2400" dirty="0">
              <a:latin typeface="Times New Roman" panose="02020603050405020304" pitchFamily="2" charset="0"/>
              <a:ea typeface="隶书" panose="02010509060101010101" pitchFamily="1" charset="-122"/>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if (ucSeg_Dly &gt; 2)</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ucSeg_Dly = 0;</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Seg_Disp(pucSeg_Code, ucSeg_Pos);</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ucSeg_Pos = ++ucSeg_Pos &amp; 7;  // 数码管循环显示</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099675" cy="461391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3  串行EEPROM AT24C02</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 main.c设计</a:t>
            </a:r>
            <a:endParaRPr sz="2400" dirty="0">
              <a:latin typeface="Times New Roman" panose="02020603050405020304" pitchFamily="2" charset="0"/>
              <a:ea typeface="隶书" panose="02010509060101010101" pitchFamily="1" charset="-122"/>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void Key_Proc(void)</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char ucKey_Val, ucKey_Dn, ucKey_Up;</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if (ucKey_Dly &lt; 10)          // 10ms时间未到</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return;                    // 延时消抖</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ucKey_Dly = 0;</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ucKey_Val = Key_Read();      // 读取按键值</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ucKey_Dn = ucKey_Val &amp; (ucKey_Old ^ ucKey_Val);</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ucKey_Up = ~ucKey_Val &amp; (ucKey_Old ^ ucKey_Val);</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ucKey_Old = ucKey_Val;       // 保存按键值</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099675" cy="487489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3  串行EEPROM AT24C02</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 main.c设计</a:t>
            </a:r>
            <a:endParaRPr sz="2400" dirty="0">
              <a:latin typeface="Times New Roman" panose="02020603050405020304" pitchFamily="2" charset="0"/>
              <a:ea typeface="隶书" panose="02010509060101010101" pitchFamily="1" charset="-122"/>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switch (ucKey_Dn) {</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case 4:                    // S4键</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if (++ucState == 2)      // 切换状态</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ucState = 0;</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break;</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case 5:                    // S5键</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break; }</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ucLed = 1&lt;&lt;ucState;</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Led_Disp(ucLed);             // LED显示状态</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099675" cy="138493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3  串行EEPROM AT24C02</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思考：对比AT24C02的字节读写格式，两者有什么相同点和不同点？</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52075" cy="491617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3  串行EEPROM AT24C02</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.3  源代码调试</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AT24C02源代码调试包括AT24C02缓冲器读调试和AT24C02缓冲器写调试</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① 单击“开始仿真”按钮，进入调试状态。</a:t>
            </a:r>
            <a:endParaRPr sz="2400" dirty="0">
              <a:latin typeface="Times New Roman" panose="02020603050405020304" pitchFamily="2" charset="0"/>
              <a:ea typeface="隶书" panose="02010509060101010101" pitchFamily="1" charset="-122"/>
            </a:endParaRPr>
          </a:p>
          <a:p>
            <a:pPr marL="407035" indent="-407035">
              <a:spcBef>
                <a:spcPct val="20000"/>
              </a:spcBef>
            </a:pPr>
            <a:r>
              <a:rPr sz="2400" dirty="0">
                <a:latin typeface="Times New Roman" panose="02020603050405020304" pitchFamily="2" charset="0"/>
                <a:ea typeface="隶书" panose="02010509060101010101" pitchFamily="1" charset="-122"/>
              </a:rPr>
              <a:t>② 单击“单步”按钮，运行关闭外设函数Close_Peripheral()和T1初始化函数T1_Init()。</a:t>
            </a:r>
            <a:endParaRPr sz="2400" dirty="0">
              <a:latin typeface="Times New Roman" panose="02020603050405020304" pitchFamily="2" charset="0"/>
              <a:ea typeface="隶书" panose="02010509060101010101" pitchFamily="1" charset="-122"/>
            </a:endParaRPr>
          </a:p>
          <a:p>
            <a:pPr marL="407035" indent="-407035">
              <a:spcBef>
                <a:spcPct val="20000"/>
              </a:spcBef>
            </a:pPr>
            <a:r>
              <a:rPr sz="2400" dirty="0">
                <a:latin typeface="Times New Roman" panose="02020603050405020304" pitchFamily="2" charset="0"/>
                <a:ea typeface="隶书" panose="02010509060101010101" pitchFamily="1" charset="-122"/>
              </a:rPr>
              <a:t>③ 单击“调试”菜单中的“I2C Memory Internal Memory”菜单项，显示AT24C02存储器的内容，其中地址0的内容为05（实际内容可能不同）。</a:t>
            </a:r>
            <a:endParaRPr sz="2400" dirty="0">
              <a:latin typeface="Times New Roman" panose="02020603050405020304" pitchFamily="2" charset="0"/>
              <a:ea typeface="隶书" panose="02010509060101010101" pitchFamily="1" charset="-122"/>
            </a:endParaRPr>
          </a:p>
          <a:p>
            <a:pPr marL="407035" indent="-407035">
              <a:spcBef>
                <a:spcPct val="20000"/>
              </a:spcBef>
            </a:pPr>
            <a:r>
              <a:rPr sz="2400" dirty="0">
                <a:latin typeface="Times New Roman" panose="02020603050405020304" pitchFamily="2" charset="0"/>
                <a:ea typeface="隶书" panose="02010509060101010101" pitchFamily="1" charset="-122"/>
              </a:rPr>
              <a:t>④ 单击“单步”按钮，运行AT24C02缓冲器读函数AT24C02_Read()，从地址0读出1个字节的数据到ucCnt，并将ucCnt的值加1。</a:t>
            </a:r>
            <a:endParaRPr sz="2400" dirty="0">
              <a:latin typeface="Times New Roman" panose="02020603050405020304" pitchFamily="2" charset="0"/>
              <a:ea typeface="隶书" panose="02010509060101010101" pitchFamily="1" charset="-122"/>
            </a:endParaRPr>
          </a:p>
          <a:p>
            <a:pPr marL="407035" indent="-407035">
              <a:spcBef>
                <a:spcPct val="20000"/>
              </a:spcBef>
            </a:pPr>
            <a:r>
              <a:rPr sz="2400" dirty="0">
                <a:latin typeface="Times New Roman" panose="02020603050405020304" pitchFamily="2" charset="0"/>
                <a:ea typeface="隶书" panose="02010509060101010101" pitchFamily="1" charset="-122"/>
              </a:rPr>
              <a:t>⑤ 单击“单步”按钮，运行AT24C02缓冲器写函数AT24C02_Write()，将ucCnt的值写到地址0，地址0的内容为06。</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3" end="3"/>
                                            </p:txEl>
                                          </p:spTgt>
                                        </p:tgtEl>
                                        <p:attrNameLst>
                                          <p:attrName>style.visibility</p:attrName>
                                        </p:attrNameLst>
                                      </p:cBhvr>
                                      <p:to>
                                        <p:strVal val="visible"/>
                                      </p:to>
                                    </p:set>
                                    <p:animEffect transition="in" filter="blinds(horizontal)">
                                      <p:cBhvr>
                                        <p:cTn id="7" dur="500"/>
                                        <p:tgtEl>
                                          <p:spTgt spid="35845">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845">
                                            <p:txEl>
                                              <p:pRg st="4" end="4"/>
                                            </p:txEl>
                                          </p:spTgt>
                                        </p:tgtEl>
                                        <p:attrNameLst>
                                          <p:attrName>style.visibility</p:attrName>
                                        </p:attrNameLst>
                                      </p:cBhvr>
                                      <p:to>
                                        <p:strVal val="visible"/>
                                      </p:to>
                                    </p:set>
                                    <p:animEffect transition="in" filter="blinds(horizontal)">
                                      <p:cBhvr>
                                        <p:cTn id="10" dur="500"/>
                                        <p:tgtEl>
                                          <p:spTgt spid="35845">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5845">
                                            <p:txEl>
                                              <p:pRg st="5" end="5"/>
                                            </p:txEl>
                                          </p:spTgt>
                                        </p:tgtEl>
                                        <p:attrNameLst>
                                          <p:attrName>style.visibility</p:attrName>
                                        </p:attrNameLst>
                                      </p:cBhvr>
                                      <p:to>
                                        <p:strVal val="visible"/>
                                      </p:to>
                                    </p:set>
                                    <p:animEffect transition="in" filter="blinds(horizontal)">
                                      <p:cBhvr>
                                        <p:cTn id="13" dur="500"/>
                                        <p:tgtEl>
                                          <p:spTgt spid="35845">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5845">
                                            <p:txEl>
                                              <p:pRg st="6" end="6"/>
                                            </p:txEl>
                                          </p:spTgt>
                                        </p:tgtEl>
                                        <p:attrNameLst>
                                          <p:attrName>style.visibility</p:attrName>
                                        </p:attrNameLst>
                                      </p:cBhvr>
                                      <p:to>
                                        <p:strVal val="visible"/>
                                      </p:to>
                                    </p:set>
                                    <p:animEffect transition="in" filter="blinds(horizontal)">
                                      <p:cBhvr>
                                        <p:cTn id="18" dur="500"/>
                                        <p:tgtEl>
                                          <p:spTgt spid="35845">
                                            <p:txEl>
                                              <p:pRg st="6" end="6"/>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5845">
                                            <p:txEl>
                                              <p:pRg st="7" end="7"/>
                                            </p:txEl>
                                          </p:spTgt>
                                        </p:tgtEl>
                                        <p:attrNameLst>
                                          <p:attrName>style.visibility</p:attrName>
                                        </p:attrNameLst>
                                      </p:cBhvr>
                                      <p:to>
                                        <p:strVal val="visible"/>
                                      </p:to>
                                    </p:set>
                                    <p:animEffect transition="in" filter="blinds(horizontal)">
                                      <p:cBhvr>
                                        <p:cTn id="21" dur="500"/>
                                        <p:tgtEl>
                                          <p:spTgt spid="3584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52075" cy="440245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3  串行EEPROM AT24C02</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.3  源代码调试</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AT24C02源代码调试包括AT24C02缓冲器读调试和AT24C02缓冲器写调试</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注意：可以用示波器观察缓冲器读写时SCL和SDA的波形。</a:t>
            </a:r>
            <a:endParaRPr sz="2400" dirty="0">
              <a:latin typeface="Times New Roman" panose="02020603050405020304" pitchFamily="2" charset="0"/>
              <a:ea typeface="隶书" panose="02010509060101010101" pitchFamily="1" charset="-122"/>
            </a:endParaRPr>
          </a:p>
          <a:p>
            <a:pPr marL="372745" indent="-372745">
              <a:spcBef>
                <a:spcPct val="20000"/>
              </a:spcBef>
            </a:pPr>
            <a:r>
              <a:rPr sz="2400" dirty="0">
                <a:latin typeface="Times New Roman" panose="02020603050405020304" pitchFamily="2" charset="0"/>
                <a:ea typeface="隶书" panose="02010509060101010101" pitchFamily="1" charset="-122"/>
              </a:rPr>
              <a:t>⑥ 单击“运行仿真”按钮，运行程序，数码管显示“2 000006”（启动次数为6）。</a:t>
            </a:r>
            <a:endParaRPr sz="2400" dirty="0">
              <a:latin typeface="Times New Roman" panose="02020603050405020304" pitchFamily="2" charset="0"/>
              <a:ea typeface="隶书" panose="02010509060101010101" pitchFamily="1" charset="-122"/>
            </a:endParaRPr>
          </a:p>
          <a:p>
            <a:pPr marL="372745" indent="-372745">
              <a:spcBef>
                <a:spcPct val="20000"/>
              </a:spcBef>
            </a:pPr>
            <a:r>
              <a:rPr sz="2400" dirty="0">
                <a:latin typeface="Times New Roman" panose="02020603050405020304" pitchFamily="2" charset="0"/>
                <a:ea typeface="隶书" panose="02010509060101010101" pitchFamily="1" charset="-122"/>
              </a:rPr>
              <a:t>⑦ 单击“停止仿真”按钮，停止程序运行。</a:t>
            </a:r>
            <a:endParaRPr sz="2400" dirty="0">
              <a:latin typeface="Times New Roman" panose="02020603050405020304" pitchFamily="2" charset="0"/>
              <a:ea typeface="隶书" panose="02010509060101010101" pitchFamily="1" charset="-122"/>
            </a:endParaRPr>
          </a:p>
          <a:p>
            <a:pPr marL="372745" indent="-372745">
              <a:spcBef>
                <a:spcPct val="20000"/>
              </a:spcBef>
            </a:pPr>
            <a:r>
              <a:rPr sz="2400" dirty="0">
                <a:latin typeface="Times New Roman" panose="02020603050405020304" pitchFamily="2" charset="0"/>
                <a:ea typeface="隶书" panose="02010509060101010101" pitchFamily="1" charset="-122"/>
              </a:rPr>
              <a:t>⑧ 单击“运行仿真”按钮，重新运行程序，数码管显示“2 000007”（启动次数为7）。</a:t>
            </a:r>
            <a:endParaRPr sz="2400" dirty="0">
              <a:latin typeface="Times New Roman" panose="02020603050405020304" pitchFamily="2" charset="0"/>
              <a:ea typeface="隶书" panose="02010509060101010101" pitchFamily="1" charset="-122"/>
            </a:endParaRPr>
          </a:p>
          <a:p>
            <a:pPr marL="372745" indent="-372745">
              <a:spcBef>
                <a:spcPct val="20000"/>
              </a:spcBef>
            </a:pPr>
            <a:r>
              <a:rPr sz="2400" dirty="0">
                <a:latin typeface="Times New Roman" panose="02020603050405020304" pitchFamily="2" charset="0"/>
                <a:ea typeface="隶书" panose="02010509060101010101" pitchFamily="1" charset="-122"/>
              </a:rPr>
              <a:t>⑨ 单击“停止仿真”按钮，停止程序运行。</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4" end="4"/>
                                            </p:txEl>
                                          </p:spTgt>
                                        </p:tgtEl>
                                        <p:attrNameLst>
                                          <p:attrName>style.visibility</p:attrName>
                                        </p:attrNameLst>
                                      </p:cBhvr>
                                      <p:to>
                                        <p:strVal val="visible"/>
                                      </p:to>
                                    </p:set>
                                    <p:animEffect transition="in" filter="blinds(horizontal)">
                                      <p:cBhvr>
                                        <p:cTn id="7" dur="500"/>
                                        <p:tgtEl>
                                          <p:spTgt spid="35845">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845">
                                            <p:txEl>
                                              <p:pRg st="5" end="5"/>
                                            </p:txEl>
                                          </p:spTgt>
                                        </p:tgtEl>
                                        <p:attrNameLst>
                                          <p:attrName>style.visibility</p:attrName>
                                        </p:attrNameLst>
                                      </p:cBhvr>
                                      <p:to>
                                        <p:strVal val="visible"/>
                                      </p:to>
                                    </p:set>
                                    <p:animEffect transition="in" filter="blinds(horizontal)">
                                      <p:cBhvr>
                                        <p:cTn id="10" dur="500"/>
                                        <p:tgtEl>
                                          <p:spTgt spid="35845">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5845">
                                            <p:txEl>
                                              <p:pRg st="6" end="6"/>
                                            </p:txEl>
                                          </p:spTgt>
                                        </p:tgtEl>
                                        <p:attrNameLst>
                                          <p:attrName>style.visibility</p:attrName>
                                        </p:attrNameLst>
                                      </p:cBhvr>
                                      <p:to>
                                        <p:strVal val="visible"/>
                                      </p:to>
                                    </p:set>
                                    <p:animEffect transition="in" filter="blinds(horizontal)">
                                      <p:cBhvr>
                                        <p:cTn id="15" dur="500"/>
                                        <p:tgtEl>
                                          <p:spTgt spid="35845">
                                            <p:txEl>
                                              <p:pRg st="6" end="6"/>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5845">
                                            <p:txEl>
                                              <p:pRg st="7" end="7"/>
                                            </p:txEl>
                                          </p:spTgt>
                                        </p:tgtEl>
                                        <p:attrNameLst>
                                          <p:attrName>style.visibility</p:attrName>
                                        </p:attrNameLst>
                                      </p:cBhvr>
                                      <p:to>
                                        <p:strVal val="visible"/>
                                      </p:to>
                                    </p:set>
                                    <p:animEffect transition="in" filter="blinds(horizontal)">
                                      <p:cBhvr>
                                        <p:cTn id="18" dur="500"/>
                                        <p:tgtEl>
                                          <p:spTgt spid="3584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149840" cy="440182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4  8位ADC/DAC PCF8591</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ADC（模数转换器）的主要功能是将模拟信号转化为数字信号，以便于微控制器进行数据处理。ADC按转换原理分为逐次比较型、双积分型和</a:t>
            </a:r>
            <a:r>
              <a:rPr lang="en-US" sz="2400" dirty="0">
                <a:latin typeface="Symbol" panose="05050102010706020507" charset="0"/>
                <a:ea typeface="隶书" panose="02010509060101010101" pitchFamily="1" charset="-122"/>
                <a:cs typeface="Symbol" panose="05050102010706020507" charset="0"/>
              </a:rPr>
              <a:t>S</a:t>
            </a:r>
            <a:r>
              <a:rPr sz="2400" dirty="0">
                <a:latin typeface="Times New Roman" panose="02020603050405020304" pitchFamily="2" charset="0"/>
                <a:ea typeface="隶书" panose="02010509060101010101" pitchFamily="1" charset="-122"/>
              </a:rPr>
              <a:t>-</a:t>
            </a:r>
            <a:r>
              <a:rPr lang="en-US" sz="2400" dirty="0">
                <a:latin typeface="Symbol" panose="05050102010706020507" charset="0"/>
                <a:ea typeface="隶书" panose="02010509060101010101" pitchFamily="1" charset="-122"/>
                <a:cs typeface="Symbol" panose="05050102010706020507" charset="0"/>
              </a:rPr>
              <a:t>D</a:t>
            </a:r>
            <a:r>
              <a:rPr sz="2400" dirty="0">
                <a:latin typeface="Times New Roman" panose="02020603050405020304" pitchFamily="2" charset="0"/>
                <a:ea typeface="隶书" panose="02010509060101010101" pitchFamily="1" charset="-122"/>
              </a:rPr>
              <a:t>型。</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逐次比较型ADC通过逐次比较将模拟信号转化为数字信号，转换速度快，但精度较低，是最常用的ADC。</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双积分型ADC通过两次积分将模拟信号转化为数字信号，精度高，抗干扰能力强，但速度较慢，主要用于万用表等测量仪器。</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sz="2400" dirty="0">
                <a:latin typeface="Symbol" panose="05050102010706020507" charset="0"/>
                <a:ea typeface="隶书" panose="02010509060101010101" pitchFamily="1" charset="-122"/>
                <a:cs typeface="Symbol" panose="05050102010706020507" charset="0"/>
                <a:sym typeface="+mn-ea"/>
              </a:rPr>
              <a:t>S</a:t>
            </a:r>
            <a:r>
              <a:rPr sz="2400" dirty="0">
                <a:ea typeface="隶书" panose="02010509060101010101" pitchFamily="1" charset="-122"/>
                <a:sym typeface="+mn-ea"/>
              </a:rPr>
              <a:t>-</a:t>
            </a:r>
            <a:r>
              <a:rPr lang="en-US" sz="2400" dirty="0">
                <a:latin typeface="Symbol" panose="05050102010706020507" charset="0"/>
                <a:ea typeface="隶书" panose="02010509060101010101" pitchFamily="1" charset="-122"/>
                <a:cs typeface="Symbol" panose="05050102010706020507" charset="0"/>
                <a:sym typeface="+mn-ea"/>
              </a:rPr>
              <a:t>D</a:t>
            </a:r>
            <a:r>
              <a:rPr sz="2400" dirty="0">
                <a:latin typeface="Times New Roman" panose="02020603050405020304" pitchFamily="2" charset="0"/>
                <a:ea typeface="隶书" panose="02010509060101010101" pitchFamily="1" charset="-122"/>
              </a:rPr>
              <a:t>型ADC具有逐次比较型和双积分型的双重优点，正在逐步广泛地得到应用。</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ADC的主要参数有采样速率、转换精度（位数）和转换时间。</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2" end="2"/>
                                            </p:txEl>
                                          </p:spTgt>
                                        </p:tgtEl>
                                        <p:attrNameLst>
                                          <p:attrName>style.visibility</p:attrName>
                                        </p:attrNameLst>
                                      </p:cBhvr>
                                      <p:to>
                                        <p:strVal val="visible"/>
                                      </p:to>
                                    </p:set>
                                    <p:animEffect transition="in" filter="blinds(horizontal)">
                                      <p:cBhvr>
                                        <p:cTn id="7" dur="500"/>
                                        <p:tgtEl>
                                          <p:spTgt spid="3584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5845">
                                            <p:txEl>
                                              <p:pRg st="3" end="3"/>
                                            </p:txEl>
                                          </p:spTgt>
                                        </p:tgtEl>
                                        <p:attrNameLst>
                                          <p:attrName>style.visibility</p:attrName>
                                        </p:attrNameLst>
                                      </p:cBhvr>
                                      <p:to>
                                        <p:strVal val="visible"/>
                                      </p:to>
                                    </p:set>
                                    <p:animEffect transition="in" filter="blinds(horizontal)">
                                      <p:cBhvr>
                                        <p:cTn id="12" dur="500"/>
                                        <p:tgtEl>
                                          <p:spTgt spid="3584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5845">
                                            <p:txEl>
                                              <p:pRg st="4" end="4"/>
                                            </p:txEl>
                                          </p:spTgt>
                                        </p:tgtEl>
                                        <p:attrNameLst>
                                          <p:attrName>style.visibility</p:attrName>
                                        </p:attrNameLst>
                                      </p:cBhvr>
                                      <p:to>
                                        <p:strVal val="visible"/>
                                      </p:to>
                                    </p:set>
                                    <p:animEffect transition="in" filter="blinds(horizontal)">
                                      <p:cBhvr>
                                        <p:cTn id="17" dur="500"/>
                                        <p:tgtEl>
                                          <p:spTgt spid="3584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5845">
                                            <p:txEl>
                                              <p:pRg st="5" end="5"/>
                                            </p:txEl>
                                          </p:spTgt>
                                        </p:tgtEl>
                                        <p:attrNameLst>
                                          <p:attrName>style.visibility</p:attrName>
                                        </p:attrNameLst>
                                      </p:cBhvr>
                                      <p:to>
                                        <p:strVal val="visible"/>
                                      </p:to>
                                    </p:set>
                                    <p:animEffect transition="in" filter="blinds(horizontal)">
                                      <p:cBhvr>
                                        <p:cTn id="22" dur="500"/>
                                        <p:tgtEl>
                                          <p:spTgt spid="3584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149840" cy="462915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4  8位ADC/DAC PCF8591</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DAC（数模转换器）的主要功能是将数字信号转化为模拟信号，DAC的核心是权电阻网络和运算放大器，用于将数字信号转换成模拟电流和电压。</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PCF8591是8位ADC/DAC器件，具有4个模拟输入AIN0~3、1个模拟输出AOUT和1个I2C接口，工作电压2.5~6.0V。</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PCF8591的控制字节格式如图3.17所示。</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 name="图片 1"/>
          <p:cNvPicPr>
            <a:picLocks noChangeAspect="1"/>
          </p:cNvPicPr>
          <p:nvPr/>
        </p:nvPicPr>
        <p:blipFill>
          <a:blip r:embed="rId2"/>
          <a:stretch>
            <a:fillRect/>
          </a:stretch>
        </p:blipFill>
        <p:spPr>
          <a:xfrm>
            <a:off x="3234690" y="4570730"/>
            <a:ext cx="5793105" cy="1189990"/>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2" end="2"/>
                                            </p:txEl>
                                          </p:spTgt>
                                        </p:tgtEl>
                                        <p:attrNameLst>
                                          <p:attrName>style.visibility</p:attrName>
                                        </p:attrNameLst>
                                      </p:cBhvr>
                                      <p:to>
                                        <p:strVal val="visible"/>
                                      </p:to>
                                    </p:set>
                                    <p:animEffect transition="in" filter="blinds(horizontal)">
                                      <p:cBhvr>
                                        <p:cTn id="7" dur="500"/>
                                        <p:tgtEl>
                                          <p:spTgt spid="3584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5845">
                                            <p:txEl>
                                              <p:pRg st="3" end="3"/>
                                            </p:txEl>
                                          </p:spTgt>
                                        </p:tgtEl>
                                        <p:attrNameLst>
                                          <p:attrName>style.visibility</p:attrName>
                                        </p:attrNameLst>
                                      </p:cBhvr>
                                      <p:to>
                                        <p:strVal val="visible"/>
                                      </p:to>
                                    </p:set>
                                    <p:animEffect transition="in" filter="blinds(horizontal)">
                                      <p:cBhvr>
                                        <p:cTn id="12" dur="500"/>
                                        <p:tgtEl>
                                          <p:spTgt spid="35845">
                                            <p:txEl>
                                              <p:pRg st="3" end="3"/>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149840" cy="462915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4  8位ADC/DAC PCF8591</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PCF8591的控制字节格式如图3.17所示。</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其中：</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AOE为模拟输出允许（1有效）</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AI1和AI0为模拟量输入选择（00-四路单端输入、01-三路差分输入、10-两路单端与一路差分输入、11-两路差分输入）</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AIF为自动增加标志（1有效，AD通道自动增加）</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AD1和AD0为AD通道号（00-通道0，01-通道1，10-通道2，11-通道3）。</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 name="图片 1"/>
          <p:cNvPicPr>
            <a:picLocks noChangeAspect="1"/>
          </p:cNvPicPr>
          <p:nvPr/>
        </p:nvPicPr>
        <p:blipFill>
          <a:blip r:embed="rId2"/>
          <a:stretch>
            <a:fillRect/>
          </a:stretch>
        </p:blipFill>
        <p:spPr>
          <a:xfrm>
            <a:off x="3234690" y="2573020"/>
            <a:ext cx="5793105" cy="1172845"/>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6" end="6"/>
                                            </p:txEl>
                                          </p:spTgt>
                                        </p:tgtEl>
                                        <p:attrNameLst>
                                          <p:attrName>style.visibility</p:attrName>
                                        </p:attrNameLst>
                                      </p:cBhvr>
                                      <p:to>
                                        <p:strVal val="visible"/>
                                      </p:to>
                                    </p:set>
                                    <p:animEffect transition="in" filter="blinds(horizontal)">
                                      <p:cBhvr>
                                        <p:cTn id="7" dur="500"/>
                                        <p:tgtEl>
                                          <p:spTgt spid="35845">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5845">
                                            <p:txEl>
                                              <p:pRg st="7" end="7"/>
                                            </p:txEl>
                                          </p:spTgt>
                                        </p:tgtEl>
                                        <p:attrNameLst>
                                          <p:attrName>style.visibility</p:attrName>
                                        </p:attrNameLst>
                                      </p:cBhvr>
                                      <p:to>
                                        <p:strVal val="visible"/>
                                      </p:to>
                                    </p:set>
                                    <p:animEffect transition="in" filter="blinds(horizontal)">
                                      <p:cBhvr>
                                        <p:cTn id="12" dur="500"/>
                                        <p:tgtEl>
                                          <p:spTgt spid="35845">
                                            <p:txEl>
                                              <p:pRg st="7" end="7"/>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5845">
                                            <p:txEl>
                                              <p:pRg st="8" end="8"/>
                                            </p:txEl>
                                          </p:spTgt>
                                        </p:tgtEl>
                                        <p:attrNameLst>
                                          <p:attrName>style.visibility</p:attrName>
                                        </p:attrNameLst>
                                      </p:cBhvr>
                                      <p:to>
                                        <p:strVal val="visible"/>
                                      </p:to>
                                    </p:set>
                                    <p:animEffect transition="in" filter="blinds(horizontal)">
                                      <p:cBhvr>
                                        <p:cTn id="15" dur="500"/>
                                        <p:tgtEl>
                                          <p:spTgt spid="3584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333990" cy="467995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1.1  </a:t>
            </a:r>
            <a:r>
              <a:rPr sz="2400" dirty="0">
                <a:ea typeface="隶书" panose="02010509060101010101" pitchFamily="1" charset="-122"/>
                <a:sym typeface="+mn-ea"/>
              </a:rPr>
              <a:t>MCS51兼容单片机</a:t>
            </a:r>
            <a:endParaRPr sz="2400" dirty="0">
              <a:ea typeface="隶书" panose="02010509060101010101" pitchFamily="1" charset="-122"/>
              <a:sym typeface="+mn-ea"/>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1.1.2  IAP15单片机简介</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3" name="图片 2"/>
          <p:cNvPicPr>
            <a:picLocks noChangeAspect="1"/>
          </p:cNvPicPr>
          <p:nvPr/>
        </p:nvPicPr>
        <p:blipFill>
          <a:blip r:embed="rId2"/>
          <a:stretch>
            <a:fillRect/>
          </a:stretch>
        </p:blipFill>
        <p:spPr>
          <a:xfrm>
            <a:off x="1234800" y="2588400"/>
            <a:ext cx="9701213" cy="3557588"/>
          </a:xfrm>
          <a:prstGeom prst="rect">
            <a:avLst/>
          </a:prstGeom>
        </p:spPr>
      </p:pic>
    </p:spTree>
  </p:cSld>
  <p:clrMapOvr>
    <a:masterClrMapping/>
  </p:clrMapOvr>
  <p:transition>
    <p:random/>
  </p:transition>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540365" cy="462915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4  8位ADC/DAC PCF8591</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设计要求：用PCF8591实现电位器电压的模数转换和数模转换并显示。</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PCF8591设计在AT24C02设计的基础上完成：</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在“D:\MCS51”文件夹中将“303_ AT24C02”文件夹复制粘贴为“304_PCF8591”文件夹。</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4</a:t>
            </a:r>
            <a:r>
              <a:rPr sz="2400" dirty="0">
                <a:latin typeface="Times New Roman" panose="02020603050405020304" pitchFamily="2" charset="0"/>
                <a:ea typeface="隶书" panose="02010509060101010101" pitchFamily="1" charset="-122"/>
              </a:rPr>
              <a:t>.1  原理图绘制</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4</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4</a:t>
            </a:r>
            <a:r>
              <a:rPr sz="2400" dirty="0">
                <a:latin typeface="Times New Roman" panose="02020603050405020304" pitchFamily="2" charset="0"/>
                <a:ea typeface="隶书" panose="02010509060101010101" pitchFamily="1" charset="-122"/>
              </a:rPr>
              <a:t>.3  源代码调试</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2" end="2"/>
                                            </p:txEl>
                                          </p:spTgt>
                                        </p:tgtEl>
                                        <p:attrNameLst>
                                          <p:attrName>style.visibility</p:attrName>
                                        </p:attrNameLst>
                                      </p:cBhvr>
                                      <p:to>
                                        <p:strVal val="visible"/>
                                      </p:to>
                                    </p:set>
                                    <p:animEffect transition="in" filter="blinds(horizontal)">
                                      <p:cBhvr>
                                        <p:cTn id="7" dur="500"/>
                                        <p:tgtEl>
                                          <p:spTgt spid="35845">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845">
                                            <p:txEl>
                                              <p:pRg st="3" end="3"/>
                                            </p:txEl>
                                          </p:spTgt>
                                        </p:tgtEl>
                                        <p:attrNameLst>
                                          <p:attrName>style.visibility</p:attrName>
                                        </p:attrNameLst>
                                      </p:cBhvr>
                                      <p:to>
                                        <p:strVal val="visible"/>
                                      </p:to>
                                    </p:set>
                                    <p:animEffect transition="in" filter="blinds(horizontal)">
                                      <p:cBhvr>
                                        <p:cTn id="10" dur="500"/>
                                        <p:tgtEl>
                                          <p:spTgt spid="35845">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5845">
                                            <p:txEl>
                                              <p:pRg st="4" end="4"/>
                                            </p:txEl>
                                          </p:spTgt>
                                        </p:tgtEl>
                                        <p:attrNameLst>
                                          <p:attrName>style.visibility</p:attrName>
                                        </p:attrNameLst>
                                      </p:cBhvr>
                                      <p:to>
                                        <p:strVal val="visible"/>
                                      </p:to>
                                    </p:set>
                                    <p:animEffect transition="in" filter="blinds(horizontal)">
                                      <p:cBhvr>
                                        <p:cTn id="15" dur="500"/>
                                        <p:tgtEl>
                                          <p:spTgt spid="35845">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5845">
                                            <p:txEl>
                                              <p:pRg st="5" end="5"/>
                                            </p:txEl>
                                          </p:spTgt>
                                        </p:tgtEl>
                                        <p:attrNameLst>
                                          <p:attrName>style.visibility</p:attrName>
                                        </p:attrNameLst>
                                      </p:cBhvr>
                                      <p:to>
                                        <p:strVal val="visible"/>
                                      </p:to>
                                    </p:set>
                                    <p:animEffect transition="in" filter="blinds(horizontal)">
                                      <p:cBhvr>
                                        <p:cTn id="18" dur="500"/>
                                        <p:tgtEl>
                                          <p:spTgt spid="35845">
                                            <p:txEl>
                                              <p:pRg st="5" end="5"/>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5845">
                                            <p:txEl>
                                              <p:pRg st="6" end="6"/>
                                            </p:txEl>
                                          </p:spTgt>
                                        </p:tgtEl>
                                        <p:attrNameLst>
                                          <p:attrName>style.visibility</p:attrName>
                                        </p:attrNameLst>
                                      </p:cBhvr>
                                      <p:to>
                                        <p:strVal val="visible"/>
                                      </p:to>
                                    </p:set>
                                    <p:animEffect transition="in" filter="blinds(horizontal)">
                                      <p:cBhvr>
                                        <p:cTn id="21" dur="500"/>
                                        <p:tgtEl>
                                          <p:spTgt spid="3584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6710680" y="1764030"/>
            <a:ext cx="4618355" cy="4397375"/>
          </a:xfrm>
          <a:prstGeom prst="rect">
            <a:avLst/>
          </a:prstGeom>
        </p:spPr>
      </p:pic>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3"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5348605" cy="405447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4  8位ADC/DAC PCF8591</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4</a:t>
            </a:r>
            <a:r>
              <a:rPr sz="2400" dirty="0">
                <a:latin typeface="Times New Roman" panose="02020603050405020304" pitchFamily="2" charset="0"/>
                <a:ea typeface="隶书" panose="02010509060101010101" pitchFamily="1" charset="-122"/>
              </a:rPr>
              <a:t>.1  原理图绘制</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PCF8591原理框图如图3.18所示。</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zh-CN" altLang="en-US" sz="2400" dirty="0">
                <a:ea typeface="隶书" panose="02010509060101010101" pitchFamily="1" charset="-122"/>
                <a:sym typeface="+mn-ea"/>
              </a:rPr>
              <a:t>系统包括：</a:t>
            </a:r>
            <a:endParaRPr lang="zh-CN" altLang="en-US" sz="2400" dirty="0">
              <a:latin typeface="Times New Roman" panose="02020603050405020304" pitchFamily="2" charset="0"/>
              <a:ea typeface="隶书" panose="02010509060101010101" pitchFamily="1" charset="-122"/>
            </a:endParaRPr>
          </a:p>
          <a:p>
            <a:pPr indent="47625">
              <a:spcBef>
                <a:spcPts val="0"/>
              </a:spcBef>
            </a:pPr>
            <a:r>
              <a:rPr lang="en-US" altLang="zh-CN" sz="2400" dirty="0">
                <a:ea typeface="隶书" panose="02010509060101010101" pitchFamily="1" charset="-122"/>
                <a:sym typeface="+mn-ea"/>
              </a:rPr>
              <a:t>    MCU</a:t>
            </a:r>
            <a:r>
              <a:rPr lang="zh-CN" altLang="en-US" sz="2400" dirty="0">
                <a:ea typeface="隶书" panose="02010509060101010101" pitchFamily="1" charset="-122"/>
                <a:sym typeface="+mn-ea"/>
              </a:rPr>
              <a:t>、矩阵按键、</a:t>
            </a:r>
            <a:r>
              <a:rPr lang="en-US" altLang="zh-CN" sz="2400" dirty="0">
                <a:ea typeface="隶书" panose="02010509060101010101" pitchFamily="1" charset="-122"/>
                <a:sym typeface="+mn-ea"/>
              </a:rPr>
              <a:t>LED</a:t>
            </a:r>
            <a:r>
              <a:rPr lang="zh-CN" altLang="en-US" sz="2400" dirty="0">
                <a:ea typeface="隶书" panose="02010509060101010101" pitchFamily="1" charset="-122"/>
                <a:sym typeface="+mn-ea"/>
              </a:rPr>
              <a:t>、数码管</a:t>
            </a:r>
            <a:endParaRPr lang="zh-CN" altLang="en-US" sz="2400" dirty="0">
              <a:ea typeface="隶书" panose="02010509060101010101" pitchFamily="1" charset="-122"/>
              <a:sym typeface="+mn-ea"/>
            </a:endParaRPr>
          </a:p>
          <a:p>
            <a:pPr indent="47625">
              <a:spcBef>
                <a:spcPts val="0"/>
              </a:spcBef>
            </a:pPr>
            <a:r>
              <a:rPr lang="zh-CN" altLang="en-US" sz="2400" dirty="0">
                <a:ea typeface="隶书" panose="02010509060101010101" pitchFamily="1" charset="-122"/>
                <a:sym typeface="+mn-ea"/>
              </a:rPr>
              <a:t> </a:t>
            </a:r>
            <a:r>
              <a:rPr lang="en-US" altLang="zh-CN" sz="2400" dirty="0">
                <a:ea typeface="隶书" panose="02010509060101010101" pitchFamily="1" charset="-122"/>
                <a:sym typeface="+mn-ea"/>
              </a:rPr>
              <a:t>   EEPROM</a:t>
            </a:r>
            <a:r>
              <a:rPr lang="zh-CN" altLang="en-US" sz="2400" dirty="0">
                <a:ea typeface="隶书" panose="02010509060101010101" pitchFamily="1" charset="-122"/>
                <a:sym typeface="+mn-ea"/>
              </a:rPr>
              <a:t>、</a:t>
            </a:r>
            <a:r>
              <a:rPr lang="en-US" sz="2400" dirty="0">
                <a:latin typeface="Times New Roman" panose="02020603050405020304" pitchFamily="2" charset="0"/>
                <a:ea typeface="隶书" panose="02010509060101010101" pitchFamily="1" charset="-122"/>
              </a:rPr>
              <a:t>ADC/DAC</a:t>
            </a:r>
            <a:endParaRPr 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en-US" sz="2400" dirty="0">
                <a:latin typeface="Times New Roman" panose="02020603050405020304" pitchFamily="2" charset="0"/>
                <a:ea typeface="隶书" panose="02010509060101010101" pitchFamily="1" charset="-122"/>
              </a:rPr>
              <a:t>PCF8591通过P20（SCK）和P21（SDA）与MCU相连，PCF8591的AIN1连接光敏电阻RD1，AIN3连接电位器RB2。</a:t>
            </a:r>
            <a:endParaRPr lang="en-US"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6" end="6"/>
                                            </p:txEl>
                                          </p:spTgt>
                                        </p:tgtEl>
                                        <p:attrNameLst>
                                          <p:attrName>style.visibility</p:attrName>
                                        </p:attrNameLst>
                                      </p:cBhvr>
                                      <p:to>
                                        <p:strVal val="visible"/>
                                      </p:to>
                                    </p:set>
                                    <p:animEffect transition="in" filter="blinds(horizontal)">
                                      <p:cBhvr>
                                        <p:cTn id="7" dur="500"/>
                                        <p:tgtEl>
                                          <p:spTgt spid="3584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5093335" cy="405447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4  8位ADC/DAC PCF8591</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4</a:t>
            </a:r>
            <a:r>
              <a:rPr sz="2400" dirty="0">
                <a:latin typeface="Times New Roman" panose="02020603050405020304" pitchFamily="2" charset="0"/>
                <a:ea typeface="隶书" panose="02010509060101010101" pitchFamily="1" charset="-122"/>
              </a:rPr>
              <a:t>.1  原理图绘制</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在原理图中添加元器件“PCF8591”、LDR（光敏电阻）和“POT- HG”（电位器），按图3.19的布局和连接关系绘制原理图。</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zh-CN" altLang="en-US" sz="2400" dirty="0">
                <a:ea typeface="隶书" panose="02010509060101010101" pitchFamily="1" charset="-122"/>
                <a:sym typeface="+mn-ea"/>
              </a:rPr>
              <a:t>系统包括：</a:t>
            </a:r>
            <a:endParaRPr lang="zh-CN" altLang="en-US" sz="2400" dirty="0">
              <a:latin typeface="Times New Roman" panose="02020603050405020304" pitchFamily="2" charset="0"/>
              <a:ea typeface="隶书" panose="02010509060101010101" pitchFamily="1" charset="-122"/>
            </a:endParaRPr>
          </a:p>
          <a:p>
            <a:pPr indent="47625">
              <a:spcBef>
                <a:spcPts val="0"/>
              </a:spcBef>
            </a:pPr>
            <a:r>
              <a:rPr lang="en-US" altLang="zh-CN" sz="2400" dirty="0">
                <a:ea typeface="隶书" panose="02010509060101010101" pitchFamily="1" charset="-122"/>
                <a:sym typeface="+mn-ea"/>
              </a:rPr>
              <a:t>    MCU</a:t>
            </a:r>
            <a:r>
              <a:rPr lang="zh-CN" altLang="en-US" sz="2400" dirty="0">
                <a:ea typeface="隶书" panose="02010509060101010101" pitchFamily="1" charset="-122"/>
                <a:sym typeface="+mn-ea"/>
              </a:rPr>
              <a:t>、矩阵按键、</a:t>
            </a:r>
            <a:r>
              <a:rPr lang="en-US" altLang="zh-CN" sz="2400" dirty="0">
                <a:ea typeface="隶书" panose="02010509060101010101" pitchFamily="1" charset="-122"/>
                <a:sym typeface="+mn-ea"/>
              </a:rPr>
              <a:t>LED</a:t>
            </a:r>
            <a:r>
              <a:rPr lang="zh-CN" altLang="en-US" sz="2400" dirty="0">
                <a:ea typeface="隶书" panose="02010509060101010101" pitchFamily="1" charset="-122"/>
                <a:sym typeface="+mn-ea"/>
              </a:rPr>
              <a:t>、数码管</a:t>
            </a:r>
            <a:endParaRPr lang="zh-CN" altLang="en-US" sz="2400" dirty="0">
              <a:ea typeface="隶书" panose="02010509060101010101" pitchFamily="1" charset="-122"/>
              <a:sym typeface="+mn-ea"/>
            </a:endParaRPr>
          </a:p>
          <a:p>
            <a:pPr indent="47625">
              <a:spcBef>
                <a:spcPts val="0"/>
              </a:spcBef>
            </a:pPr>
            <a:r>
              <a:rPr lang="zh-CN" altLang="en-US" sz="2400" dirty="0">
                <a:ea typeface="隶书" panose="02010509060101010101" pitchFamily="1" charset="-122"/>
                <a:sym typeface="+mn-ea"/>
              </a:rPr>
              <a:t> </a:t>
            </a:r>
            <a:r>
              <a:rPr lang="en-US" altLang="zh-CN" sz="2400" dirty="0">
                <a:ea typeface="隶书" panose="02010509060101010101" pitchFamily="1" charset="-122"/>
                <a:sym typeface="+mn-ea"/>
              </a:rPr>
              <a:t>   EEPROM</a:t>
            </a:r>
            <a:r>
              <a:rPr lang="zh-CN" altLang="en-US" sz="2400" dirty="0">
                <a:ea typeface="隶书" panose="02010509060101010101" pitchFamily="1" charset="-122"/>
                <a:sym typeface="+mn-ea"/>
              </a:rPr>
              <a:t>、</a:t>
            </a:r>
            <a:r>
              <a:rPr lang="en-US" sz="2400" dirty="0">
                <a:latin typeface="Times New Roman" panose="02020603050405020304" pitchFamily="2" charset="0"/>
                <a:ea typeface="隶书" panose="02010509060101010101" pitchFamily="1" charset="-122"/>
              </a:rPr>
              <a:t>ADC/DAC</a:t>
            </a:r>
            <a:endParaRPr lang="en-US"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641" name="图片 7"/>
          <p:cNvPicPr>
            <a:picLocks noChangeAspect="1"/>
          </p:cNvPicPr>
          <p:nvPr/>
        </p:nvPicPr>
        <p:blipFill>
          <a:blip r:embed="rId2"/>
          <a:stretch>
            <a:fillRect/>
          </a:stretch>
        </p:blipFill>
        <p:spPr>
          <a:xfrm>
            <a:off x="6290310" y="2572068"/>
            <a:ext cx="5293360" cy="3709035"/>
          </a:xfrm>
          <a:prstGeom prst="rect">
            <a:avLst/>
          </a:prstGeom>
          <a:noFill/>
          <a:ln>
            <a:noFill/>
          </a:ln>
        </p:spPr>
      </p:pic>
    </p:spTree>
  </p:cSld>
  <p:clrMapOvr>
    <a:masterClrMapping/>
  </p:clrMapOvr>
  <p:transition>
    <p:random/>
  </p:transition>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065385" cy="462915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4  8位ADC/DAC PCF8591</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4</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PCF8591源代码设计包括i2c.h修改、i2c.c修改和main.c修改。</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(1) i2c.h修改</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在i2c.h中增加下列函数声明：</a:t>
            </a:r>
            <a:endParaRPr sz="2400" dirty="0">
              <a:latin typeface="Times New Roman" panose="02020603050405020304" pitchFamily="2" charset="0"/>
              <a:ea typeface="隶书" panose="02010509060101010101" pitchFamily="1" charset="-122"/>
            </a:endParaRPr>
          </a:p>
          <a:p>
            <a:pPr marL="342900" indent="-342900">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char PCF8591_Adc(unsigned char ucAin);</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void PCF8591_Dac(unsigned char ucVal);</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3" end="3"/>
                                            </p:txEl>
                                          </p:spTgt>
                                        </p:tgtEl>
                                        <p:attrNameLst>
                                          <p:attrName>style.visibility</p:attrName>
                                        </p:attrNameLst>
                                      </p:cBhvr>
                                      <p:to>
                                        <p:strVal val="visible"/>
                                      </p:to>
                                    </p:set>
                                    <p:animEffect transition="in" filter="blinds(horizontal)">
                                      <p:cBhvr>
                                        <p:cTn id="7" dur="500"/>
                                        <p:tgtEl>
                                          <p:spTgt spid="35845">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845">
                                            <p:txEl>
                                              <p:pRg st="4" end="4"/>
                                            </p:txEl>
                                          </p:spTgt>
                                        </p:tgtEl>
                                        <p:attrNameLst>
                                          <p:attrName>style.visibility</p:attrName>
                                        </p:attrNameLst>
                                      </p:cBhvr>
                                      <p:to>
                                        <p:strVal val="visible"/>
                                      </p:to>
                                    </p:set>
                                    <p:animEffect transition="in" filter="blinds(horizontal)">
                                      <p:cBhvr>
                                        <p:cTn id="10" dur="500"/>
                                        <p:tgtEl>
                                          <p:spTgt spid="35845">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5845">
                                            <p:txEl>
                                              <p:pRg st="5" end="5"/>
                                            </p:txEl>
                                          </p:spTgt>
                                        </p:tgtEl>
                                        <p:attrNameLst>
                                          <p:attrName>style.visibility</p:attrName>
                                        </p:attrNameLst>
                                      </p:cBhvr>
                                      <p:to>
                                        <p:strVal val="visible"/>
                                      </p:to>
                                    </p:set>
                                    <p:animEffect transition="in" filter="blinds(horizontal)">
                                      <p:cBhvr>
                                        <p:cTn id="13" dur="500"/>
                                        <p:tgtEl>
                                          <p:spTgt spid="35845">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5845">
                                            <p:txEl>
                                              <p:pRg st="6" end="6"/>
                                            </p:txEl>
                                          </p:spTgt>
                                        </p:tgtEl>
                                        <p:attrNameLst>
                                          <p:attrName>style.visibility</p:attrName>
                                        </p:attrNameLst>
                                      </p:cBhvr>
                                      <p:to>
                                        <p:strVal val="visible"/>
                                      </p:to>
                                    </p:set>
                                    <p:animEffect transition="in" filter="blinds(horizontal)">
                                      <p:cBhvr>
                                        <p:cTn id="16" dur="500"/>
                                        <p:tgtEl>
                                          <p:spTgt spid="3584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065385" cy="462915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4  8位ADC/DAC PCF8591</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4</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(2) i2c.c修改</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在i2c.c中增加下列函数体：</a:t>
            </a:r>
            <a:endParaRPr sz="2400" dirty="0">
              <a:latin typeface="Times New Roman" panose="02020603050405020304" pitchFamily="2" charset="0"/>
              <a:ea typeface="隶书" panose="02010509060101010101" pitchFamily="1" charset="-122"/>
            </a:endParaRPr>
          </a:p>
          <a:p>
            <a:pPr marL="342900" indent="-342900">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PCF8591 ADC：ucAin-ADC通道（0~3），返回值-ADC值</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char PCF8591_Adc(unsigned char ucAin)</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char temp;</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I2C_Start();</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I2C_SendByte(0x90);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 发送器件地址及控制位（写）</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I2C_WaitAck();</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endParaRPr lang="en-US" sz="2000" dirty="0">
              <a:latin typeface="Courier New" panose="02070309020205020404" charset="0"/>
              <a:ea typeface="隶书" panose="02010509060101010101" pitchFamily="1" charset="-122"/>
              <a:cs typeface="Courier New" panose="02070309020205020404" charset="0"/>
              <a:sym typeface="+mn-ea"/>
            </a:endParaRPr>
          </a:p>
          <a:p>
            <a:pPr marL="342900" indent="-342900">
              <a:spcBef>
                <a:spcPct val="20000"/>
              </a:spcBef>
            </a:pPr>
            <a:r>
              <a:rPr lang="en-US" sz="2000" dirty="0">
                <a:latin typeface="Courier New" panose="02070309020205020404" charset="0"/>
                <a:ea typeface="隶书" panose="02010509060101010101" pitchFamily="1" charset="-122"/>
                <a:cs typeface="Courier New" panose="02070309020205020404" charset="0"/>
                <a:sym typeface="+mn-ea"/>
              </a:rPr>
              <a:t>    I2C_SendByte(ucAin + 0x40);  // 发送控制字（ADC通道，允许DAC）</a:t>
            </a:r>
            <a:endParaRPr lang="en-US"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sym typeface="+mn-ea"/>
              </a:rPr>
              <a:t> </a:t>
            </a:r>
            <a:r>
              <a:rPr lang="en-US" sz="2000" dirty="0">
                <a:latin typeface="Courier New" panose="02070309020205020404" charset="0"/>
                <a:ea typeface="隶书" panose="02010509060101010101" pitchFamily="1" charset="-122"/>
                <a:cs typeface="Courier New" panose="02070309020205020404" charset="0"/>
                <a:sym typeface="+mn-ea"/>
              </a:rPr>
              <a:t>  </a:t>
            </a:r>
            <a:r>
              <a:rPr sz="2000" dirty="0">
                <a:latin typeface="Courier New" panose="02070309020205020404" charset="0"/>
                <a:ea typeface="隶书" panose="02010509060101010101" pitchFamily="1" charset="-122"/>
                <a:cs typeface="Courier New" panose="02070309020205020404" charset="0"/>
                <a:sym typeface="+mn-ea"/>
              </a:rPr>
              <a:t> I2C_WaitAck();</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endParaRPr sz="20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6" end="6"/>
                                            </p:txEl>
                                          </p:spTgt>
                                        </p:tgtEl>
                                        <p:attrNameLst>
                                          <p:attrName>style.visibility</p:attrName>
                                        </p:attrNameLst>
                                      </p:cBhvr>
                                      <p:to>
                                        <p:strVal val="visible"/>
                                      </p:to>
                                    </p:set>
                                    <p:animEffect transition="in" filter="blinds(horizontal)">
                                      <p:cBhvr>
                                        <p:cTn id="7" dur="500"/>
                                        <p:tgtEl>
                                          <p:spTgt spid="35845">
                                            <p:txEl>
                                              <p:pRg st="6" end="6"/>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845">
                                            <p:txEl>
                                              <p:pRg st="7" end="7"/>
                                            </p:txEl>
                                          </p:spTgt>
                                        </p:tgtEl>
                                        <p:attrNameLst>
                                          <p:attrName>style.visibility</p:attrName>
                                        </p:attrNameLst>
                                      </p:cBhvr>
                                      <p:to>
                                        <p:strVal val="visible"/>
                                      </p:to>
                                    </p:set>
                                    <p:animEffect transition="in" filter="blinds(horizontal)">
                                      <p:cBhvr>
                                        <p:cTn id="10" dur="500"/>
                                        <p:tgtEl>
                                          <p:spTgt spid="35845">
                                            <p:txEl>
                                              <p:pRg st="7" end="7"/>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5845">
                                            <p:txEl>
                                              <p:pRg st="8" end="8"/>
                                            </p:txEl>
                                          </p:spTgt>
                                        </p:tgtEl>
                                        <p:attrNameLst>
                                          <p:attrName>style.visibility</p:attrName>
                                        </p:attrNameLst>
                                      </p:cBhvr>
                                      <p:to>
                                        <p:strVal val="visible"/>
                                      </p:to>
                                    </p:set>
                                    <p:animEffect transition="in" filter="blinds(horizontal)">
                                      <p:cBhvr>
                                        <p:cTn id="13" dur="500"/>
                                        <p:tgtEl>
                                          <p:spTgt spid="35845">
                                            <p:txEl>
                                              <p:pRg st="8" end="8"/>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5845">
                                            <p:txEl>
                                              <p:pRg st="9" end="9"/>
                                            </p:txEl>
                                          </p:spTgt>
                                        </p:tgtEl>
                                        <p:attrNameLst>
                                          <p:attrName>style.visibility</p:attrName>
                                        </p:attrNameLst>
                                      </p:cBhvr>
                                      <p:to>
                                        <p:strVal val="visible"/>
                                      </p:to>
                                    </p:set>
                                    <p:animEffect transition="in" filter="blinds(horizontal)">
                                      <p:cBhvr>
                                        <p:cTn id="16" dur="500"/>
                                        <p:tgtEl>
                                          <p:spTgt spid="35845">
                                            <p:txEl>
                                              <p:pRg st="9" end="9"/>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5845">
                                            <p:txEl>
                                              <p:pRg st="11" end="11"/>
                                            </p:txEl>
                                          </p:spTgt>
                                        </p:tgtEl>
                                        <p:attrNameLst>
                                          <p:attrName>style.visibility</p:attrName>
                                        </p:attrNameLst>
                                      </p:cBhvr>
                                      <p:to>
                                        <p:strVal val="visible"/>
                                      </p:to>
                                    </p:set>
                                    <p:animEffect transition="in" filter="blinds(horizontal)">
                                      <p:cBhvr>
                                        <p:cTn id="21" dur="500"/>
                                        <p:tgtEl>
                                          <p:spTgt spid="35845">
                                            <p:txEl>
                                              <p:pRg st="11" end="11"/>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5845">
                                            <p:txEl>
                                              <p:pRg st="12" end="12"/>
                                            </p:txEl>
                                          </p:spTgt>
                                        </p:tgtEl>
                                        <p:attrNameLst>
                                          <p:attrName>style.visibility</p:attrName>
                                        </p:attrNameLst>
                                      </p:cBhvr>
                                      <p:to>
                                        <p:strVal val="visible"/>
                                      </p:to>
                                    </p:set>
                                    <p:animEffect transition="in" filter="blinds(horizontal)">
                                      <p:cBhvr>
                                        <p:cTn id="24" dur="500"/>
                                        <p:tgtEl>
                                          <p:spTgt spid="3584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065385" cy="462915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4  8位ADC/DAC PCF8591</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4</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(2) i2c.c修改</a:t>
            </a:r>
            <a:endParaRPr sz="2400" dirty="0">
              <a:latin typeface="Times New Roman" panose="02020603050405020304" pitchFamily="2" charset="0"/>
              <a:ea typeface="隶书" panose="02010509060101010101" pitchFamily="1" charset="-122"/>
            </a:endParaRPr>
          </a:p>
          <a:p>
            <a:pPr marL="342900" indent="-342900">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PCF8591 ADC：ucAin-ADC通道（0~3），返回值-ADC值</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I2C_Start();</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I2C_SendByte(0x91);          // 发送器件地址及控制位（读）</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I2C_WaitAck();</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endParaRPr lang="en-US"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temp = I2C_RecvByte();       // 接收ADC值</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I2C_SendAck(1);</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I2C_Stop();</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return temp;</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8" end="8"/>
                                            </p:txEl>
                                          </p:spTgt>
                                        </p:tgtEl>
                                        <p:attrNameLst>
                                          <p:attrName>style.visibility</p:attrName>
                                        </p:attrNameLst>
                                      </p:cBhvr>
                                      <p:to>
                                        <p:strVal val="visible"/>
                                      </p:to>
                                    </p:set>
                                    <p:animEffect transition="in" filter="blinds(horizontal)">
                                      <p:cBhvr>
                                        <p:cTn id="7" dur="500"/>
                                        <p:tgtEl>
                                          <p:spTgt spid="35845">
                                            <p:txEl>
                                              <p:pRg st="8" end="8"/>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845">
                                            <p:txEl>
                                              <p:pRg st="9" end="9"/>
                                            </p:txEl>
                                          </p:spTgt>
                                        </p:tgtEl>
                                        <p:attrNameLst>
                                          <p:attrName>style.visibility</p:attrName>
                                        </p:attrNameLst>
                                      </p:cBhvr>
                                      <p:to>
                                        <p:strVal val="visible"/>
                                      </p:to>
                                    </p:set>
                                    <p:animEffect transition="in" filter="blinds(horizontal)">
                                      <p:cBhvr>
                                        <p:cTn id="10" dur="500"/>
                                        <p:tgtEl>
                                          <p:spTgt spid="35845">
                                            <p:txEl>
                                              <p:pRg st="9" end="9"/>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5845">
                                            <p:txEl>
                                              <p:pRg st="10" end="10"/>
                                            </p:txEl>
                                          </p:spTgt>
                                        </p:tgtEl>
                                        <p:attrNameLst>
                                          <p:attrName>style.visibility</p:attrName>
                                        </p:attrNameLst>
                                      </p:cBhvr>
                                      <p:to>
                                        <p:strVal val="visible"/>
                                      </p:to>
                                    </p:set>
                                    <p:animEffect transition="in" filter="blinds(horizontal)">
                                      <p:cBhvr>
                                        <p:cTn id="13" dur="500"/>
                                        <p:tgtEl>
                                          <p:spTgt spid="35845">
                                            <p:txEl>
                                              <p:pRg st="10" end="10"/>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5845">
                                            <p:txEl>
                                              <p:pRg st="11" end="11"/>
                                            </p:txEl>
                                          </p:spTgt>
                                        </p:tgtEl>
                                        <p:attrNameLst>
                                          <p:attrName>style.visibility</p:attrName>
                                        </p:attrNameLst>
                                      </p:cBhvr>
                                      <p:to>
                                        <p:strVal val="visible"/>
                                      </p:to>
                                    </p:set>
                                    <p:animEffect transition="in" filter="blinds(horizontal)">
                                      <p:cBhvr>
                                        <p:cTn id="16" dur="500"/>
                                        <p:tgtEl>
                                          <p:spTgt spid="35845">
                                            <p:txEl>
                                              <p:pRg st="11" end="11"/>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5845">
                                            <p:txEl>
                                              <p:pRg st="12" end="12"/>
                                            </p:txEl>
                                          </p:spTgt>
                                        </p:tgtEl>
                                        <p:attrNameLst>
                                          <p:attrName>style.visibility</p:attrName>
                                        </p:attrNameLst>
                                      </p:cBhvr>
                                      <p:to>
                                        <p:strVal val="visible"/>
                                      </p:to>
                                    </p:set>
                                    <p:animEffect transition="in" filter="blinds(horizontal)">
                                      <p:cBhvr>
                                        <p:cTn id="19" dur="500"/>
                                        <p:tgtEl>
                                          <p:spTgt spid="3584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065385" cy="462915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4  8位ADC/DAC PCF8591</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4</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(2) i2c.c修改</a:t>
            </a:r>
            <a:endParaRPr sz="2400" dirty="0">
              <a:latin typeface="Times New Roman" panose="02020603050405020304" pitchFamily="2" charset="0"/>
              <a:ea typeface="隶书" panose="02010509060101010101" pitchFamily="1" charset="-122"/>
            </a:endParaRPr>
          </a:p>
          <a:p>
            <a:pPr marL="342900" indent="-342900">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PCF8591 DAC: ucVal-DAC值</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void PCF8591_Dac(unsigned char ucVal)</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I2C_Start();</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I2C_SendByte(0x90);          // 发送器件地址及控制位（写）</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I2C_WaitAck();</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I2C_SendByte(0x40);          // 发送控制字（允许DAC）</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I2C_WaitAck();</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065385" cy="462915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4  8位ADC/DAC PCF8591</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4</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(2) i2c.c修改</a:t>
            </a:r>
            <a:endParaRPr sz="2400" dirty="0">
              <a:latin typeface="Times New Roman" panose="02020603050405020304" pitchFamily="2" charset="0"/>
              <a:ea typeface="隶书" panose="02010509060101010101" pitchFamily="1" charset="-122"/>
            </a:endParaRPr>
          </a:p>
          <a:p>
            <a:pPr marL="342900" indent="-342900">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PCF8591 DAC: ucVal-DAC值</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I2C_SendByte(ucVal);         // 发送DAC值</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I2C_WaitAck();</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I2C_Stop();</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065385" cy="462915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4  8位ADC/DAC PCF8591</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4</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 main.c修改</a:t>
            </a:r>
            <a:endParaRPr sz="2400" dirty="0">
              <a:latin typeface="Times New Roman" panose="02020603050405020304" pitchFamily="2" charset="0"/>
              <a:ea typeface="隶书" panose="02010509060101010101" pitchFamily="1" charset="-122"/>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程序说明: 用PCF8591 ADC读取电位器的电压并通过DAC输出，</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sz="2400" dirty="0">
                <a:ea typeface="隶书" panose="02010509060101010101" pitchFamily="1" charset="-122"/>
                <a:cs typeface="Times New Roman" panose="02020603050405020304" pitchFamily="2" charset="0"/>
              </a:rPr>
              <a:t>① 添加下列全局变量声明：</a:t>
            </a:r>
            <a:endParaRPr sz="2400" dirty="0">
              <a:ea typeface="隶书" panose="02010509060101010101" pitchFamily="1" charset="-122"/>
              <a:cs typeface="Times New Roman" panose="02020603050405020304" pitchFamily="2" charset="0"/>
            </a:endParaRPr>
          </a:p>
          <a:p>
            <a:pPr marL="342900" indent="-342900">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char ucAdc;             // ADC值</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065385" cy="462915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4  8位ADC/DAC PCF8591</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4</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 main.c修改</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ea typeface="隶书" panose="02010509060101010101" pitchFamily="1" charset="-122"/>
                <a:cs typeface="Times New Roman" panose="02020603050405020304" pitchFamily="2" charset="0"/>
              </a:rPr>
              <a:t>② 将Seg_Proc()中的下列语句：</a:t>
            </a:r>
            <a:endParaRPr sz="2400" dirty="0">
              <a:ea typeface="隶书" panose="02010509060101010101" pitchFamily="1" charset="-122"/>
              <a:cs typeface="Times New Roman" panose="02020603050405020304" pitchFamily="2" charset="0"/>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switch (ucState)</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case 0:                    // 显示T1时钟</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sprintf(pucSeg_Char, "1 %06u", (unsigned int)ucSec);</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break;</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case 1:                    // 显示系统启动次数</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sprintf(pucSeg_Char, "2 %06u", (unsigned int)ucCnt);</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333990" cy="467995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1.1  </a:t>
            </a:r>
            <a:r>
              <a:rPr sz="2400" dirty="0">
                <a:ea typeface="隶书" panose="02010509060101010101" pitchFamily="1" charset="-122"/>
                <a:sym typeface="+mn-ea"/>
              </a:rPr>
              <a:t>MCS51兼容单片机</a:t>
            </a:r>
            <a:endParaRPr sz="2400" dirty="0">
              <a:ea typeface="隶书" panose="02010509060101010101" pitchFamily="1" charset="-122"/>
              <a:sym typeface="+mn-ea"/>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1.1.2  IAP15单片机简介</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3" name="图片 2"/>
          <p:cNvPicPr>
            <a:picLocks noChangeAspect="1"/>
          </p:cNvPicPr>
          <p:nvPr/>
        </p:nvPicPr>
        <p:blipFill>
          <a:blip r:embed="rId2"/>
          <a:stretch>
            <a:fillRect/>
          </a:stretch>
        </p:blipFill>
        <p:spPr>
          <a:xfrm>
            <a:off x="1234800" y="2588400"/>
            <a:ext cx="9701213" cy="3900488"/>
          </a:xfrm>
          <a:prstGeom prst="rect">
            <a:avLst/>
          </a:prstGeom>
        </p:spPr>
      </p:pic>
    </p:spTree>
  </p:cSld>
  <p:clrMapOvr>
    <a:masterClrMapping/>
  </p:clrMapOvr>
  <p:transition>
    <p:random/>
  </p:transition>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065385" cy="491617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4  8位ADC/DAC PCF8591</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4</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 main.c修改</a:t>
            </a:r>
            <a:endParaRPr sz="2400" dirty="0">
              <a:latin typeface="Times New Roman" panose="02020603050405020304" pitchFamily="2" charset="0"/>
              <a:ea typeface="隶书" panose="02010509060101010101" pitchFamily="1" charset="-122"/>
            </a:endParaRPr>
          </a:p>
          <a:p>
            <a:pPr marL="342900" indent="-342900">
              <a:spcBef>
                <a:spcPct val="20000"/>
              </a:spcBef>
            </a:pPr>
            <a:r>
              <a:rPr lang="en-US" sz="2400" dirty="0">
                <a:ea typeface="隶书" panose="02010509060101010101" pitchFamily="1" charset="-122"/>
                <a:cs typeface="Courier New" panose="02070309020205020404" charset="0"/>
              </a:rPr>
              <a:t>    </a:t>
            </a:r>
            <a:r>
              <a:rPr sz="2400" dirty="0">
                <a:ea typeface="隶书" panose="02010509060101010101" pitchFamily="1" charset="-122"/>
                <a:cs typeface="Courier New" panose="02070309020205020404" charset="0"/>
              </a:rPr>
              <a:t>替换为：</a:t>
            </a:r>
            <a:endParaRPr sz="2400" dirty="0">
              <a:ea typeface="隶书" panose="02010509060101010101" pitchFamily="1" charset="-122"/>
              <a:cs typeface="Courier New" panose="02070309020205020404" charset="0"/>
            </a:endParaRPr>
          </a:p>
          <a:p>
            <a:pPr marL="342900" indent="-342900">
              <a:lnSpc>
                <a:spcPts val="2400"/>
              </a:lnSpc>
              <a:spcBef>
                <a:spcPts val="0"/>
              </a:spcBef>
            </a:pPr>
            <a:r>
              <a:rPr sz="2000" dirty="0">
                <a:latin typeface="Courier New" panose="02070309020205020404" charset="0"/>
                <a:ea typeface="隶书" panose="02010509060101010101" pitchFamily="1" charset="-122"/>
                <a:cs typeface="Courier New" panose="02070309020205020404" charset="0"/>
              </a:rPr>
              <a:t>    switch (ucState)</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400"/>
              </a:lnSpc>
              <a:spcBef>
                <a:spcPts val="0"/>
              </a:spcBef>
            </a:pPr>
            <a:r>
              <a:rPr sz="2000" dirty="0">
                <a:latin typeface="Courier New" panose="02070309020205020404" charset="0"/>
                <a:ea typeface="隶书" panose="02010509060101010101" pitchFamily="1" charset="-122"/>
                <a:cs typeface="Courier New" panose="02070309020205020404" charset="0"/>
              </a:rPr>
              <a:t>    {</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400"/>
              </a:lnSpc>
              <a:spcBef>
                <a:spcPts val="0"/>
              </a:spcBef>
            </a:pPr>
            <a:r>
              <a:rPr sz="2000" dirty="0">
                <a:latin typeface="Courier New" panose="02070309020205020404" charset="0"/>
                <a:ea typeface="隶书" panose="02010509060101010101" pitchFamily="1" charset="-122"/>
                <a:cs typeface="Courier New" panose="02070309020205020404" charset="0"/>
              </a:rPr>
              <a:t>      case 0:                    // 显示系统启动次数</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400"/>
              </a:lnSpc>
              <a:spcBef>
                <a:spcPts val="0"/>
              </a:spcBef>
            </a:pPr>
            <a:r>
              <a:rPr sz="2000" dirty="0">
                <a:latin typeface="Courier New" panose="02070309020205020404" charset="0"/>
                <a:ea typeface="隶书" panose="02010509060101010101" pitchFamily="1" charset="-122"/>
                <a:cs typeface="Courier New" panose="02070309020205020404" charset="0"/>
              </a:rPr>
              <a:t>        sprintf(pucSeg_Char, "1 %06u", (unsigned int)ucCnt);</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400"/>
              </a:lnSpc>
              <a:spcBef>
                <a:spcPts val="0"/>
              </a:spcBef>
            </a:pPr>
            <a:r>
              <a:rPr sz="2000" dirty="0">
                <a:latin typeface="Courier New" panose="02070309020205020404" charset="0"/>
                <a:ea typeface="隶书" panose="02010509060101010101" pitchFamily="1" charset="-122"/>
                <a:cs typeface="Courier New" panose="02070309020205020404" charset="0"/>
              </a:rPr>
              <a:t>        break;</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400"/>
              </a:lnSpc>
              <a:spcBef>
                <a:spcPts val="0"/>
              </a:spcBef>
            </a:pPr>
            <a:r>
              <a:rPr sz="2000" dirty="0">
                <a:latin typeface="Courier New" panose="02070309020205020404" charset="0"/>
                <a:ea typeface="隶书" panose="02010509060101010101" pitchFamily="1" charset="-122"/>
                <a:cs typeface="Courier New" panose="02070309020205020404" charset="0"/>
              </a:rPr>
              <a:t>      case 1:                    // 显示ADC值</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400"/>
              </a:lnSpc>
              <a:spcBef>
                <a:spcPts val="0"/>
              </a:spcBef>
            </a:pPr>
            <a:r>
              <a:rPr sz="2000" dirty="0">
                <a:latin typeface="Courier New" panose="02070309020205020404" charset="0"/>
                <a:ea typeface="隶书" panose="02010509060101010101" pitchFamily="1" charset="-122"/>
                <a:cs typeface="Courier New" panose="02070309020205020404" charset="0"/>
              </a:rPr>
              <a:t>        ucAdc = PCF8591_Adc(3);</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400"/>
              </a:lnSpc>
              <a:spcBef>
                <a:spcPts val="0"/>
              </a:spcBef>
            </a:pPr>
            <a:r>
              <a:rPr sz="2000" dirty="0">
                <a:latin typeface="Courier New" panose="02070309020205020404" charset="0"/>
                <a:ea typeface="隶书" panose="02010509060101010101" pitchFamily="1" charset="-122"/>
                <a:cs typeface="Courier New" panose="02070309020205020404" charset="0"/>
              </a:rPr>
              <a:t>        sprintf(pucSeg_Char, "2    %03u", (unsigned int)ucAdc);</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400"/>
              </a:lnSpc>
              <a:spcBef>
                <a:spcPts val="0"/>
              </a:spcBef>
            </a:pPr>
            <a:r>
              <a:rPr sz="2000" dirty="0">
                <a:latin typeface="Courier New" panose="02070309020205020404" charset="0"/>
                <a:ea typeface="隶书" panose="02010509060101010101" pitchFamily="1" charset="-122"/>
                <a:cs typeface="Courier New" panose="02070309020205020404" charset="0"/>
              </a:rPr>
              <a:t>        PCF8591_Dac(ucAdc);</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400"/>
              </a:lnSpc>
              <a:spcBef>
                <a:spcPts val="0"/>
              </a:spcBef>
            </a:pPr>
            <a:r>
              <a:rPr sz="2000" dirty="0">
                <a:latin typeface="Courier New" panose="02070309020205020404" charset="0"/>
                <a:ea typeface="隶书" panose="02010509060101010101" pitchFamily="1" charset="-122"/>
                <a:cs typeface="Courier New" panose="02070309020205020404" charset="0"/>
              </a:rPr>
              <a:t>    }</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065385" cy="491617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4  8位ADC/DAC PCF8591</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4</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思考：AT24C02的读写操作和PCF8591的ADC/DAC操作有什么相同点和不同点？</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扩展：</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① 编程实现光敏电阻RD1（AIN1）的检测与显示。</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② 编程实现DAC输出，并通过AIN0进行检测与显示。</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065385" cy="462915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4  8位ADC/DAC PCF8591</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4</a:t>
            </a:r>
            <a:r>
              <a:rPr sz="2400" dirty="0">
                <a:latin typeface="Times New Roman" panose="02020603050405020304" pitchFamily="2" charset="0"/>
                <a:ea typeface="隶书" panose="02010509060101010101" pitchFamily="1" charset="-122"/>
              </a:rPr>
              <a:t>.3  源代码调试</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PCF8591源代码调试包括PCF8591 ADC调试和PCF8591 DAC调试：</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① 单击“开始仿真”按钮，进入调试状态。</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② 单击Seg_Proc()中的下列语句：</a:t>
            </a:r>
            <a:endParaRPr sz="2400" dirty="0">
              <a:latin typeface="Times New Roman" panose="02020603050405020304" pitchFamily="2" charset="0"/>
              <a:ea typeface="隶书" panose="02010509060101010101" pitchFamily="1" charset="-122"/>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ucAdc = PCF8591_Adc(3);</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lang="en-US" sz="2400" dirty="0">
                <a:latin typeface="Times New Roman" panose="02020603050405020304" pitchFamily="2" charset="0"/>
                <a:ea typeface="隶书" panose="02010509060101010101" pitchFamily="1" charset="-122"/>
              </a:rPr>
              <a:t>     </a:t>
            </a:r>
            <a:r>
              <a:rPr sz="2400" dirty="0">
                <a:latin typeface="Times New Roman" panose="02020603050405020304" pitchFamily="2" charset="0"/>
                <a:ea typeface="隶书" panose="02010509060101010101" pitchFamily="1" charset="-122"/>
              </a:rPr>
              <a:t>单击“跳到光标处”按钮，运行到上列语句。</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③ 单击“单步”按钮，运行PCF8591 ADC函数，获取ADC值。</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④ 单击“单步”按钮，运行PCF8591 DAC函数，输出ADC值。</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⑤ 单击“运行仿真”按钮，运行程序，数码管显示ADC值，L2点亮。</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3" end="3"/>
                                            </p:txEl>
                                          </p:spTgt>
                                        </p:tgtEl>
                                        <p:attrNameLst>
                                          <p:attrName>style.visibility</p:attrName>
                                        </p:attrNameLst>
                                      </p:cBhvr>
                                      <p:to>
                                        <p:strVal val="visible"/>
                                      </p:to>
                                    </p:set>
                                    <p:animEffect transition="in" filter="blinds(horizontal)">
                                      <p:cBhvr>
                                        <p:cTn id="7" dur="500"/>
                                        <p:tgtEl>
                                          <p:spTgt spid="35845">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845">
                                            <p:txEl>
                                              <p:pRg st="4" end="4"/>
                                            </p:txEl>
                                          </p:spTgt>
                                        </p:tgtEl>
                                        <p:attrNameLst>
                                          <p:attrName>style.visibility</p:attrName>
                                        </p:attrNameLst>
                                      </p:cBhvr>
                                      <p:to>
                                        <p:strVal val="visible"/>
                                      </p:to>
                                    </p:set>
                                    <p:animEffect transition="in" filter="blinds(horizontal)">
                                      <p:cBhvr>
                                        <p:cTn id="10" dur="500"/>
                                        <p:tgtEl>
                                          <p:spTgt spid="35845">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5845">
                                            <p:txEl>
                                              <p:pRg st="5" end="5"/>
                                            </p:txEl>
                                          </p:spTgt>
                                        </p:tgtEl>
                                        <p:attrNameLst>
                                          <p:attrName>style.visibility</p:attrName>
                                        </p:attrNameLst>
                                      </p:cBhvr>
                                      <p:to>
                                        <p:strVal val="visible"/>
                                      </p:to>
                                    </p:set>
                                    <p:animEffect transition="in" filter="blinds(horizontal)">
                                      <p:cBhvr>
                                        <p:cTn id="13" dur="500"/>
                                        <p:tgtEl>
                                          <p:spTgt spid="35845">
                                            <p:txEl>
                                              <p:pRg st="5" end="5"/>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5845">
                                            <p:txEl>
                                              <p:pRg st="6" end="6"/>
                                            </p:txEl>
                                          </p:spTgt>
                                        </p:tgtEl>
                                        <p:attrNameLst>
                                          <p:attrName>style.visibility</p:attrName>
                                        </p:attrNameLst>
                                      </p:cBhvr>
                                      <p:to>
                                        <p:strVal val="visible"/>
                                      </p:to>
                                    </p:set>
                                    <p:animEffect transition="in" filter="blinds(horizontal)">
                                      <p:cBhvr>
                                        <p:cTn id="16" dur="500"/>
                                        <p:tgtEl>
                                          <p:spTgt spid="35845">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5845">
                                            <p:txEl>
                                              <p:pRg st="7" end="7"/>
                                            </p:txEl>
                                          </p:spTgt>
                                        </p:tgtEl>
                                        <p:attrNameLst>
                                          <p:attrName>style.visibility</p:attrName>
                                        </p:attrNameLst>
                                      </p:cBhvr>
                                      <p:to>
                                        <p:strVal val="visible"/>
                                      </p:to>
                                    </p:set>
                                    <p:animEffect transition="in" filter="blinds(horizontal)">
                                      <p:cBhvr>
                                        <p:cTn id="21" dur="500"/>
                                        <p:tgtEl>
                                          <p:spTgt spid="35845">
                                            <p:txEl>
                                              <p:pRg st="7" end="7"/>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5845">
                                            <p:txEl>
                                              <p:pRg st="8" end="8"/>
                                            </p:txEl>
                                          </p:spTgt>
                                        </p:tgtEl>
                                        <p:attrNameLst>
                                          <p:attrName>style.visibility</p:attrName>
                                        </p:attrNameLst>
                                      </p:cBhvr>
                                      <p:to>
                                        <p:strVal val="visible"/>
                                      </p:to>
                                    </p:set>
                                    <p:animEffect transition="in" filter="blinds(horizontal)">
                                      <p:cBhvr>
                                        <p:cTn id="24" dur="500"/>
                                        <p:tgtEl>
                                          <p:spTgt spid="35845">
                                            <p:txEl>
                                              <p:pRg st="8" end="8"/>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35845">
                                            <p:txEl>
                                              <p:pRg st="9" end="9"/>
                                            </p:txEl>
                                          </p:spTgt>
                                        </p:tgtEl>
                                        <p:attrNameLst>
                                          <p:attrName>style.visibility</p:attrName>
                                        </p:attrNameLst>
                                      </p:cBhvr>
                                      <p:to>
                                        <p:strVal val="visible"/>
                                      </p:to>
                                    </p:set>
                                    <p:animEffect transition="in" filter="blinds(horizontal)">
                                      <p:cBhvr>
                                        <p:cTn id="27" dur="500"/>
                                        <p:tgtEl>
                                          <p:spTgt spid="3584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065385" cy="462915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4  8位ADC/DAC PCF8591</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4</a:t>
            </a:r>
            <a:r>
              <a:rPr sz="2400" dirty="0">
                <a:latin typeface="Times New Roman" panose="02020603050405020304" pitchFamily="2" charset="0"/>
                <a:ea typeface="隶书" panose="02010509060101010101" pitchFamily="1" charset="-122"/>
              </a:rPr>
              <a:t>.3  源代码调试</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PCF8591源代码调试包括PCF8591 ADC调试和PCF8591 DAC调试：</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⑥ 单击电位器RB2的上下箭头或拖动电位器的中心抽头，可以改变ADC值。ADC的值为0时，DAC输出（电压表显示）0V，ADC的值为255时，DAC输出（电压表显示）4.98V（应为5V，误差0.02V）。</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⑦ 单击“停止仿真”按钮，停止程序运行。</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03180" cy="462915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5  超声波距离测量</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超声波传感器是将超声波信号转换成其他能量信号（通常是电信号）的传感器。超声波是振动频率高于20KHz的机械波，具有频率高、波长短、绕射现象小，特别是方向性好和能够成为射线而定向传播等特点。超声波传感器广泛应用在工业、国防和生物医学等方面。</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常用的超声波传感器由压电晶片组成，既可以发射超声波，也可以接收超声波，有许多不同的结构，可分直探头（纵波）、斜探头（横波）、表面波探头（表面波）、兰姆波探头（兰姆波）和双探头（一个探头发射、一个探头接收）等。</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超声波距离传感器可以广泛应用在物位（液位）监测、机器人防撞、各种超声波接近开关以及防盗报警等相关领域，工作可靠，安装方便，发射夹角较小，灵敏度高，方便与工业显示仪表连接。</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2" end="2"/>
                                            </p:txEl>
                                          </p:spTgt>
                                        </p:tgtEl>
                                        <p:attrNameLst>
                                          <p:attrName>style.visibility</p:attrName>
                                        </p:attrNameLst>
                                      </p:cBhvr>
                                      <p:to>
                                        <p:strVal val="visible"/>
                                      </p:to>
                                    </p:set>
                                    <p:animEffect transition="in" filter="blinds(horizontal)">
                                      <p:cBhvr>
                                        <p:cTn id="7" dur="500"/>
                                        <p:tgtEl>
                                          <p:spTgt spid="3584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5845">
                                            <p:txEl>
                                              <p:pRg st="3" end="3"/>
                                            </p:txEl>
                                          </p:spTgt>
                                        </p:tgtEl>
                                        <p:attrNameLst>
                                          <p:attrName>style.visibility</p:attrName>
                                        </p:attrNameLst>
                                      </p:cBhvr>
                                      <p:to>
                                        <p:strVal val="visible"/>
                                      </p:to>
                                    </p:set>
                                    <p:animEffect transition="in" filter="blinds(horizontal)">
                                      <p:cBhvr>
                                        <p:cTn id="12" dur="500"/>
                                        <p:tgtEl>
                                          <p:spTgt spid="3584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6198870" cy="462915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5  超声波距离测量</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超声波距离传感器如图3.20所示</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其中VDD为电源（3.0~5.5V）</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TRIG为测距触发输入（脉宽大于10us的正脉冲）</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ECHO为测距脉冲输出（脉宽为超声波往返时间的正脉冲）</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GND为地</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超声波距离传感器测量盲区小于2cm，测距范围8m。</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635" name="图片 2"/>
          <p:cNvPicPr>
            <a:picLocks noChangeAspect="1"/>
          </p:cNvPicPr>
          <p:nvPr/>
        </p:nvPicPr>
        <p:blipFill>
          <a:blip r:embed="rId2"/>
          <a:stretch>
            <a:fillRect/>
          </a:stretch>
        </p:blipFill>
        <p:spPr>
          <a:xfrm>
            <a:off x="7533640" y="2167890"/>
            <a:ext cx="3647440" cy="2249170"/>
          </a:xfrm>
          <a:prstGeom prst="rect">
            <a:avLst/>
          </a:prstGeom>
          <a:noFill/>
          <a:ln>
            <a:noFill/>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2" end="2"/>
                                            </p:txEl>
                                          </p:spTgt>
                                        </p:tgtEl>
                                        <p:attrNameLst>
                                          <p:attrName>style.visibility</p:attrName>
                                        </p:attrNameLst>
                                      </p:cBhvr>
                                      <p:to>
                                        <p:strVal val="visible"/>
                                      </p:to>
                                    </p:set>
                                    <p:animEffect transition="in" filter="blinds(horizontal)">
                                      <p:cBhvr>
                                        <p:cTn id="7" dur="500"/>
                                        <p:tgtEl>
                                          <p:spTgt spid="35845">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845">
                                            <p:txEl>
                                              <p:pRg st="3" end="3"/>
                                            </p:txEl>
                                          </p:spTgt>
                                        </p:tgtEl>
                                        <p:attrNameLst>
                                          <p:attrName>style.visibility</p:attrName>
                                        </p:attrNameLst>
                                      </p:cBhvr>
                                      <p:to>
                                        <p:strVal val="visible"/>
                                      </p:to>
                                    </p:set>
                                    <p:animEffect transition="in" filter="blinds(horizontal)">
                                      <p:cBhvr>
                                        <p:cTn id="10" dur="500"/>
                                        <p:tgtEl>
                                          <p:spTgt spid="35845">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5845">
                                            <p:txEl>
                                              <p:pRg st="4" end="4"/>
                                            </p:txEl>
                                          </p:spTgt>
                                        </p:tgtEl>
                                        <p:attrNameLst>
                                          <p:attrName>style.visibility</p:attrName>
                                        </p:attrNameLst>
                                      </p:cBhvr>
                                      <p:to>
                                        <p:strVal val="visible"/>
                                      </p:to>
                                    </p:set>
                                    <p:animEffect transition="in" filter="blinds(horizontal)">
                                      <p:cBhvr>
                                        <p:cTn id="15" dur="500"/>
                                        <p:tgtEl>
                                          <p:spTgt spid="35845">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5845">
                                            <p:txEl>
                                              <p:pRg st="5" end="5"/>
                                            </p:txEl>
                                          </p:spTgt>
                                        </p:tgtEl>
                                        <p:attrNameLst>
                                          <p:attrName>style.visibility</p:attrName>
                                        </p:attrNameLst>
                                      </p:cBhvr>
                                      <p:to>
                                        <p:strVal val="visible"/>
                                      </p:to>
                                    </p:set>
                                    <p:animEffect transition="in" filter="blinds(horizontal)">
                                      <p:cBhvr>
                                        <p:cTn id="18" dur="500"/>
                                        <p:tgtEl>
                                          <p:spTgt spid="35845">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5845">
                                            <p:txEl>
                                              <p:pRg st="6" end="6"/>
                                            </p:txEl>
                                          </p:spTgt>
                                        </p:tgtEl>
                                        <p:attrNameLst>
                                          <p:attrName>style.visibility</p:attrName>
                                        </p:attrNameLst>
                                      </p:cBhvr>
                                      <p:to>
                                        <p:strVal val="visible"/>
                                      </p:to>
                                    </p:set>
                                    <p:animEffect transition="in" filter="blinds(horizontal)">
                                      <p:cBhvr>
                                        <p:cTn id="23" dur="500"/>
                                        <p:tgtEl>
                                          <p:spTgt spid="3584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438130" cy="462915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5  超声波距离测量</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设计要求：用超声波距离传感器实现距离测量。</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超声波距离测量设计在PCF8591设计的基础上完成：</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在“D:\MCS51”文件夹中将“304_ PCF8591”文件夹复制粘贴为“305_ULTRASONIC”文件夹。</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5</a:t>
            </a:r>
            <a:r>
              <a:rPr sz="2400" dirty="0">
                <a:latin typeface="Times New Roman" panose="02020603050405020304" pitchFamily="2" charset="0"/>
                <a:ea typeface="隶书" panose="02010509060101010101" pitchFamily="1" charset="-122"/>
              </a:rPr>
              <a:t>.1  原理图绘制</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5</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5</a:t>
            </a:r>
            <a:r>
              <a:rPr sz="2400" dirty="0">
                <a:latin typeface="Times New Roman" panose="02020603050405020304" pitchFamily="2" charset="0"/>
                <a:ea typeface="隶书" panose="02010509060101010101" pitchFamily="1" charset="-122"/>
              </a:rPr>
              <a:t>.3  源代码调试</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2" end="2"/>
                                            </p:txEl>
                                          </p:spTgt>
                                        </p:tgtEl>
                                        <p:attrNameLst>
                                          <p:attrName>style.visibility</p:attrName>
                                        </p:attrNameLst>
                                      </p:cBhvr>
                                      <p:to>
                                        <p:strVal val="visible"/>
                                      </p:to>
                                    </p:set>
                                    <p:animEffect transition="in" filter="blinds(horizontal)">
                                      <p:cBhvr>
                                        <p:cTn id="7" dur="500"/>
                                        <p:tgtEl>
                                          <p:spTgt spid="35845">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845">
                                            <p:txEl>
                                              <p:pRg st="3" end="3"/>
                                            </p:txEl>
                                          </p:spTgt>
                                        </p:tgtEl>
                                        <p:attrNameLst>
                                          <p:attrName>style.visibility</p:attrName>
                                        </p:attrNameLst>
                                      </p:cBhvr>
                                      <p:to>
                                        <p:strVal val="visible"/>
                                      </p:to>
                                    </p:set>
                                    <p:animEffect transition="in" filter="blinds(horizontal)">
                                      <p:cBhvr>
                                        <p:cTn id="10" dur="500"/>
                                        <p:tgtEl>
                                          <p:spTgt spid="35845">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5845">
                                            <p:txEl>
                                              <p:pRg st="4" end="4"/>
                                            </p:txEl>
                                          </p:spTgt>
                                        </p:tgtEl>
                                        <p:attrNameLst>
                                          <p:attrName>style.visibility</p:attrName>
                                        </p:attrNameLst>
                                      </p:cBhvr>
                                      <p:to>
                                        <p:strVal val="visible"/>
                                      </p:to>
                                    </p:set>
                                    <p:animEffect transition="in" filter="blinds(horizontal)">
                                      <p:cBhvr>
                                        <p:cTn id="15" dur="500"/>
                                        <p:tgtEl>
                                          <p:spTgt spid="35845">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5845">
                                            <p:txEl>
                                              <p:pRg st="5" end="5"/>
                                            </p:txEl>
                                          </p:spTgt>
                                        </p:tgtEl>
                                        <p:attrNameLst>
                                          <p:attrName>style.visibility</p:attrName>
                                        </p:attrNameLst>
                                      </p:cBhvr>
                                      <p:to>
                                        <p:strVal val="visible"/>
                                      </p:to>
                                    </p:set>
                                    <p:animEffect transition="in" filter="blinds(horizontal)">
                                      <p:cBhvr>
                                        <p:cTn id="18" dur="500"/>
                                        <p:tgtEl>
                                          <p:spTgt spid="35845">
                                            <p:txEl>
                                              <p:pRg st="5" end="5"/>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5845">
                                            <p:txEl>
                                              <p:pRg st="6" end="6"/>
                                            </p:txEl>
                                          </p:spTgt>
                                        </p:tgtEl>
                                        <p:attrNameLst>
                                          <p:attrName>style.visibility</p:attrName>
                                        </p:attrNameLst>
                                      </p:cBhvr>
                                      <p:to>
                                        <p:strVal val="visible"/>
                                      </p:to>
                                    </p:set>
                                    <p:animEffect transition="in" filter="blinds(horizontal)">
                                      <p:cBhvr>
                                        <p:cTn id="21" dur="500"/>
                                        <p:tgtEl>
                                          <p:spTgt spid="3584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6497955" y="2546350"/>
            <a:ext cx="4946015" cy="3656330"/>
          </a:xfrm>
          <a:prstGeom prst="rect">
            <a:avLst/>
          </a:prstGeom>
        </p:spPr>
      </p:pic>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3"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5182870" cy="379349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5  超声波距离测量</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5</a:t>
            </a:r>
            <a:r>
              <a:rPr sz="2400" dirty="0">
                <a:latin typeface="Times New Roman" panose="02020603050405020304" pitchFamily="2" charset="0"/>
                <a:ea typeface="隶书" panose="02010509060101010101" pitchFamily="1" charset="-122"/>
              </a:rPr>
              <a:t>.1  原理图绘制</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超声波距离测量原理框图如图3.21所示。</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zh-CN" altLang="en-US" sz="2400" dirty="0">
                <a:ea typeface="隶书" panose="02010509060101010101" pitchFamily="1" charset="-122"/>
                <a:sym typeface="+mn-ea"/>
              </a:rPr>
              <a:t>系统包括：</a:t>
            </a:r>
            <a:endParaRPr lang="zh-CN" altLang="en-US" sz="2400" dirty="0">
              <a:latin typeface="Times New Roman" panose="02020603050405020304" pitchFamily="2" charset="0"/>
              <a:ea typeface="隶书" panose="02010509060101010101" pitchFamily="1" charset="-122"/>
            </a:endParaRPr>
          </a:p>
          <a:p>
            <a:pPr indent="47625">
              <a:spcBef>
                <a:spcPts val="0"/>
              </a:spcBef>
            </a:pPr>
            <a:r>
              <a:rPr lang="en-US" altLang="zh-CN" sz="2400" dirty="0">
                <a:ea typeface="隶书" panose="02010509060101010101" pitchFamily="1" charset="-122"/>
                <a:sym typeface="+mn-ea"/>
              </a:rPr>
              <a:t>    MCU</a:t>
            </a:r>
            <a:r>
              <a:rPr lang="zh-CN" altLang="en-US" sz="2400" dirty="0">
                <a:ea typeface="隶书" panose="02010509060101010101" pitchFamily="1" charset="-122"/>
                <a:sym typeface="+mn-ea"/>
              </a:rPr>
              <a:t>、矩阵按键、</a:t>
            </a:r>
            <a:r>
              <a:rPr lang="en-US" altLang="zh-CN" sz="2400" dirty="0">
                <a:ea typeface="隶书" panose="02010509060101010101" pitchFamily="1" charset="-122"/>
                <a:sym typeface="+mn-ea"/>
              </a:rPr>
              <a:t>LED</a:t>
            </a:r>
            <a:r>
              <a:rPr lang="zh-CN" altLang="en-US" sz="2400" dirty="0">
                <a:ea typeface="隶书" panose="02010509060101010101" pitchFamily="1" charset="-122"/>
                <a:sym typeface="+mn-ea"/>
              </a:rPr>
              <a:t>、数码管</a:t>
            </a:r>
            <a:endParaRPr lang="zh-CN" altLang="en-US" sz="2400" dirty="0">
              <a:ea typeface="隶书" panose="02010509060101010101" pitchFamily="1" charset="-122"/>
              <a:sym typeface="+mn-ea"/>
            </a:endParaRPr>
          </a:p>
          <a:p>
            <a:pPr indent="47625">
              <a:spcBef>
                <a:spcPts val="0"/>
              </a:spcBef>
            </a:pPr>
            <a:r>
              <a:rPr lang="zh-CN" altLang="en-US" sz="2400" dirty="0">
                <a:ea typeface="隶书" panose="02010509060101010101" pitchFamily="1" charset="-122"/>
                <a:sym typeface="+mn-ea"/>
              </a:rPr>
              <a:t> </a:t>
            </a:r>
            <a:r>
              <a:rPr lang="en-US" altLang="zh-CN" sz="2400" dirty="0">
                <a:ea typeface="隶书" panose="02010509060101010101" pitchFamily="1" charset="-122"/>
                <a:sym typeface="+mn-ea"/>
              </a:rPr>
              <a:t>   </a:t>
            </a:r>
            <a:r>
              <a:rPr lang="zh-CN" altLang="en-US" sz="2400" dirty="0">
                <a:ea typeface="隶书" panose="02010509060101010101" pitchFamily="1" charset="-122"/>
                <a:sym typeface="+mn-ea"/>
              </a:rPr>
              <a:t>超声波传感器</a:t>
            </a:r>
            <a:endParaRPr 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超声波传感器通过P10（TRIG）和P11（ECHO）与MCU相连。</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6" end="6"/>
                                            </p:txEl>
                                          </p:spTgt>
                                        </p:tgtEl>
                                        <p:attrNameLst>
                                          <p:attrName>style.visibility</p:attrName>
                                        </p:attrNameLst>
                                      </p:cBhvr>
                                      <p:to>
                                        <p:strVal val="visible"/>
                                      </p:to>
                                    </p:set>
                                    <p:animEffect transition="in" filter="blinds(horizontal)">
                                      <p:cBhvr>
                                        <p:cTn id="7" dur="500"/>
                                        <p:tgtEl>
                                          <p:spTgt spid="3584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55" name="图片 8"/>
          <p:cNvPicPr>
            <a:picLocks noChangeAspect="1"/>
          </p:cNvPicPr>
          <p:nvPr/>
        </p:nvPicPr>
        <p:blipFill>
          <a:blip r:embed="rId1"/>
          <a:stretch>
            <a:fillRect/>
          </a:stretch>
        </p:blipFill>
        <p:spPr>
          <a:xfrm>
            <a:off x="6260465" y="2501583"/>
            <a:ext cx="5293360" cy="3709035"/>
          </a:xfrm>
          <a:prstGeom prst="rect">
            <a:avLst/>
          </a:prstGeom>
          <a:noFill/>
          <a:ln>
            <a:noFill/>
          </a:ln>
        </p:spPr>
      </p:pic>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2"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5182870" cy="379349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5  超声波距离测量</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5</a:t>
            </a:r>
            <a:r>
              <a:rPr sz="2400" dirty="0">
                <a:latin typeface="Times New Roman" panose="02020603050405020304" pitchFamily="2" charset="0"/>
                <a:ea typeface="隶书" panose="02010509060101010101" pitchFamily="1" charset="-122"/>
              </a:rPr>
              <a:t>.1  原理图绘制</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在原理图中添加器件“SRF04”和仪器“OSCILLOSCOPE”（示波器），按图3.22的布局和连接关系绘制原理图。</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zh-CN" altLang="en-US" sz="2400" dirty="0">
                <a:ea typeface="隶书" panose="02010509060101010101" pitchFamily="1" charset="-122"/>
                <a:sym typeface="+mn-ea"/>
              </a:rPr>
              <a:t>系统包括：</a:t>
            </a:r>
            <a:endParaRPr lang="zh-CN" altLang="en-US" sz="2400" dirty="0">
              <a:latin typeface="Times New Roman" panose="02020603050405020304" pitchFamily="2" charset="0"/>
              <a:ea typeface="隶书" panose="02010509060101010101" pitchFamily="1" charset="-122"/>
            </a:endParaRPr>
          </a:p>
          <a:p>
            <a:pPr indent="47625">
              <a:spcBef>
                <a:spcPts val="0"/>
              </a:spcBef>
            </a:pPr>
            <a:r>
              <a:rPr lang="en-US" altLang="zh-CN" sz="2400" dirty="0">
                <a:ea typeface="隶书" panose="02010509060101010101" pitchFamily="1" charset="-122"/>
                <a:sym typeface="+mn-ea"/>
              </a:rPr>
              <a:t>    MCU</a:t>
            </a:r>
            <a:r>
              <a:rPr lang="zh-CN" altLang="en-US" sz="2400" dirty="0">
                <a:ea typeface="隶书" panose="02010509060101010101" pitchFamily="1" charset="-122"/>
                <a:sym typeface="+mn-ea"/>
              </a:rPr>
              <a:t>、矩阵按键、</a:t>
            </a:r>
            <a:r>
              <a:rPr lang="en-US" altLang="zh-CN" sz="2400" dirty="0">
                <a:ea typeface="隶书" panose="02010509060101010101" pitchFamily="1" charset="-122"/>
                <a:sym typeface="+mn-ea"/>
              </a:rPr>
              <a:t>LED</a:t>
            </a:r>
            <a:r>
              <a:rPr lang="zh-CN" altLang="en-US" sz="2400" dirty="0">
                <a:ea typeface="隶书" panose="02010509060101010101" pitchFamily="1" charset="-122"/>
                <a:sym typeface="+mn-ea"/>
              </a:rPr>
              <a:t>、数码管</a:t>
            </a:r>
            <a:endParaRPr lang="zh-CN" altLang="en-US" sz="2400" dirty="0">
              <a:ea typeface="隶书" panose="02010509060101010101" pitchFamily="1" charset="-122"/>
              <a:sym typeface="+mn-ea"/>
            </a:endParaRPr>
          </a:p>
          <a:p>
            <a:pPr indent="47625">
              <a:spcBef>
                <a:spcPts val="0"/>
              </a:spcBef>
            </a:pPr>
            <a:r>
              <a:rPr lang="zh-CN" altLang="en-US" sz="2400" dirty="0">
                <a:ea typeface="隶书" panose="02010509060101010101" pitchFamily="1" charset="-122"/>
                <a:sym typeface="+mn-ea"/>
              </a:rPr>
              <a:t> </a:t>
            </a:r>
            <a:r>
              <a:rPr lang="en-US" altLang="zh-CN" sz="2400" dirty="0">
                <a:ea typeface="隶书" panose="02010509060101010101" pitchFamily="1" charset="-122"/>
                <a:sym typeface="+mn-ea"/>
              </a:rPr>
              <a:t>   </a:t>
            </a:r>
            <a:r>
              <a:rPr lang="zh-CN" altLang="en-US" sz="2400" dirty="0">
                <a:ea typeface="隶书" panose="02010509060101010101" pitchFamily="1" charset="-122"/>
                <a:sym typeface="+mn-ea"/>
              </a:rPr>
              <a:t>超声波传感器</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03180" cy="267271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5  超声波距离测量</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5</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超声波距离测量源代码设计包括tim.h修改、tim.c修改和main.c设计。</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(1) tim.h修改</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在tim.h中增加下列函数声明：</a:t>
            </a:r>
            <a:endParaRPr sz="2400" dirty="0">
              <a:latin typeface="Times New Roman" panose="02020603050405020304" pitchFamily="2" charset="0"/>
              <a:ea typeface="隶书" panose="02010509060101010101" pitchFamily="1" charset="-122"/>
            </a:endParaRPr>
          </a:p>
          <a:p>
            <a:pPr marL="342900" indent="-342900">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char Dist_Meas(void);</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3" end="3"/>
                                            </p:txEl>
                                          </p:spTgt>
                                        </p:tgtEl>
                                        <p:attrNameLst>
                                          <p:attrName>style.visibility</p:attrName>
                                        </p:attrNameLst>
                                      </p:cBhvr>
                                      <p:to>
                                        <p:strVal val="visible"/>
                                      </p:to>
                                    </p:set>
                                    <p:animEffect transition="in" filter="blinds(horizontal)">
                                      <p:cBhvr>
                                        <p:cTn id="7" dur="500"/>
                                        <p:tgtEl>
                                          <p:spTgt spid="35845">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845">
                                            <p:txEl>
                                              <p:pRg st="4" end="4"/>
                                            </p:txEl>
                                          </p:spTgt>
                                        </p:tgtEl>
                                        <p:attrNameLst>
                                          <p:attrName>style.visibility</p:attrName>
                                        </p:attrNameLst>
                                      </p:cBhvr>
                                      <p:to>
                                        <p:strVal val="visible"/>
                                      </p:to>
                                    </p:set>
                                    <p:animEffect transition="in" filter="blinds(horizontal)">
                                      <p:cBhvr>
                                        <p:cTn id="10" dur="500"/>
                                        <p:tgtEl>
                                          <p:spTgt spid="35845">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5845">
                                            <p:txEl>
                                              <p:pRg st="5" end="5"/>
                                            </p:txEl>
                                          </p:spTgt>
                                        </p:tgtEl>
                                        <p:attrNameLst>
                                          <p:attrName>style.visibility</p:attrName>
                                        </p:attrNameLst>
                                      </p:cBhvr>
                                      <p:to>
                                        <p:strVal val="visible"/>
                                      </p:to>
                                    </p:set>
                                    <p:animEffect transition="in" filter="blinds(horizontal)">
                                      <p:cBhvr>
                                        <p:cTn id="13" dur="500"/>
                                        <p:tgtEl>
                                          <p:spTgt spid="3584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333990" cy="467995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1.1  </a:t>
            </a:r>
            <a:r>
              <a:rPr sz="2400" dirty="0">
                <a:ea typeface="隶书" panose="02010509060101010101" pitchFamily="1" charset="-122"/>
                <a:sym typeface="+mn-ea"/>
              </a:rPr>
              <a:t>MCS51兼容单片机</a:t>
            </a:r>
            <a:endParaRPr sz="2400" dirty="0">
              <a:ea typeface="隶书" panose="02010509060101010101" pitchFamily="1" charset="-122"/>
              <a:sym typeface="+mn-ea"/>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1.1.2  IAP15单片机简介</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 name="图片 1"/>
          <p:cNvPicPr>
            <a:picLocks noChangeAspect="1"/>
          </p:cNvPicPr>
          <p:nvPr/>
        </p:nvPicPr>
        <p:blipFill>
          <a:blip r:embed="rId2"/>
          <a:stretch>
            <a:fillRect/>
          </a:stretch>
        </p:blipFill>
        <p:spPr>
          <a:xfrm>
            <a:off x="1235075" y="2588260"/>
            <a:ext cx="9629775" cy="3906520"/>
          </a:xfrm>
          <a:prstGeom prst="rect">
            <a:avLst/>
          </a:prstGeom>
        </p:spPr>
      </p:pic>
    </p:spTree>
  </p:cSld>
  <p:clrMapOvr>
    <a:masterClrMapping/>
  </p:clrMapOvr>
  <p:transition>
    <p:random/>
  </p:transition>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03180" cy="462915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5  超声波距离测量</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5</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(2) tim.c修改</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在tim.c中增加下列代码：</a:t>
            </a:r>
            <a:endParaRPr sz="2400" dirty="0">
              <a:latin typeface="Times New Roman" panose="02020603050405020304" pitchFamily="2" charset="0"/>
              <a:ea typeface="隶书" panose="02010509060101010101" pitchFamily="1" charset="-122"/>
            </a:endParaRPr>
          </a:p>
          <a:p>
            <a:pPr marL="342900" indent="-342900">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sfr  TL0  = 0x8A;</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sfr  TH0  = 0x8C;</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sbit TR0  = TCON^4;</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sbit TF0  = TCON^5;</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sfr  P1 = 0x90;</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sbit TX = P1^0;</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sbit RX = P1^1;</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9" end="9"/>
                                            </p:txEl>
                                          </p:spTgt>
                                        </p:tgtEl>
                                        <p:attrNameLst>
                                          <p:attrName>style.visibility</p:attrName>
                                        </p:attrNameLst>
                                      </p:cBhvr>
                                      <p:to>
                                        <p:strVal val="visible"/>
                                      </p:to>
                                    </p:set>
                                    <p:animEffect transition="in" filter="blinds(horizontal)">
                                      <p:cBhvr>
                                        <p:cTn id="7" dur="500"/>
                                        <p:tgtEl>
                                          <p:spTgt spid="35845">
                                            <p:txEl>
                                              <p:pRg st="9" end="9"/>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845">
                                            <p:txEl>
                                              <p:pRg st="10" end="10"/>
                                            </p:txEl>
                                          </p:spTgt>
                                        </p:tgtEl>
                                        <p:attrNameLst>
                                          <p:attrName>style.visibility</p:attrName>
                                        </p:attrNameLst>
                                      </p:cBhvr>
                                      <p:to>
                                        <p:strVal val="visible"/>
                                      </p:to>
                                    </p:set>
                                    <p:animEffect transition="in" filter="blinds(horizontal)">
                                      <p:cBhvr>
                                        <p:cTn id="10" dur="500"/>
                                        <p:tgtEl>
                                          <p:spTgt spid="35845">
                                            <p:txEl>
                                              <p:pRg st="10" end="10"/>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5845">
                                            <p:txEl>
                                              <p:pRg st="11" end="11"/>
                                            </p:txEl>
                                          </p:spTgt>
                                        </p:tgtEl>
                                        <p:attrNameLst>
                                          <p:attrName>style.visibility</p:attrName>
                                        </p:attrNameLst>
                                      </p:cBhvr>
                                      <p:to>
                                        <p:strVal val="visible"/>
                                      </p:to>
                                    </p:set>
                                    <p:animEffect transition="in" filter="blinds(horizontal)">
                                      <p:cBhvr>
                                        <p:cTn id="13" dur="500"/>
                                        <p:tgtEl>
                                          <p:spTgt spid="3584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03180" cy="402145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5  超声波距离测量</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5</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(2) tim.c修改</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在tim.c中增加下列代码：</a:t>
            </a:r>
            <a:endParaRPr sz="2400" dirty="0">
              <a:latin typeface="Times New Roman" panose="02020603050405020304" pitchFamily="2" charset="0"/>
              <a:ea typeface="隶书" panose="02010509060101010101" pitchFamily="1" charset="-122"/>
            </a:endParaRPr>
          </a:p>
          <a:p>
            <a:pPr marL="342900" indent="-342900">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char Dist_Meas(void)</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int uiNum = 10;</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TMOD &amp;= 0xf0;</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TMOD |= 1;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设置T0为16位定时方式</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03180" cy="361315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5  超声波距离测量</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5</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(2) tim.c修改</a:t>
            </a:r>
            <a:endParaRPr sz="2400" dirty="0">
              <a:latin typeface="Times New Roman" panose="02020603050405020304" pitchFamily="2" charset="0"/>
              <a:ea typeface="隶书" panose="02010509060101010101" pitchFamily="1" charset="-122"/>
            </a:endParaRPr>
          </a:p>
          <a:p>
            <a:pPr marL="342900" indent="-342900">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#ifdef IAP15</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 TX引脚发送40KHz方波信号驱动超声波发送探头</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TX = 0;</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TL0 = 0xf4;                   // 设置T0低8位定时初值</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TH0 = 0xff;                   // 设置T0高8位定时初值</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TR0 = 1;                      // 定时器0计时</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03180" cy="462915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5  超声波距离测量</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5</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(2) tim.c修改</a:t>
            </a:r>
            <a:endParaRPr sz="2400" dirty="0">
              <a:latin typeface="Times New Roman" panose="02020603050405020304" pitchFamily="2" charset="0"/>
              <a:ea typeface="隶书" panose="02010509060101010101" pitchFamily="1" charset="-122"/>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while (uiNum--)</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while (!TF0);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 等待定时时间到</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TX ^= 1;</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TL0 = 0xf4;                 // 设置T0低8位定时初值</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TH0 = 0xff;                 // 设置T0高8位定时初值</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TF0 = 0;</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TR0 = 0;</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03180" cy="488759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5  超声波距离测量</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5</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(2) tim.c修改</a:t>
            </a:r>
            <a:endParaRPr sz="2400" dirty="0">
              <a:latin typeface="Times New Roman" panose="02020603050405020304" pitchFamily="2" charset="0"/>
              <a:ea typeface="隶书" panose="02010509060101010101" pitchFamily="1" charset="-122"/>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#else</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TX = 1;                      // 触发测距</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while (uiNum--);             // 延时约10us</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TX = 0;</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uiNum = 5000;</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while (!RX &amp;&amp; (uiNum&gt;0))     // 等待测距脉冲</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uiNum--;</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if(uiNum==0)                 // 超时返回0</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return 0;</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#endif</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7" end="7"/>
                                            </p:txEl>
                                          </p:spTgt>
                                        </p:tgtEl>
                                        <p:attrNameLst>
                                          <p:attrName>style.visibility</p:attrName>
                                        </p:attrNameLst>
                                      </p:cBhvr>
                                      <p:to>
                                        <p:strVal val="visible"/>
                                      </p:to>
                                    </p:set>
                                    <p:animEffect transition="in" filter="blinds(horizontal)">
                                      <p:cBhvr>
                                        <p:cTn id="7" dur="500"/>
                                        <p:tgtEl>
                                          <p:spTgt spid="35845">
                                            <p:txEl>
                                              <p:pRg st="7" end="7"/>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845">
                                            <p:txEl>
                                              <p:pRg st="8" end="8"/>
                                            </p:txEl>
                                          </p:spTgt>
                                        </p:tgtEl>
                                        <p:attrNameLst>
                                          <p:attrName>style.visibility</p:attrName>
                                        </p:attrNameLst>
                                      </p:cBhvr>
                                      <p:to>
                                        <p:strVal val="visible"/>
                                      </p:to>
                                    </p:set>
                                    <p:animEffect transition="in" filter="blinds(horizontal)">
                                      <p:cBhvr>
                                        <p:cTn id="10" dur="500"/>
                                        <p:tgtEl>
                                          <p:spTgt spid="35845">
                                            <p:txEl>
                                              <p:pRg st="8" end="8"/>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5845">
                                            <p:txEl>
                                              <p:pRg st="9" end="9"/>
                                            </p:txEl>
                                          </p:spTgt>
                                        </p:tgtEl>
                                        <p:attrNameLst>
                                          <p:attrName>style.visibility</p:attrName>
                                        </p:attrNameLst>
                                      </p:cBhvr>
                                      <p:to>
                                        <p:strVal val="visible"/>
                                      </p:to>
                                    </p:set>
                                    <p:animEffect transition="in" filter="blinds(horizontal)">
                                      <p:cBhvr>
                                        <p:cTn id="13" dur="500"/>
                                        <p:tgtEl>
                                          <p:spTgt spid="35845">
                                            <p:txEl>
                                              <p:pRg st="9" end="9"/>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5845">
                                            <p:txEl>
                                              <p:pRg st="10" end="10"/>
                                            </p:txEl>
                                          </p:spTgt>
                                        </p:tgtEl>
                                        <p:attrNameLst>
                                          <p:attrName>style.visibility</p:attrName>
                                        </p:attrNameLst>
                                      </p:cBhvr>
                                      <p:to>
                                        <p:strVal val="visible"/>
                                      </p:to>
                                    </p:set>
                                    <p:animEffect transition="in" filter="blinds(horizontal)">
                                      <p:cBhvr>
                                        <p:cTn id="16" dur="500"/>
                                        <p:tgtEl>
                                          <p:spTgt spid="35845">
                                            <p:txEl>
                                              <p:pRg st="10" end="10"/>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5845">
                                            <p:txEl>
                                              <p:pRg st="11" end="11"/>
                                            </p:txEl>
                                          </p:spTgt>
                                        </p:tgtEl>
                                        <p:attrNameLst>
                                          <p:attrName>style.visibility</p:attrName>
                                        </p:attrNameLst>
                                      </p:cBhvr>
                                      <p:to>
                                        <p:strVal val="visible"/>
                                      </p:to>
                                    </p:set>
                                    <p:animEffect transition="in" filter="blinds(horizontal)">
                                      <p:cBhvr>
                                        <p:cTn id="19" dur="500"/>
                                        <p:tgtEl>
                                          <p:spTgt spid="35845">
                                            <p:txEl>
                                              <p:pRg st="11" end="11"/>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5845">
                                            <p:txEl>
                                              <p:pRg st="12" end="12"/>
                                            </p:txEl>
                                          </p:spTgt>
                                        </p:tgtEl>
                                        <p:attrNameLst>
                                          <p:attrName>style.visibility</p:attrName>
                                        </p:attrNameLst>
                                      </p:cBhvr>
                                      <p:to>
                                        <p:strVal val="visible"/>
                                      </p:to>
                                    </p:set>
                                    <p:animEffect transition="in" filter="blinds(horizontal)">
                                      <p:cBhvr>
                                        <p:cTn id="22" dur="500"/>
                                        <p:tgtEl>
                                          <p:spTgt spid="3584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03180" cy="488759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5  超声波距离测量</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5</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(2) tim.c修改</a:t>
            </a:r>
            <a:endParaRPr sz="2400" dirty="0">
              <a:latin typeface="Times New Roman" panose="02020603050405020304" pitchFamily="2" charset="0"/>
              <a:ea typeface="隶书" panose="02010509060101010101" pitchFamily="1" charset="-122"/>
            </a:endParaRPr>
          </a:p>
          <a:p>
            <a:pPr marL="342900" indent="-342900">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 接收计时</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TL0 = 0;                      // 设置定时初值</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TH0 = 0;                      // 设置定时初值</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TR0 = 1;</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while (RX &amp;&amp; !TF0);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等待收到脉冲</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TR0 = 0;</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if(TF0)                       // 超时返回0</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return 0;</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else</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return ((TH0&lt;&lt;8)+TL0)*0.017+1; // 计算距离</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9" end="9"/>
                                            </p:txEl>
                                          </p:spTgt>
                                        </p:tgtEl>
                                        <p:attrNameLst>
                                          <p:attrName>style.visibility</p:attrName>
                                        </p:attrNameLst>
                                      </p:cBhvr>
                                      <p:to>
                                        <p:strVal val="visible"/>
                                      </p:to>
                                    </p:set>
                                    <p:animEffect transition="in" filter="blinds(horizontal)">
                                      <p:cBhvr>
                                        <p:cTn id="7" dur="500"/>
                                        <p:tgtEl>
                                          <p:spTgt spid="35845">
                                            <p:txEl>
                                              <p:pRg st="9" end="9"/>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845">
                                            <p:txEl>
                                              <p:pRg st="10" end="10"/>
                                            </p:txEl>
                                          </p:spTgt>
                                        </p:tgtEl>
                                        <p:attrNameLst>
                                          <p:attrName>style.visibility</p:attrName>
                                        </p:attrNameLst>
                                      </p:cBhvr>
                                      <p:to>
                                        <p:strVal val="visible"/>
                                      </p:to>
                                    </p:set>
                                    <p:animEffect transition="in" filter="blinds(horizontal)">
                                      <p:cBhvr>
                                        <p:cTn id="10" dur="500"/>
                                        <p:tgtEl>
                                          <p:spTgt spid="35845">
                                            <p:txEl>
                                              <p:pRg st="10" end="10"/>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5845">
                                            <p:txEl>
                                              <p:pRg st="11" end="11"/>
                                            </p:txEl>
                                          </p:spTgt>
                                        </p:tgtEl>
                                        <p:attrNameLst>
                                          <p:attrName>style.visibility</p:attrName>
                                        </p:attrNameLst>
                                      </p:cBhvr>
                                      <p:to>
                                        <p:strVal val="visible"/>
                                      </p:to>
                                    </p:set>
                                    <p:animEffect transition="in" filter="blinds(horizontal)">
                                      <p:cBhvr>
                                        <p:cTn id="13" dur="500"/>
                                        <p:tgtEl>
                                          <p:spTgt spid="35845">
                                            <p:txEl>
                                              <p:pRg st="11" end="11"/>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5845">
                                            <p:txEl>
                                              <p:pRg st="12" end="12"/>
                                            </p:txEl>
                                          </p:spTgt>
                                        </p:tgtEl>
                                        <p:attrNameLst>
                                          <p:attrName>style.visibility</p:attrName>
                                        </p:attrNameLst>
                                      </p:cBhvr>
                                      <p:to>
                                        <p:strVal val="visible"/>
                                      </p:to>
                                    </p:set>
                                    <p:animEffect transition="in" filter="blinds(horizontal)">
                                      <p:cBhvr>
                                        <p:cTn id="16" dur="500"/>
                                        <p:tgtEl>
                                          <p:spTgt spid="35845">
                                            <p:txEl>
                                              <p:pRg st="12" end="12"/>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5845">
                                            <p:txEl>
                                              <p:pRg st="13" end="13"/>
                                            </p:txEl>
                                          </p:spTgt>
                                        </p:tgtEl>
                                        <p:attrNameLst>
                                          <p:attrName>style.visibility</p:attrName>
                                        </p:attrNameLst>
                                      </p:cBhvr>
                                      <p:to>
                                        <p:strVal val="visible"/>
                                      </p:to>
                                    </p:set>
                                    <p:animEffect transition="in" filter="blinds(horizontal)">
                                      <p:cBhvr>
                                        <p:cTn id="19" dur="500"/>
                                        <p:tgtEl>
                                          <p:spTgt spid="3584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03180" cy="429069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5  超声波距离测量</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5</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 main.c设计</a:t>
            </a:r>
            <a:endParaRPr sz="2400" dirty="0">
              <a:latin typeface="Times New Roman" panose="02020603050405020304" pitchFamily="2" charset="0"/>
              <a:ea typeface="隶书" panose="02010509060101010101" pitchFamily="1" charset="-122"/>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程序说明: 用T0实现超声波测距并显示，S4切换状态，LED显示状态</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#include &lt;stdio.h&gt;</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#include "tim.h"</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#include "seg.h"</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#include "key.h"</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lang="en-US" sz="2000" dirty="0">
                <a:latin typeface="Courier New" panose="02070309020205020404" charset="0"/>
                <a:ea typeface="隶书" panose="02010509060101010101" pitchFamily="1" charset="-122"/>
                <a:cs typeface="Courier New" panose="02070309020205020404" charset="0"/>
                <a:sym typeface="+mn-ea"/>
              </a:rPr>
              <a:t>  </a:t>
            </a:r>
            <a:r>
              <a:rPr sz="2000" dirty="0">
                <a:latin typeface="Courier New" panose="02070309020205020404" charset="0"/>
                <a:ea typeface="隶书" panose="02010509060101010101" pitchFamily="1" charset="-122"/>
                <a:cs typeface="Courier New" panose="02070309020205020404" charset="0"/>
                <a:sym typeface="+mn-ea"/>
              </a:rPr>
              <a:t>void Seg_Proc(void);</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lang="en-US" sz="2000" dirty="0">
                <a:latin typeface="Courier New" panose="02070309020205020404" charset="0"/>
                <a:ea typeface="隶书" panose="02010509060101010101" pitchFamily="1" charset="-122"/>
                <a:cs typeface="Courier New" panose="02070309020205020404" charset="0"/>
                <a:sym typeface="+mn-ea"/>
              </a:rPr>
              <a:t>  </a:t>
            </a:r>
            <a:r>
              <a:rPr sz="2000" dirty="0">
                <a:latin typeface="Courier New" panose="02070309020205020404" charset="0"/>
                <a:ea typeface="隶书" panose="02010509060101010101" pitchFamily="1" charset="-122"/>
                <a:cs typeface="Courier New" panose="02070309020205020404" charset="0"/>
                <a:sym typeface="+mn-ea"/>
              </a:rPr>
              <a:t>void Key_Proc(void);</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9" end="9"/>
                                            </p:txEl>
                                          </p:spTgt>
                                        </p:tgtEl>
                                        <p:attrNameLst>
                                          <p:attrName>style.visibility</p:attrName>
                                        </p:attrNameLst>
                                      </p:cBhvr>
                                      <p:to>
                                        <p:strVal val="visible"/>
                                      </p:to>
                                    </p:set>
                                    <p:animEffect transition="in" filter="blinds(horizontal)">
                                      <p:cBhvr>
                                        <p:cTn id="7" dur="500"/>
                                        <p:tgtEl>
                                          <p:spTgt spid="35845">
                                            <p:txEl>
                                              <p:pRg st="9" end="9"/>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845">
                                            <p:txEl>
                                              <p:pRg st="10" end="10"/>
                                            </p:txEl>
                                          </p:spTgt>
                                        </p:tgtEl>
                                        <p:attrNameLst>
                                          <p:attrName>style.visibility</p:attrName>
                                        </p:attrNameLst>
                                      </p:cBhvr>
                                      <p:to>
                                        <p:strVal val="visible"/>
                                      </p:to>
                                    </p:set>
                                    <p:animEffect transition="in" filter="blinds(horizontal)">
                                      <p:cBhvr>
                                        <p:cTn id="10" dur="500"/>
                                        <p:tgtEl>
                                          <p:spTgt spid="3584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03180" cy="488759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5  超声波距离测量</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5</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 main.c设计</a:t>
            </a:r>
            <a:endParaRPr sz="2400" dirty="0">
              <a:latin typeface="Times New Roman" panose="02020603050405020304" pitchFamily="2" charset="0"/>
              <a:ea typeface="隶书" panose="02010509060101010101" pitchFamily="1" charset="-122"/>
            </a:endParaRPr>
          </a:p>
          <a:p>
            <a:pPr marL="342900" indent="-342900">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char ucState=1;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系统状态</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char ucSec;            // 秒值</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int  uiSeg_Dly;        // 显示刷新延时</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char ucSeg_Dly;        // 显示移位延时</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char pucSeg_Char[12];  // 显示字符</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char pucSeg_Code[8];   // 显示代码</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char ucSeg_Pos;        // 显示位置</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char ucKey_Dly;        // 按键延时</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char ucKey_Old;        // 按键旧值</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char ucLed;            // LED值</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char ucDist;           // 距离值</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5" end="5"/>
                                            </p:txEl>
                                          </p:spTgt>
                                        </p:tgtEl>
                                        <p:attrNameLst>
                                          <p:attrName>style.visibility</p:attrName>
                                        </p:attrNameLst>
                                      </p:cBhvr>
                                      <p:to>
                                        <p:strVal val="visible"/>
                                      </p:to>
                                    </p:set>
                                    <p:animEffect transition="in" filter="blinds(horizontal)">
                                      <p:cBhvr>
                                        <p:cTn id="7" dur="500"/>
                                        <p:tgtEl>
                                          <p:spTgt spid="35845">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845">
                                            <p:txEl>
                                              <p:pRg st="6" end="6"/>
                                            </p:txEl>
                                          </p:spTgt>
                                        </p:tgtEl>
                                        <p:attrNameLst>
                                          <p:attrName>style.visibility</p:attrName>
                                        </p:attrNameLst>
                                      </p:cBhvr>
                                      <p:to>
                                        <p:strVal val="visible"/>
                                      </p:to>
                                    </p:set>
                                    <p:animEffect transition="in" filter="blinds(horizontal)">
                                      <p:cBhvr>
                                        <p:cTn id="10" dur="500"/>
                                        <p:tgtEl>
                                          <p:spTgt spid="35845">
                                            <p:txEl>
                                              <p:pRg st="6" end="6"/>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5845">
                                            <p:txEl>
                                              <p:pRg st="7" end="7"/>
                                            </p:txEl>
                                          </p:spTgt>
                                        </p:tgtEl>
                                        <p:attrNameLst>
                                          <p:attrName>style.visibility</p:attrName>
                                        </p:attrNameLst>
                                      </p:cBhvr>
                                      <p:to>
                                        <p:strVal val="visible"/>
                                      </p:to>
                                    </p:set>
                                    <p:animEffect transition="in" filter="blinds(horizontal)">
                                      <p:cBhvr>
                                        <p:cTn id="13" dur="500"/>
                                        <p:tgtEl>
                                          <p:spTgt spid="35845">
                                            <p:txEl>
                                              <p:pRg st="7" end="7"/>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5845">
                                            <p:txEl>
                                              <p:pRg st="8" end="8"/>
                                            </p:txEl>
                                          </p:spTgt>
                                        </p:tgtEl>
                                        <p:attrNameLst>
                                          <p:attrName>style.visibility</p:attrName>
                                        </p:attrNameLst>
                                      </p:cBhvr>
                                      <p:to>
                                        <p:strVal val="visible"/>
                                      </p:to>
                                    </p:set>
                                    <p:animEffect transition="in" filter="blinds(horizontal)">
                                      <p:cBhvr>
                                        <p:cTn id="16" dur="500"/>
                                        <p:tgtEl>
                                          <p:spTgt spid="35845">
                                            <p:txEl>
                                              <p:pRg st="8" end="8"/>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5845">
                                            <p:txEl>
                                              <p:pRg st="9" end="9"/>
                                            </p:txEl>
                                          </p:spTgt>
                                        </p:tgtEl>
                                        <p:attrNameLst>
                                          <p:attrName>style.visibility</p:attrName>
                                        </p:attrNameLst>
                                      </p:cBhvr>
                                      <p:to>
                                        <p:strVal val="visible"/>
                                      </p:to>
                                    </p:set>
                                    <p:animEffect transition="in" filter="blinds(horizontal)">
                                      <p:cBhvr>
                                        <p:cTn id="19" dur="500"/>
                                        <p:tgtEl>
                                          <p:spTgt spid="35845">
                                            <p:txEl>
                                              <p:pRg st="9" end="9"/>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35845">
                                            <p:txEl>
                                              <p:pRg st="10" end="10"/>
                                            </p:txEl>
                                          </p:spTgt>
                                        </p:tgtEl>
                                        <p:attrNameLst>
                                          <p:attrName>style.visibility</p:attrName>
                                        </p:attrNameLst>
                                      </p:cBhvr>
                                      <p:to>
                                        <p:strVal val="visible"/>
                                      </p:to>
                                    </p:set>
                                    <p:animEffect transition="in" filter="blinds(horizontal)">
                                      <p:cBhvr>
                                        <p:cTn id="24" dur="500"/>
                                        <p:tgtEl>
                                          <p:spTgt spid="35845">
                                            <p:txEl>
                                              <p:pRg st="10" end="10"/>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35845">
                                            <p:txEl>
                                              <p:pRg st="11" end="11"/>
                                            </p:txEl>
                                          </p:spTgt>
                                        </p:tgtEl>
                                        <p:attrNameLst>
                                          <p:attrName>style.visibility</p:attrName>
                                        </p:attrNameLst>
                                      </p:cBhvr>
                                      <p:to>
                                        <p:strVal val="visible"/>
                                      </p:to>
                                    </p:set>
                                    <p:animEffect transition="in" filter="blinds(horizontal)">
                                      <p:cBhvr>
                                        <p:cTn id="27" dur="500"/>
                                        <p:tgtEl>
                                          <p:spTgt spid="35845">
                                            <p:txEl>
                                              <p:pRg st="11" end="11"/>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35845">
                                            <p:txEl>
                                              <p:pRg st="12" end="12"/>
                                            </p:txEl>
                                          </p:spTgt>
                                        </p:tgtEl>
                                        <p:attrNameLst>
                                          <p:attrName>style.visibility</p:attrName>
                                        </p:attrNameLst>
                                      </p:cBhvr>
                                      <p:to>
                                        <p:strVal val="visible"/>
                                      </p:to>
                                    </p:set>
                                    <p:animEffect transition="in" filter="blinds(horizontal)">
                                      <p:cBhvr>
                                        <p:cTn id="30" dur="500"/>
                                        <p:tgtEl>
                                          <p:spTgt spid="35845">
                                            <p:txEl>
                                              <p:pRg st="12" end="12"/>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35845">
                                            <p:txEl>
                                              <p:pRg st="13" end="13"/>
                                            </p:txEl>
                                          </p:spTgt>
                                        </p:tgtEl>
                                        <p:attrNameLst>
                                          <p:attrName>style.visibility</p:attrName>
                                        </p:attrNameLst>
                                      </p:cBhvr>
                                      <p:to>
                                        <p:strVal val="visible"/>
                                      </p:to>
                                    </p:set>
                                    <p:animEffect transition="in" filter="blinds(horizontal)">
                                      <p:cBhvr>
                                        <p:cTn id="33" dur="500"/>
                                        <p:tgtEl>
                                          <p:spTgt spid="3584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03180" cy="461899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5  超声波距离测量</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5</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 main.c设计</a:t>
            </a:r>
            <a:endParaRPr sz="2400" dirty="0">
              <a:latin typeface="Times New Roman" panose="02020603050405020304" pitchFamily="2" charset="0"/>
              <a:ea typeface="隶书" panose="02010509060101010101" pitchFamily="1" charset="-122"/>
            </a:endParaRPr>
          </a:p>
          <a:p>
            <a:pPr marL="342900" indent="-342900">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void main(void)</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Close_Peripheral();</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T1_Init();</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while (1) {</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T1_Proc();</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Seg_Proc();</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Key_Proc();</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8" end="8"/>
                                            </p:txEl>
                                          </p:spTgt>
                                        </p:tgtEl>
                                        <p:attrNameLst>
                                          <p:attrName>style.visibility</p:attrName>
                                        </p:attrNameLst>
                                      </p:cBhvr>
                                      <p:to>
                                        <p:strVal val="visible"/>
                                      </p:to>
                                    </p:set>
                                    <p:animEffect transition="in" filter="blinds(horizontal)">
                                      <p:cBhvr>
                                        <p:cTn id="7" dur="500"/>
                                        <p:tgtEl>
                                          <p:spTgt spid="35845">
                                            <p:txEl>
                                              <p:pRg st="8" end="8"/>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845">
                                            <p:txEl>
                                              <p:pRg st="9" end="9"/>
                                            </p:txEl>
                                          </p:spTgt>
                                        </p:tgtEl>
                                        <p:attrNameLst>
                                          <p:attrName>style.visibility</p:attrName>
                                        </p:attrNameLst>
                                      </p:cBhvr>
                                      <p:to>
                                        <p:strVal val="visible"/>
                                      </p:to>
                                    </p:set>
                                    <p:animEffect transition="in" filter="blinds(horizontal)">
                                      <p:cBhvr>
                                        <p:cTn id="10" dur="500"/>
                                        <p:tgtEl>
                                          <p:spTgt spid="35845">
                                            <p:txEl>
                                              <p:pRg st="9" end="9"/>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5845">
                                            <p:txEl>
                                              <p:pRg st="10" end="10"/>
                                            </p:txEl>
                                          </p:spTgt>
                                        </p:tgtEl>
                                        <p:attrNameLst>
                                          <p:attrName>style.visibility</p:attrName>
                                        </p:attrNameLst>
                                      </p:cBhvr>
                                      <p:to>
                                        <p:strVal val="visible"/>
                                      </p:to>
                                    </p:set>
                                    <p:animEffect transition="in" filter="blinds(horizontal)">
                                      <p:cBhvr>
                                        <p:cTn id="13" dur="500"/>
                                        <p:tgtEl>
                                          <p:spTgt spid="35845">
                                            <p:txEl>
                                              <p:pRg st="10" end="10"/>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5845">
                                            <p:txEl>
                                              <p:pRg st="11" end="11"/>
                                            </p:txEl>
                                          </p:spTgt>
                                        </p:tgtEl>
                                        <p:attrNameLst>
                                          <p:attrName>style.visibility</p:attrName>
                                        </p:attrNameLst>
                                      </p:cBhvr>
                                      <p:to>
                                        <p:strVal val="visible"/>
                                      </p:to>
                                    </p:set>
                                    <p:animEffect transition="in" filter="blinds(horizontal)">
                                      <p:cBhvr>
                                        <p:cTn id="16" dur="500"/>
                                        <p:tgtEl>
                                          <p:spTgt spid="35845">
                                            <p:txEl>
                                              <p:pRg st="11" end="11"/>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5845">
                                            <p:txEl>
                                              <p:pRg st="12" end="12"/>
                                            </p:txEl>
                                          </p:spTgt>
                                        </p:tgtEl>
                                        <p:attrNameLst>
                                          <p:attrName>style.visibility</p:attrName>
                                        </p:attrNameLst>
                                      </p:cBhvr>
                                      <p:to>
                                        <p:strVal val="visible"/>
                                      </p:to>
                                    </p:set>
                                    <p:animEffect transition="in" filter="blinds(horizontal)">
                                      <p:cBhvr>
                                        <p:cTn id="19" dur="500"/>
                                        <p:tgtEl>
                                          <p:spTgt spid="3584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03180" cy="487553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5  超声波距离测量</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5</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 main.c设计</a:t>
            </a:r>
            <a:endParaRPr sz="2400" dirty="0">
              <a:latin typeface="Times New Roman" panose="02020603050405020304" pitchFamily="2" charset="0"/>
              <a:ea typeface="隶书" panose="02010509060101010101" pitchFamily="1" charset="-122"/>
            </a:endParaRPr>
          </a:p>
          <a:p>
            <a:pPr marL="342900" indent="-342900">
              <a:lnSpc>
                <a:spcPts val="25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void Seg_Proc(void)</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5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if (uiSeg_Dly &gt; 500) </a:t>
            </a:r>
            <a:r>
              <a:rPr sz="2000" dirty="0">
                <a:latin typeface="Courier New" panose="02070309020205020404" charset="0"/>
                <a:ea typeface="隶书" panose="02010509060101010101" pitchFamily="1" charset="-122"/>
                <a:cs typeface="Courier New" panose="02070309020205020404" charset="0"/>
                <a:sym typeface="+mn-ea"/>
              </a:rPr>
              <a:t>{</a:t>
            </a:r>
            <a:r>
              <a:rPr sz="2000" dirty="0">
                <a:latin typeface="Courier New" panose="02070309020205020404" charset="0"/>
                <a:ea typeface="隶书" panose="02010509060101010101" pitchFamily="1" charset="-122"/>
                <a:cs typeface="Courier New" panose="02070309020205020404" charset="0"/>
              </a:rPr>
              <a:t>           // 500ms时间到</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uiSeg_Dly = 0;</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5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switch (ucState)</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case 0:                        // 显示T1时钟</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sprintf(pucSeg_Char, "1 %06u", (unsigned int)ucSec);</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break;</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case 1:                        // 显示距离值</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ucDist = Dist_Meas();</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sprintf(pucSeg_Char, "2  %05u", (unsigned int)ucDist); }</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5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Seg_Tran(pucSeg_Char, pucSeg_Code); }</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10" end="10"/>
                                            </p:txEl>
                                          </p:spTgt>
                                        </p:tgtEl>
                                        <p:attrNameLst>
                                          <p:attrName>style.visibility</p:attrName>
                                        </p:attrNameLst>
                                      </p:cBhvr>
                                      <p:to>
                                        <p:strVal val="visible"/>
                                      </p:to>
                                    </p:set>
                                    <p:animEffect transition="in" filter="blinds(horizontal)">
                                      <p:cBhvr>
                                        <p:cTn id="7" dur="500"/>
                                        <p:tgtEl>
                                          <p:spTgt spid="35845">
                                            <p:txEl>
                                              <p:pRg st="10" end="1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845">
                                            <p:txEl>
                                              <p:pRg st="11" end="11"/>
                                            </p:txEl>
                                          </p:spTgt>
                                        </p:tgtEl>
                                        <p:attrNameLst>
                                          <p:attrName>style.visibility</p:attrName>
                                        </p:attrNameLst>
                                      </p:cBhvr>
                                      <p:to>
                                        <p:strVal val="visible"/>
                                      </p:to>
                                    </p:set>
                                    <p:animEffect transition="in" filter="blinds(horizontal)">
                                      <p:cBhvr>
                                        <p:cTn id="10" dur="500"/>
                                        <p:tgtEl>
                                          <p:spTgt spid="35845">
                                            <p:txEl>
                                              <p:pRg st="11" end="1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5845">
                                            <p:txEl>
                                              <p:pRg st="12" end="12"/>
                                            </p:txEl>
                                          </p:spTgt>
                                        </p:tgtEl>
                                        <p:attrNameLst>
                                          <p:attrName>style.visibility</p:attrName>
                                        </p:attrNameLst>
                                      </p:cBhvr>
                                      <p:to>
                                        <p:strVal val="visible"/>
                                      </p:to>
                                    </p:set>
                                    <p:animEffect transition="in" filter="blinds(horizontal)">
                                      <p:cBhvr>
                                        <p:cTn id="13" dur="500"/>
                                        <p:tgtEl>
                                          <p:spTgt spid="35845">
                                            <p:txEl>
                                              <p:pRg st="12" end="1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5845">
                                            <p:txEl>
                                              <p:pRg st="13" end="13"/>
                                            </p:txEl>
                                          </p:spTgt>
                                        </p:tgtEl>
                                        <p:attrNameLst>
                                          <p:attrName>style.visibility</p:attrName>
                                        </p:attrNameLst>
                                      </p:cBhvr>
                                      <p:to>
                                        <p:strVal val="visible"/>
                                      </p:to>
                                    </p:set>
                                    <p:animEffect transition="in" filter="blinds(horizontal)">
                                      <p:cBhvr>
                                        <p:cTn id="16" dur="500"/>
                                        <p:tgtEl>
                                          <p:spTgt spid="3584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333990" cy="467995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1.1  </a:t>
            </a:r>
            <a:r>
              <a:rPr sz="2400" dirty="0">
                <a:ea typeface="隶书" panose="02010509060101010101" pitchFamily="1" charset="-122"/>
                <a:sym typeface="+mn-ea"/>
              </a:rPr>
              <a:t>MCS51兼容单片机</a:t>
            </a:r>
            <a:endParaRPr sz="2400" dirty="0">
              <a:ea typeface="隶书" panose="02010509060101010101" pitchFamily="1" charset="-122"/>
              <a:sym typeface="+mn-ea"/>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1.1.2  IAP15单片机简介</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 name="图片 1"/>
          <p:cNvPicPr>
            <a:picLocks noChangeAspect="1"/>
          </p:cNvPicPr>
          <p:nvPr/>
        </p:nvPicPr>
        <p:blipFill>
          <a:blip r:embed="rId2"/>
          <a:stretch>
            <a:fillRect/>
          </a:stretch>
        </p:blipFill>
        <p:spPr>
          <a:xfrm>
            <a:off x="1233170" y="2587625"/>
            <a:ext cx="9629775" cy="3357563"/>
          </a:xfrm>
          <a:prstGeom prst="rect">
            <a:avLst/>
          </a:prstGeom>
        </p:spPr>
      </p:pic>
    </p:spTree>
  </p:cSld>
  <p:clrMapOvr>
    <a:masterClrMapping/>
  </p:clrMapOvr>
  <p:transition>
    <p:random/>
  </p:transition>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03180" cy="399351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5  超声波距离测量</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5</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 main.c设计</a:t>
            </a:r>
            <a:endParaRPr sz="2400" dirty="0">
              <a:latin typeface="Times New Roman" panose="02020603050405020304" pitchFamily="2" charset="0"/>
              <a:ea typeface="隶书" panose="02010509060101010101" pitchFamily="1" charset="-122"/>
            </a:endParaRPr>
          </a:p>
          <a:p>
            <a:pPr marL="342900" indent="-342900">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if (ucSeg_Dly &gt; 2)</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ucSeg_Dly = 0;</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Seg_Disp(pucSeg_Code, ucSeg_Pos);</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ucSeg_Pos = ++ucSeg_Pos &amp; 7;  // 数码管循环显示</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03180" cy="487553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5  超声波距离测量</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5</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 main.c设计</a:t>
            </a:r>
            <a:endParaRPr sz="2400" dirty="0">
              <a:latin typeface="Times New Roman" panose="02020603050405020304" pitchFamily="2" charset="0"/>
              <a:ea typeface="隶书" panose="02010509060101010101" pitchFamily="1" charset="-122"/>
            </a:endParaRPr>
          </a:p>
          <a:p>
            <a:pPr marL="342900" indent="-342900">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void Key_Proc(void)</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char ucKey_Val, ucKey_Dn, ucKey_Up;</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if (ucKey_Dly &lt; 10)          // 10ms时间未到</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return;                    // 延时消抖</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ucKey_Dly = 0;</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ucKey_Val = Key_Read();      // 读取按键值</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ucKey_Dn = ucKey_Val &amp; (ucKey_Old ^ ucKey_Val);</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ucKey_Up = ~ucKey_Val &amp; (ucKey_Old ^ ucKey_Val);</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ucKey_Old = ucKey_Val;       // 保存按键值</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03180" cy="450151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5  超声波距离测量</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5</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 main.c设计</a:t>
            </a:r>
            <a:endParaRPr sz="2400" dirty="0">
              <a:latin typeface="Times New Roman" panose="02020603050405020304" pitchFamily="2" charset="0"/>
              <a:ea typeface="隶书" panose="02010509060101010101" pitchFamily="1" charset="-122"/>
            </a:endParaRPr>
          </a:p>
          <a:p>
            <a:pPr marL="342900" indent="-342900">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switch (ucKey_Dn)</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case 4:                     // S4键</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if (++ucState == 2)       // 切换状态</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ucState = 0;</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break;</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case 5:                     // S5键</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break; }</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ucLed = 1&lt;&lt;ucState;</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Led_Disp(ucLed);              // LED显示状态</a:t>
            </a:r>
            <a:endParaRPr sz="2000" dirty="0">
              <a:latin typeface="Courier New" panose="02070309020205020404" charset="0"/>
              <a:ea typeface="隶书" panose="02010509060101010101" pitchFamily="1" charset="-122"/>
              <a:cs typeface="Courier New" panose="02070309020205020404" charset="0"/>
            </a:endParaRPr>
          </a:p>
          <a:p>
            <a:pPr marL="342900" indent="-342900">
              <a:lnSpc>
                <a:spcPts val="2600"/>
              </a:lnSpc>
              <a:spcBef>
                <a:spcPts val="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03180" cy="399351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5  超声波距离测量</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5</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思考：对比两种距离测量方法的相同点和不同点。</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203180" cy="358013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5  超声波距离测量</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5</a:t>
            </a:r>
            <a:r>
              <a:rPr sz="2400" dirty="0">
                <a:latin typeface="Times New Roman" panose="02020603050405020304" pitchFamily="2" charset="0"/>
                <a:ea typeface="隶书" panose="02010509060101010101" pitchFamily="1" charset="-122"/>
              </a:rPr>
              <a:t>.3  源代码调试</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超声波距离测量源代码调试包括距离测量调试</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① 单击“开始仿真”按钮，进入调试状态。</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② 单击Seg_Proc()中的下列语句：</a:t>
            </a:r>
            <a:endParaRPr sz="2400" dirty="0">
              <a:latin typeface="Times New Roman" panose="02020603050405020304" pitchFamily="2" charset="0"/>
              <a:ea typeface="隶书" panose="02010509060101010101" pitchFamily="1" charset="-122"/>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ucDist = Dist_Meas();</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lang="en-US" sz="2400" dirty="0">
                <a:latin typeface="Times New Roman" panose="02020603050405020304" pitchFamily="2" charset="0"/>
                <a:ea typeface="隶书" panose="02010509060101010101" pitchFamily="1" charset="-122"/>
              </a:rPr>
              <a:t>     </a:t>
            </a:r>
            <a:r>
              <a:rPr sz="2400" dirty="0">
                <a:latin typeface="Times New Roman" panose="02020603050405020304" pitchFamily="2" charset="0"/>
                <a:ea typeface="隶书" panose="02010509060101010101" pitchFamily="1" charset="-122"/>
              </a:rPr>
              <a:t>单击“跳到光标处”按钮，运行到上列语句。</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③ 单击“单步”按钮，运行距离测量函数，获取距离值。</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5287645" cy="487426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5  超声波距离测量</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5</a:t>
            </a:r>
            <a:r>
              <a:rPr sz="2400" dirty="0">
                <a:latin typeface="Times New Roman" panose="02020603050405020304" pitchFamily="2" charset="0"/>
                <a:ea typeface="隶书" panose="02010509060101010101" pitchFamily="1" charset="-122"/>
              </a:rPr>
              <a:t>.3  源代码调试</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④ 单击“运行仿真”按钮，运行程序，数码管显示距离值，L2点亮。示波器上显示测距触发脉冲和测距输入脉冲，如图3.23所示。</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⑤ 单击SRF04的上下箭头可以增大或减小距离值，示波器上的测距输出脉冲宽度相应增大或减小。</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⑥ 单击“停止仿真”按钮停止程序运行。</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注意：竞赛实训平台的超声波测距脉冲需要程控发出。</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501" name="图片 4"/>
          <p:cNvPicPr>
            <a:picLocks noChangeAspect="1"/>
          </p:cNvPicPr>
          <p:nvPr/>
        </p:nvPicPr>
        <p:blipFill>
          <a:blip r:embed="rId2"/>
          <a:stretch>
            <a:fillRect/>
          </a:stretch>
        </p:blipFill>
        <p:spPr>
          <a:xfrm>
            <a:off x="6320790" y="2582545"/>
            <a:ext cx="5315585" cy="3439795"/>
          </a:xfrm>
          <a:prstGeom prst="rect">
            <a:avLst/>
          </a:prstGeom>
          <a:noFill/>
          <a:ln>
            <a:noFill/>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3" end="3"/>
                                            </p:txEl>
                                          </p:spTgt>
                                        </p:tgtEl>
                                        <p:attrNameLst>
                                          <p:attrName>style.visibility</p:attrName>
                                        </p:attrNameLst>
                                      </p:cBhvr>
                                      <p:to>
                                        <p:strVal val="visible"/>
                                      </p:to>
                                    </p:set>
                                    <p:animEffect transition="in" filter="blinds(horizontal)">
                                      <p:cBhvr>
                                        <p:cTn id="7" dur="500"/>
                                        <p:tgtEl>
                                          <p:spTgt spid="35845">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845">
                                            <p:txEl>
                                              <p:pRg st="4" end="4"/>
                                            </p:txEl>
                                          </p:spTgt>
                                        </p:tgtEl>
                                        <p:attrNameLst>
                                          <p:attrName>style.visibility</p:attrName>
                                        </p:attrNameLst>
                                      </p:cBhvr>
                                      <p:to>
                                        <p:strVal val="visible"/>
                                      </p:to>
                                    </p:set>
                                    <p:animEffect transition="in" filter="blinds(horizontal)">
                                      <p:cBhvr>
                                        <p:cTn id="10" dur="500"/>
                                        <p:tgtEl>
                                          <p:spTgt spid="35845">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5845">
                                            <p:txEl>
                                              <p:pRg st="5" end="5"/>
                                            </p:txEl>
                                          </p:spTgt>
                                        </p:tgtEl>
                                        <p:attrNameLst>
                                          <p:attrName>style.visibility</p:attrName>
                                        </p:attrNameLst>
                                      </p:cBhvr>
                                      <p:to>
                                        <p:strVal val="visible"/>
                                      </p:to>
                                    </p:set>
                                    <p:animEffect transition="in" filter="blinds(horizontal)">
                                      <p:cBhvr>
                                        <p:cTn id="15" dur="500"/>
                                        <p:tgtEl>
                                          <p:spTgt spid="3584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340975" cy="462915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6  频率测量</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频率测量方法有两种：计数法和计时法。</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计数法是在单位时间（1s）内对被测信号脉冲进行计数，计数值即为被测信号的频率。</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计时法是先测量出被测信号的周期T，然后根据频率f = 1 / T求出被测信号的频率。</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2" end="2"/>
                                            </p:txEl>
                                          </p:spTgt>
                                        </p:tgtEl>
                                        <p:attrNameLst>
                                          <p:attrName>style.visibility</p:attrName>
                                        </p:attrNameLst>
                                      </p:cBhvr>
                                      <p:to>
                                        <p:strVal val="visible"/>
                                      </p:to>
                                    </p:set>
                                    <p:animEffect transition="in" filter="blinds(horizontal)">
                                      <p:cBhvr>
                                        <p:cTn id="7" dur="500"/>
                                        <p:tgtEl>
                                          <p:spTgt spid="3584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5845">
                                            <p:txEl>
                                              <p:pRg st="3" end="3"/>
                                            </p:txEl>
                                          </p:spTgt>
                                        </p:tgtEl>
                                        <p:attrNameLst>
                                          <p:attrName>style.visibility</p:attrName>
                                        </p:attrNameLst>
                                      </p:cBhvr>
                                      <p:to>
                                        <p:strVal val="visible"/>
                                      </p:to>
                                    </p:set>
                                    <p:animEffect transition="in" filter="blinds(horizontal)">
                                      <p:cBhvr>
                                        <p:cTn id="12" dur="500"/>
                                        <p:tgtEl>
                                          <p:spTgt spid="3584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340975" cy="462915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6  频率测量</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设计要求：用计数法对被测信号进行频率测量并显示。</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频率测量设计在距离测量设计的基础上完成：</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在“D:\MCS51”文件夹中将“305_ ULTRASONIC”文件夹复制粘贴为“306_FREQUENCY”文件夹。</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6</a:t>
            </a:r>
            <a:r>
              <a:rPr sz="2400" dirty="0">
                <a:latin typeface="Times New Roman" panose="02020603050405020304" pitchFamily="2" charset="0"/>
                <a:ea typeface="隶书" panose="02010509060101010101" pitchFamily="1" charset="-122"/>
              </a:rPr>
              <a:t>.1  原理图绘制</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6</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6</a:t>
            </a:r>
            <a:r>
              <a:rPr sz="2400" dirty="0">
                <a:latin typeface="Times New Roman" panose="02020603050405020304" pitchFamily="2" charset="0"/>
                <a:ea typeface="隶书" panose="02010509060101010101" pitchFamily="1" charset="-122"/>
              </a:rPr>
              <a:t>.3  源代码调试</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2" end="2"/>
                                            </p:txEl>
                                          </p:spTgt>
                                        </p:tgtEl>
                                        <p:attrNameLst>
                                          <p:attrName>style.visibility</p:attrName>
                                        </p:attrNameLst>
                                      </p:cBhvr>
                                      <p:to>
                                        <p:strVal val="visible"/>
                                      </p:to>
                                    </p:set>
                                    <p:animEffect transition="in" filter="blinds(horizontal)">
                                      <p:cBhvr>
                                        <p:cTn id="7" dur="500"/>
                                        <p:tgtEl>
                                          <p:spTgt spid="35845">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845">
                                            <p:txEl>
                                              <p:pRg st="3" end="3"/>
                                            </p:txEl>
                                          </p:spTgt>
                                        </p:tgtEl>
                                        <p:attrNameLst>
                                          <p:attrName>style.visibility</p:attrName>
                                        </p:attrNameLst>
                                      </p:cBhvr>
                                      <p:to>
                                        <p:strVal val="visible"/>
                                      </p:to>
                                    </p:set>
                                    <p:animEffect transition="in" filter="blinds(horizontal)">
                                      <p:cBhvr>
                                        <p:cTn id="10" dur="500"/>
                                        <p:tgtEl>
                                          <p:spTgt spid="35845">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5845">
                                            <p:txEl>
                                              <p:pRg st="4" end="4"/>
                                            </p:txEl>
                                          </p:spTgt>
                                        </p:tgtEl>
                                        <p:attrNameLst>
                                          <p:attrName>style.visibility</p:attrName>
                                        </p:attrNameLst>
                                      </p:cBhvr>
                                      <p:to>
                                        <p:strVal val="visible"/>
                                      </p:to>
                                    </p:set>
                                    <p:animEffect transition="in" filter="blinds(horizontal)">
                                      <p:cBhvr>
                                        <p:cTn id="15" dur="500"/>
                                        <p:tgtEl>
                                          <p:spTgt spid="35845">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5845">
                                            <p:txEl>
                                              <p:pRg st="5" end="5"/>
                                            </p:txEl>
                                          </p:spTgt>
                                        </p:tgtEl>
                                        <p:attrNameLst>
                                          <p:attrName>style.visibility</p:attrName>
                                        </p:attrNameLst>
                                      </p:cBhvr>
                                      <p:to>
                                        <p:strVal val="visible"/>
                                      </p:to>
                                    </p:set>
                                    <p:animEffect transition="in" filter="blinds(horizontal)">
                                      <p:cBhvr>
                                        <p:cTn id="18" dur="500"/>
                                        <p:tgtEl>
                                          <p:spTgt spid="35845">
                                            <p:txEl>
                                              <p:pRg st="5" end="5"/>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5845">
                                            <p:txEl>
                                              <p:pRg st="6" end="6"/>
                                            </p:txEl>
                                          </p:spTgt>
                                        </p:tgtEl>
                                        <p:attrNameLst>
                                          <p:attrName>style.visibility</p:attrName>
                                        </p:attrNameLst>
                                      </p:cBhvr>
                                      <p:to>
                                        <p:strVal val="visible"/>
                                      </p:to>
                                    </p:set>
                                    <p:animEffect transition="in" filter="blinds(horizontal)">
                                      <p:cBhvr>
                                        <p:cTn id="21" dur="500"/>
                                        <p:tgtEl>
                                          <p:spTgt spid="3584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custDataLst>
              <p:tags r:id="rId1"/>
            </p:custDataLst>
          </p:nvPr>
        </p:nvPicPr>
        <p:blipFill>
          <a:blip r:embed="rId2"/>
          <a:stretch>
            <a:fillRect/>
          </a:stretch>
        </p:blipFill>
        <p:spPr>
          <a:xfrm>
            <a:off x="6374130" y="2610485"/>
            <a:ext cx="5129530" cy="3756025"/>
          </a:xfrm>
          <a:prstGeom prst="rect">
            <a:avLst/>
          </a:prstGeom>
        </p:spPr>
      </p:pic>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3"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5201920" cy="462915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6  频率测量</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6</a:t>
            </a:r>
            <a:r>
              <a:rPr sz="2400" dirty="0">
                <a:latin typeface="Times New Roman" panose="02020603050405020304" pitchFamily="2" charset="0"/>
                <a:ea typeface="隶书" panose="02010509060101010101" pitchFamily="1" charset="-122"/>
              </a:rPr>
              <a:t>.1  原理图绘制</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频率测量原理框图如图3.24所示。</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zh-CN" altLang="en-US" sz="2400" dirty="0">
                <a:ea typeface="隶书" panose="02010509060101010101" pitchFamily="1" charset="-122"/>
                <a:sym typeface="+mn-ea"/>
              </a:rPr>
              <a:t>系统包括：</a:t>
            </a:r>
            <a:endParaRPr lang="zh-CN" altLang="en-US" sz="2400" dirty="0">
              <a:latin typeface="Times New Roman" panose="02020603050405020304" pitchFamily="2" charset="0"/>
              <a:ea typeface="隶书" panose="02010509060101010101" pitchFamily="1" charset="-122"/>
            </a:endParaRPr>
          </a:p>
          <a:p>
            <a:pPr indent="47625">
              <a:spcBef>
                <a:spcPts val="0"/>
              </a:spcBef>
            </a:pPr>
            <a:r>
              <a:rPr lang="en-US" altLang="zh-CN" sz="2400" dirty="0">
                <a:ea typeface="隶书" panose="02010509060101010101" pitchFamily="1" charset="-122"/>
                <a:sym typeface="+mn-ea"/>
              </a:rPr>
              <a:t>    MCU</a:t>
            </a:r>
            <a:r>
              <a:rPr lang="zh-CN" altLang="en-US" sz="2400" dirty="0">
                <a:ea typeface="隶书" panose="02010509060101010101" pitchFamily="1" charset="-122"/>
                <a:sym typeface="+mn-ea"/>
              </a:rPr>
              <a:t>、矩阵按键、</a:t>
            </a:r>
            <a:r>
              <a:rPr lang="en-US" altLang="zh-CN" sz="2400" dirty="0">
                <a:ea typeface="隶书" panose="02010509060101010101" pitchFamily="1" charset="-122"/>
                <a:sym typeface="+mn-ea"/>
              </a:rPr>
              <a:t>LED</a:t>
            </a:r>
            <a:r>
              <a:rPr lang="zh-CN" altLang="en-US" sz="2400" dirty="0">
                <a:ea typeface="隶书" panose="02010509060101010101" pitchFamily="1" charset="-122"/>
                <a:sym typeface="+mn-ea"/>
              </a:rPr>
              <a:t>、数码管</a:t>
            </a:r>
            <a:endParaRPr lang="zh-CN" altLang="en-US" sz="2400" dirty="0">
              <a:ea typeface="隶书" panose="02010509060101010101" pitchFamily="1" charset="-122"/>
              <a:sym typeface="+mn-ea"/>
            </a:endParaRPr>
          </a:p>
          <a:p>
            <a:pPr indent="47625">
              <a:spcBef>
                <a:spcPts val="0"/>
              </a:spcBef>
            </a:pPr>
            <a:r>
              <a:rPr lang="zh-CN" altLang="en-US" sz="2400" dirty="0">
                <a:ea typeface="隶书" panose="02010509060101010101" pitchFamily="1" charset="-122"/>
                <a:sym typeface="+mn-ea"/>
              </a:rPr>
              <a:t> </a:t>
            </a:r>
            <a:r>
              <a:rPr lang="en-US" altLang="zh-CN" sz="2400" dirty="0">
                <a:ea typeface="隶书" panose="02010509060101010101" pitchFamily="1" charset="-122"/>
                <a:sym typeface="+mn-ea"/>
              </a:rPr>
              <a:t>   </a:t>
            </a:r>
            <a:r>
              <a:rPr lang="zh-CN" altLang="en-US" sz="2400" dirty="0">
                <a:ea typeface="隶书" panose="02010509060101010101" pitchFamily="1" charset="-122"/>
                <a:sym typeface="+mn-ea"/>
              </a:rPr>
              <a:t>超声波传感器、信号发生器</a:t>
            </a:r>
            <a:endParaRPr 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信号发生器通过P34（T0输入）与MCU相连。</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6" end="6"/>
                                            </p:txEl>
                                          </p:spTgt>
                                        </p:tgtEl>
                                        <p:attrNameLst>
                                          <p:attrName>style.visibility</p:attrName>
                                        </p:attrNameLst>
                                      </p:cBhvr>
                                      <p:to>
                                        <p:strVal val="visible"/>
                                      </p:to>
                                    </p:set>
                                    <p:animEffect transition="in" filter="blinds(horizontal)">
                                      <p:cBhvr>
                                        <p:cTn id="7" dur="500"/>
                                        <p:tgtEl>
                                          <p:spTgt spid="3584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5141595" cy="462915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6  频率测量</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6</a:t>
            </a:r>
            <a:r>
              <a:rPr sz="2400" dirty="0">
                <a:latin typeface="Times New Roman" panose="02020603050405020304" pitchFamily="2" charset="0"/>
                <a:ea typeface="隶书" panose="02010509060101010101" pitchFamily="1" charset="-122"/>
              </a:rPr>
              <a:t>.1  原理图绘制</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在原理图中添加仪器“SIGNAL GENERATOR”（信号发生器），按图3.25的布局和连接关系绘制原理图。</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lang="zh-CN" altLang="en-US" sz="2400" dirty="0">
                <a:ea typeface="隶书" panose="02010509060101010101" pitchFamily="1" charset="-122"/>
                <a:sym typeface="+mn-ea"/>
              </a:rPr>
              <a:t>系统包括：</a:t>
            </a:r>
            <a:endParaRPr lang="zh-CN" altLang="en-US" sz="2400" dirty="0">
              <a:latin typeface="Times New Roman" panose="02020603050405020304" pitchFamily="2" charset="0"/>
              <a:ea typeface="隶书" panose="02010509060101010101" pitchFamily="1" charset="-122"/>
            </a:endParaRPr>
          </a:p>
          <a:p>
            <a:pPr indent="47625">
              <a:spcBef>
                <a:spcPts val="0"/>
              </a:spcBef>
            </a:pPr>
            <a:r>
              <a:rPr lang="en-US" altLang="zh-CN" sz="2400" dirty="0">
                <a:ea typeface="隶书" panose="02010509060101010101" pitchFamily="1" charset="-122"/>
                <a:sym typeface="+mn-ea"/>
              </a:rPr>
              <a:t>    MCU</a:t>
            </a:r>
            <a:r>
              <a:rPr lang="zh-CN" altLang="en-US" sz="2400" dirty="0">
                <a:ea typeface="隶书" panose="02010509060101010101" pitchFamily="1" charset="-122"/>
                <a:sym typeface="+mn-ea"/>
              </a:rPr>
              <a:t>、矩阵按键、</a:t>
            </a:r>
            <a:r>
              <a:rPr lang="en-US" altLang="zh-CN" sz="2400" dirty="0">
                <a:ea typeface="隶书" panose="02010509060101010101" pitchFamily="1" charset="-122"/>
                <a:sym typeface="+mn-ea"/>
              </a:rPr>
              <a:t>LED</a:t>
            </a:r>
            <a:r>
              <a:rPr lang="zh-CN" altLang="en-US" sz="2400" dirty="0">
                <a:ea typeface="隶书" panose="02010509060101010101" pitchFamily="1" charset="-122"/>
                <a:sym typeface="+mn-ea"/>
              </a:rPr>
              <a:t>、数码管</a:t>
            </a:r>
            <a:endParaRPr lang="zh-CN" altLang="en-US" sz="2400" dirty="0">
              <a:ea typeface="隶书" panose="02010509060101010101" pitchFamily="1" charset="-122"/>
              <a:sym typeface="+mn-ea"/>
            </a:endParaRPr>
          </a:p>
          <a:p>
            <a:pPr indent="47625">
              <a:spcBef>
                <a:spcPts val="0"/>
              </a:spcBef>
            </a:pPr>
            <a:r>
              <a:rPr lang="zh-CN" altLang="en-US" sz="2400" dirty="0">
                <a:ea typeface="隶书" panose="02010509060101010101" pitchFamily="1" charset="-122"/>
                <a:sym typeface="+mn-ea"/>
              </a:rPr>
              <a:t> </a:t>
            </a:r>
            <a:r>
              <a:rPr lang="en-US" altLang="zh-CN" sz="2400" dirty="0">
                <a:ea typeface="隶书" panose="02010509060101010101" pitchFamily="1" charset="-122"/>
                <a:sym typeface="+mn-ea"/>
              </a:rPr>
              <a:t>   </a:t>
            </a:r>
            <a:r>
              <a:rPr lang="zh-CN" altLang="en-US" sz="2400" dirty="0">
                <a:ea typeface="隶书" panose="02010509060101010101" pitchFamily="1" charset="-122"/>
                <a:sym typeface="+mn-ea"/>
              </a:rPr>
              <a:t>超声波传感器、信号发生器</a:t>
            </a:r>
            <a:endParaRPr lang="en-US"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注意：为了防止信号发生器干扰矩阵键盘，仿真时断开P34与矩阵键盘的连接。</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信号发生器通过P34（T0输入）与MCU相连。</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3" name="图片 2"/>
          <p:cNvPicPr>
            <a:picLocks noChangeAspect="1"/>
          </p:cNvPicPr>
          <p:nvPr/>
        </p:nvPicPr>
        <p:blipFill>
          <a:blip r:embed="rId2"/>
          <a:stretch>
            <a:fillRect/>
          </a:stretch>
        </p:blipFill>
        <p:spPr>
          <a:xfrm>
            <a:off x="6174740" y="2513965"/>
            <a:ext cx="5528945" cy="3893820"/>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6" end="6"/>
                                            </p:txEl>
                                          </p:spTgt>
                                        </p:tgtEl>
                                        <p:attrNameLst>
                                          <p:attrName>style.visibility</p:attrName>
                                        </p:attrNameLst>
                                      </p:cBhvr>
                                      <p:to>
                                        <p:strVal val="visible"/>
                                      </p:to>
                                    </p:set>
                                    <p:animEffect transition="in" filter="blinds(horizontal)">
                                      <p:cBhvr>
                                        <p:cTn id="7" dur="500"/>
                                        <p:tgtEl>
                                          <p:spTgt spid="3584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333990" cy="4104005"/>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1.1  </a:t>
            </a:r>
            <a:r>
              <a:rPr sz="2400" dirty="0">
                <a:ea typeface="隶书" panose="02010509060101010101" pitchFamily="1" charset="-122"/>
                <a:sym typeface="+mn-ea"/>
              </a:rPr>
              <a:t>MCS51兼容单片机</a:t>
            </a:r>
            <a:endParaRPr sz="2400" dirty="0">
              <a:ea typeface="隶书" panose="02010509060101010101" pitchFamily="1" charset="-122"/>
              <a:sym typeface="+mn-ea"/>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1.1.2  IAP15单片机简介</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和MCS51相比，IAP15主要在以下几个方面进行了改进：</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① 并行口增加了模式配置，包括准双向口/弱上拉（标准51模式，复位值）、推挽输出/强上拉、高阻输入或开漏输出。</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② 定时/计数器增加了定时脉冲频率选择，包括系统主频的12分频（标准51模式，复位值）或系统主频；T0和T1的工作方式0修改为16位自动重装初值定时/计数器，T0的工作方式3修改为不可屏蔽16位自动重装初值定时/计数器；T2的工作方式固定为16位自动重装方式，可以作为定时器使用，也可以作为串行口的波特率发生器和可编程时钟输出（T2CLKO）。</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15">
                                            <p:txEl>
                                              <p:pRg st="4" end="4"/>
                                            </p:txEl>
                                          </p:spTgt>
                                        </p:tgtEl>
                                        <p:attrNameLst>
                                          <p:attrName>style.visibility</p:attrName>
                                        </p:attrNameLst>
                                      </p:cBhvr>
                                      <p:to>
                                        <p:strVal val="visible"/>
                                      </p:to>
                                    </p:set>
                                    <p:animEffect transition="in" filter="blinds(horizontal)">
                                      <p:cBhvr>
                                        <p:cTn id="7" dur="500"/>
                                        <p:tgtEl>
                                          <p:spTgt spid="133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340975" cy="440245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6  频率测量</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6</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频率测量源代码设计包括tim.h修改、tim.c修改和main.c修改。</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(1) tim.h修改</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在tim.h中添加下列函数声明：</a:t>
            </a:r>
            <a:endParaRPr sz="2400" dirty="0">
              <a:latin typeface="Times New Roman" panose="02020603050405020304" pitchFamily="2" charset="0"/>
              <a:ea typeface="隶书" panose="02010509060101010101" pitchFamily="1" charset="-122"/>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void T0_Init(void);</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400" dirty="0">
                <a:latin typeface="Times New Roman" panose="02020603050405020304" pitchFamily="2" charset="0"/>
                <a:ea typeface="隶书" panose="02010509060101010101" pitchFamily="1" charset="-122"/>
              </a:rPr>
              <a:t>(2) tim.c修改</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在tim.c中做如下修改：</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① 添加下列外部变量声明：</a:t>
            </a:r>
            <a:endParaRPr sz="2400" dirty="0">
              <a:latin typeface="Times New Roman" panose="02020603050405020304" pitchFamily="2" charset="0"/>
              <a:ea typeface="隶书" panose="02010509060101010101" pitchFamily="1" charset="-122"/>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extern unsigned int  uiFreq;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频率值</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3" end="3"/>
                                            </p:txEl>
                                          </p:spTgt>
                                        </p:tgtEl>
                                        <p:attrNameLst>
                                          <p:attrName>style.visibility</p:attrName>
                                        </p:attrNameLst>
                                      </p:cBhvr>
                                      <p:to>
                                        <p:strVal val="visible"/>
                                      </p:to>
                                    </p:set>
                                    <p:animEffect transition="in" filter="blinds(horizontal)">
                                      <p:cBhvr>
                                        <p:cTn id="7" dur="500"/>
                                        <p:tgtEl>
                                          <p:spTgt spid="35845">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845">
                                            <p:txEl>
                                              <p:pRg st="4" end="4"/>
                                            </p:txEl>
                                          </p:spTgt>
                                        </p:tgtEl>
                                        <p:attrNameLst>
                                          <p:attrName>style.visibility</p:attrName>
                                        </p:attrNameLst>
                                      </p:cBhvr>
                                      <p:to>
                                        <p:strVal val="visible"/>
                                      </p:to>
                                    </p:set>
                                    <p:animEffect transition="in" filter="blinds(horizontal)">
                                      <p:cBhvr>
                                        <p:cTn id="10" dur="500"/>
                                        <p:tgtEl>
                                          <p:spTgt spid="35845">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5845">
                                            <p:txEl>
                                              <p:pRg st="5" end="5"/>
                                            </p:txEl>
                                          </p:spTgt>
                                        </p:tgtEl>
                                        <p:attrNameLst>
                                          <p:attrName>style.visibility</p:attrName>
                                        </p:attrNameLst>
                                      </p:cBhvr>
                                      <p:to>
                                        <p:strVal val="visible"/>
                                      </p:to>
                                    </p:set>
                                    <p:animEffect transition="in" filter="blinds(horizontal)">
                                      <p:cBhvr>
                                        <p:cTn id="13" dur="500"/>
                                        <p:tgtEl>
                                          <p:spTgt spid="35845">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5845">
                                            <p:txEl>
                                              <p:pRg st="6" end="6"/>
                                            </p:txEl>
                                          </p:spTgt>
                                        </p:tgtEl>
                                        <p:attrNameLst>
                                          <p:attrName>style.visibility</p:attrName>
                                        </p:attrNameLst>
                                      </p:cBhvr>
                                      <p:to>
                                        <p:strVal val="visible"/>
                                      </p:to>
                                    </p:set>
                                    <p:animEffect transition="in" filter="blinds(horizontal)">
                                      <p:cBhvr>
                                        <p:cTn id="18" dur="500"/>
                                        <p:tgtEl>
                                          <p:spTgt spid="35845">
                                            <p:txEl>
                                              <p:pRg st="6" end="6"/>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5845">
                                            <p:txEl>
                                              <p:pRg st="7" end="7"/>
                                            </p:txEl>
                                          </p:spTgt>
                                        </p:tgtEl>
                                        <p:attrNameLst>
                                          <p:attrName>style.visibility</p:attrName>
                                        </p:attrNameLst>
                                      </p:cBhvr>
                                      <p:to>
                                        <p:strVal val="visible"/>
                                      </p:to>
                                    </p:set>
                                    <p:animEffect transition="in" filter="blinds(horizontal)">
                                      <p:cBhvr>
                                        <p:cTn id="21" dur="500"/>
                                        <p:tgtEl>
                                          <p:spTgt spid="35845">
                                            <p:txEl>
                                              <p:pRg st="7" end="7"/>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5845">
                                            <p:txEl>
                                              <p:pRg st="8" end="8"/>
                                            </p:txEl>
                                          </p:spTgt>
                                        </p:tgtEl>
                                        <p:attrNameLst>
                                          <p:attrName>style.visibility</p:attrName>
                                        </p:attrNameLst>
                                      </p:cBhvr>
                                      <p:to>
                                        <p:strVal val="visible"/>
                                      </p:to>
                                    </p:set>
                                    <p:animEffect transition="in" filter="blinds(horizontal)">
                                      <p:cBhvr>
                                        <p:cTn id="24" dur="500"/>
                                        <p:tgtEl>
                                          <p:spTgt spid="35845">
                                            <p:txEl>
                                              <p:pRg st="8" end="8"/>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35845">
                                            <p:txEl>
                                              <p:pRg st="9" end="9"/>
                                            </p:txEl>
                                          </p:spTgt>
                                        </p:tgtEl>
                                        <p:attrNameLst>
                                          <p:attrName>style.visibility</p:attrName>
                                        </p:attrNameLst>
                                      </p:cBhvr>
                                      <p:to>
                                        <p:strVal val="visible"/>
                                      </p:to>
                                    </p:set>
                                    <p:animEffect transition="in" filter="blinds(horizontal)">
                                      <p:cBhvr>
                                        <p:cTn id="27" dur="500"/>
                                        <p:tgtEl>
                                          <p:spTgt spid="3584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340975" cy="487489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6  频率测量</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6</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(2) tim.c修改</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② 添加下列函数体：</a:t>
            </a:r>
            <a:endParaRPr sz="2400" dirty="0">
              <a:latin typeface="Times New Roman" panose="02020603050405020304" pitchFamily="2" charset="0"/>
              <a:ea typeface="隶书" panose="02010509060101010101" pitchFamily="1" charset="-122"/>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void T0_Init(void) </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TMOD |= 5;                    // 设置T0为16位计数方式</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TR0 = 1;                      // 启动T0</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400" dirty="0">
                <a:ea typeface="隶书" panose="02010509060101010101" pitchFamily="1" charset="-122"/>
                <a:sym typeface="+mn-ea"/>
              </a:rPr>
              <a:t>③ 在T1_Proc()的if (++uims == 1000)语句下添加下列语句：</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Courier New" panose="02070309020205020404" charset="0"/>
                <a:ea typeface="隶书" panose="02010509060101010101" pitchFamily="1" charset="-122"/>
                <a:cs typeface="Courier New" panose="02070309020205020404" charset="0"/>
                <a:sym typeface="+mn-ea"/>
              </a:rPr>
              <a:t>  </a:t>
            </a:r>
            <a:r>
              <a:rPr sz="2000" dirty="0">
                <a:latin typeface="Courier New" panose="02070309020205020404" charset="0"/>
                <a:ea typeface="隶书" panose="02010509060101010101" pitchFamily="1" charset="-122"/>
                <a:cs typeface="Courier New" panose="02070309020205020404" charset="0"/>
                <a:sym typeface="+mn-ea"/>
              </a:rPr>
              <a:t>uiFreq = (TH0 &lt;&lt; 8) + TL0;</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sym typeface="+mn-ea"/>
              </a:rPr>
              <a:t>  TL0 = 0;</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sym typeface="+mn-ea"/>
              </a:rPr>
              <a:t>  TH0 = 0;</a:t>
            </a:r>
            <a:endParaRPr sz="20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8" end="8"/>
                                            </p:txEl>
                                          </p:spTgt>
                                        </p:tgtEl>
                                        <p:attrNameLst>
                                          <p:attrName>style.visibility</p:attrName>
                                        </p:attrNameLst>
                                      </p:cBhvr>
                                      <p:to>
                                        <p:strVal val="visible"/>
                                      </p:to>
                                    </p:set>
                                    <p:animEffect transition="in" filter="blinds(horizontal)">
                                      <p:cBhvr>
                                        <p:cTn id="7" dur="500"/>
                                        <p:tgtEl>
                                          <p:spTgt spid="35845">
                                            <p:txEl>
                                              <p:pRg st="8" end="8"/>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845">
                                            <p:txEl>
                                              <p:pRg st="9" end="9"/>
                                            </p:txEl>
                                          </p:spTgt>
                                        </p:tgtEl>
                                        <p:attrNameLst>
                                          <p:attrName>style.visibility</p:attrName>
                                        </p:attrNameLst>
                                      </p:cBhvr>
                                      <p:to>
                                        <p:strVal val="visible"/>
                                      </p:to>
                                    </p:set>
                                    <p:animEffect transition="in" filter="blinds(horizontal)">
                                      <p:cBhvr>
                                        <p:cTn id="10" dur="500"/>
                                        <p:tgtEl>
                                          <p:spTgt spid="35845">
                                            <p:txEl>
                                              <p:pRg st="9" end="9"/>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5845">
                                            <p:txEl>
                                              <p:pRg st="10" end="10"/>
                                            </p:txEl>
                                          </p:spTgt>
                                        </p:tgtEl>
                                        <p:attrNameLst>
                                          <p:attrName>style.visibility</p:attrName>
                                        </p:attrNameLst>
                                      </p:cBhvr>
                                      <p:to>
                                        <p:strVal val="visible"/>
                                      </p:to>
                                    </p:set>
                                    <p:animEffect transition="in" filter="blinds(horizontal)">
                                      <p:cBhvr>
                                        <p:cTn id="13" dur="500"/>
                                        <p:tgtEl>
                                          <p:spTgt spid="35845">
                                            <p:txEl>
                                              <p:pRg st="10" end="10"/>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5845">
                                            <p:txEl>
                                              <p:pRg st="11" end="11"/>
                                            </p:txEl>
                                          </p:spTgt>
                                        </p:tgtEl>
                                        <p:attrNameLst>
                                          <p:attrName>style.visibility</p:attrName>
                                        </p:attrNameLst>
                                      </p:cBhvr>
                                      <p:to>
                                        <p:strVal val="visible"/>
                                      </p:to>
                                    </p:set>
                                    <p:animEffect transition="in" filter="blinds(horizontal)">
                                      <p:cBhvr>
                                        <p:cTn id="16" dur="500"/>
                                        <p:tgtEl>
                                          <p:spTgt spid="3584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340975" cy="332994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6  频率测量</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6</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 main.c修改</a:t>
            </a:r>
            <a:endParaRPr sz="2400" dirty="0">
              <a:latin typeface="Times New Roman" panose="02020603050405020304" pitchFamily="2" charset="0"/>
              <a:ea typeface="隶书" panose="02010509060101010101" pitchFamily="1" charset="-122"/>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程序说明: 用计数法实现频率测量，S4切换状态，LED显示状态</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400" dirty="0">
                <a:latin typeface="Times New Roman" panose="02020603050405020304" pitchFamily="2" charset="0"/>
                <a:ea typeface="隶书" panose="02010509060101010101" pitchFamily="1" charset="-122"/>
              </a:rPr>
              <a:t>① 添加下列全局变量声明：</a:t>
            </a:r>
            <a:endParaRPr sz="2400" dirty="0">
              <a:latin typeface="Times New Roman" panose="02020603050405020304" pitchFamily="2" charset="0"/>
              <a:ea typeface="隶书" panose="02010509060101010101" pitchFamily="1" charset="-122"/>
            </a:endParaRPr>
          </a:p>
          <a:p>
            <a:pPr>
              <a:spcBef>
                <a:spcPct val="20000"/>
              </a:spcBef>
            </a:pP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unsigned int  uiFreq;           // 频率值</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400" dirty="0">
                <a:latin typeface="Times New Roman" panose="02020603050405020304" pitchFamily="2" charset="0"/>
                <a:ea typeface="隶书" panose="02010509060101010101" pitchFamily="1" charset="-122"/>
              </a:rPr>
              <a:t>② 在main()的初始化部分添加下列语句：</a:t>
            </a:r>
            <a:endParaRPr sz="2400" dirty="0">
              <a:latin typeface="Times New Roman" panose="02020603050405020304" pitchFamily="2" charset="0"/>
              <a:ea typeface="隶书" panose="02010509060101010101" pitchFamily="1" charset="-122"/>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T0_Init();</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340975" cy="506285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6  频率测量</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6</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 main.c修改</a:t>
            </a:r>
            <a:endParaRPr sz="2400" dirty="0">
              <a:latin typeface="Times New Roman" panose="02020603050405020304" pitchFamily="2" charset="0"/>
              <a:ea typeface="隶书" panose="02010509060101010101" pitchFamily="1" charset="-122"/>
            </a:endParaRPr>
          </a:p>
          <a:p>
            <a:pPr>
              <a:spcBef>
                <a:spcPct val="20000"/>
              </a:spcBef>
            </a:pPr>
            <a:r>
              <a:rPr sz="2400" dirty="0">
                <a:ea typeface="隶书" panose="02010509060101010101" pitchFamily="1" charset="-122"/>
                <a:cs typeface="Times New Roman" panose="02020603050405020304" pitchFamily="2" charset="0"/>
              </a:rPr>
              <a:t>③ 将Seg_Proc()中的下列语句：</a:t>
            </a:r>
            <a:endParaRPr sz="2400" dirty="0">
              <a:ea typeface="隶书" panose="02010509060101010101" pitchFamily="1" charset="-122"/>
              <a:cs typeface="Times New Roman" panose="02020603050405020304" pitchFamily="2"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switch (ucState)</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case 0:                     // 显示T1时钟</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sprintf(pucSeg_Char, "1 %06u", (unsigned int)ucSec);</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break;</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case 1:                     // 显示距离值</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ucDist = Dist_Meas();</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sprintf(pucSeg_Char, "1  %05u", (unsigned int)ucDist);</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340975" cy="491553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6  频率测量</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6</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 main.c修改</a:t>
            </a:r>
            <a:endParaRPr sz="2400" dirty="0">
              <a:latin typeface="Times New Roman" panose="02020603050405020304" pitchFamily="2" charset="0"/>
              <a:ea typeface="隶书" panose="02010509060101010101" pitchFamily="1" charset="-122"/>
            </a:endParaRPr>
          </a:p>
          <a:p>
            <a:pPr>
              <a:spcBef>
                <a:spcPct val="20000"/>
              </a:spcBef>
            </a:pPr>
            <a:r>
              <a:rPr lang="en-US" sz="2400" dirty="0">
                <a:ea typeface="隶书" panose="02010509060101010101" pitchFamily="1" charset="-122"/>
                <a:cs typeface="Courier New" panose="02070309020205020404" charset="0"/>
              </a:rPr>
              <a:t>     </a:t>
            </a:r>
            <a:r>
              <a:rPr sz="2400" dirty="0">
                <a:ea typeface="隶书" panose="02010509060101010101" pitchFamily="1" charset="-122"/>
                <a:cs typeface="Courier New" panose="02070309020205020404" charset="0"/>
              </a:rPr>
              <a:t>替换为：</a:t>
            </a:r>
            <a:endParaRPr sz="2400" dirty="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switch (ucState)</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case 0:                     // 显示距离值</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ucDist = Dist_Meas();</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sprintf(pucSeg_Char, "1  %05u", (unsigned int)ucDist);</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break;</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case 1:                     // 显示频率值</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sprintf(pucSeg_Char, "2  %05u", uiFreq);</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a:t>
            </a:r>
            <a:endParaRPr sz="2000" dirty="0">
              <a:latin typeface="Courier New" panose="02070309020205020404" charset="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340975" cy="4915535"/>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6  频率测量</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6</a:t>
            </a:r>
            <a:r>
              <a:rPr sz="2400" dirty="0">
                <a:latin typeface="Times New Roman" panose="02020603050405020304" pitchFamily="2" charset="0"/>
                <a:ea typeface="隶书" panose="02010509060101010101" pitchFamily="1" charset="-122"/>
              </a:rPr>
              <a:t>.2  源代码设计</a:t>
            </a:r>
            <a:endParaRPr sz="2400" dirty="0">
              <a:latin typeface="Times New Roman" panose="02020603050405020304" pitchFamily="2" charset="0"/>
              <a:ea typeface="隶书" panose="02010509060101010101" pitchFamily="1" charset="-122"/>
            </a:endParaRPr>
          </a:p>
          <a:p>
            <a:pPr>
              <a:spcBef>
                <a:spcPct val="20000"/>
              </a:spcBef>
            </a:pPr>
            <a:r>
              <a:rPr sz="2400" dirty="0">
                <a:latin typeface="Times New Roman" panose="02020603050405020304" pitchFamily="2" charset="0"/>
                <a:ea typeface="隶书" panose="02010509060101010101" pitchFamily="1" charset="-122"/>
              </a:rPr>
              <a:t>(3) main.c修改</a:t>
            </a:r>
            <a:endParaRPr sz="2400" dirty="0">
              <a:latin typeface="Times New Roman" panose="02020603050405020304" pitchFamily="2" charset="0"/>
              <a:ea typeface="隶书" panose="02010509060101010101" pitchFamily="1" charset="-122"/>
            </a:endParaRPr>
          </a:p>
          <a:p>
            <a:pPr>
              <a:spcBef>
                <a:spcPct val="20000"/>
              </a:spcBef>
            </a:pPr>
            <a:r>
              <a:rPr sz="2400" dirty="0">
                <a:ea typeface="隶书" panose="02010509060101010101" pitchFamily="1" charset="-122"/>
                <a:cs typeface="Courier New" panose="02070309020205020404" charset="0"/>
              </a:rPr>
              <a:t>④ 在Key_Proc()的case 4下添加下列语句：</a:t>
            </a:r>
            <a:endParaRPr sz="2400" dirty="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if (ucState == 1)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 频率测量</a:t>
            </a:r>
            <a:endParaRPr sz="2000" dirty="0">
              <a:latin typeface="Courier New" panose="02070309020205020404" charset="0"/>
              <a:ea typeface="隶书" panose="02010509060101010101" pitchFamily="1" charset="-122"/>
              <a:cs typeface="Courier New" panose="02070309020205020404" charset="0"/>
            </a:endParaRPr>
          </a:p>
          <a:p>
            <a:pPr>
              <a:spcBef>
                <a:spcPct val="20000"/>
              </a:spcBef>
            </a:pPr>
            <a:r>
              <a:rPr sz="2000" dirty="0">
                <a:latin typeface="Courier New" panose="02070309020205020404" charset="0"/>
                <a:ea typeface="隶书" panose="02010509060101010101" pitchFamily="1" charset="-122"/>
                <a:cs typeface="Courier New" panose="02070309020205020404" charset="0"/>
              </a:rPr>
              <a:t>      T0_Init();</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buFont typeface="Arial" panose="020B0604020202020204" pitchFamily="34" charset="0"/>
              <a:buChar char="•"/>
            </a:pPr>
            <a:r>
              <a:rPr sz="2400" dirty="0">
                <a:ea typeface="隶书" panose="02010509060101010101" pitchFamily="1" charset="-122"/>
                <a:cs typeface="Courier New" panose="02070309020205020404" charset="0"/>
              </a:rPr>
              <a:t>思考：距离测量和频率测量都用T0实现，两者是否会冲突？</a:t>
            </a:r>
            <a:endParaRPr sz="2400" dirty="0">
              <a:ea typeface="隶书" panose="02010509060101010101" pitchFamily="1" charset="-122"/>
              <a:cs typeface="Courier New" panose="02070309020205020404" charset="0"/>
            </a:endParaRPr>
          </a:p>
          <a:p>
            <a:pPr marL="342900" indent="-342900">
              <a:spcBef>
                <a:spcPct val="20000"/>
              </a:spcBef>
              <a:buFont typeface="Arial" panose="020B0604020202020204" pitchFamily="34" charset="0"/>
              <a:buChar char="•"/>
            </a:pPr>
            <a:r>
              <a:rPr sz="2400" dirty="0">
                <a:ea typeface="隶书" panose="02010509060101010101" pitchFamily="1" charset="-122"/>
                <a:cs typeface="Courier New" panose="02070309020205020404" charset="0"/>
              </a:rPr>
              <a:t>扩展：用计时法实现频率测量。</a:t>
            </a:r>
            <a:endParaRPr sz="2400" dirty="0">
              <a:ea typeface="隶书" panose="02010509060101010101" pitchFamily="1" charset="-122"/>
              <a:cs typeface="Courier New" panose="02070309020205020404" charset="0"/>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6" end="6"/>
                                            </p:txEl>
                                          </p:spTgt>
                                        </p:tgtEl>
                                        <p:attrNameLst>
                                          <p:attrName>style.visibility</p:attrName>
                                        </p:attrNameLst>
                                      </p:cBhvr>
                                      <p:to>
                                        <p:strVal val="visible"/>
                                      </p:to>
                                    </p:set>
                                    <p:animEffect transition="in" filter="blinds(horizontal)">
                                      <p:cBhvr>
                                        <p:cTn id="7" dur="500"/>
                                        <p:tgtEl>
                                          <p:spTgt spid="35845">
                                            <p:txEl>
                                              <p:pRg st="6" end="6"/>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845">
                                            <p:txEl>
                                              <p:pRg st="7" end="7"/>
                                            </p:txEl>
                                          </p:spTgt>
                                        </p:tgtEl>
                                        <p:attrNameLst>
                                          <p:attrName>style.visibility</p:attrName>
                                        </p:attrNameLst>
                                      </p:cBhvr>
                                      <p:to>
                                        <p:strVal val="visible"/>
                                      </p:to>
                                    </p:set>
                                    <p:animEffect transition="in" filter="blinds(horizontal)">
                                      <p:cBhvr>
                                        <p:cTn id="10" dur="500"/>
                                        <p:tgtEl>
                                          <p:spTgt spid="3584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340975" cy="462915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6  频率测量</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6</a:t>
            </a:r>
            <a:r>
              <a:rPr sz="2400" dirty="0">
                <a:latin typeface="Times New Roman" panose="02020603050405020304" pitchFamily="2" charset="0"/>
                <a:ea typeface="隶书" panose="02010509060101010101" pitchFamily="1" charset="-122"/>
              </a:rPr>
              <a:t>.3  源代码调试</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频率测量源代码调试包括频率测量调试：</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① 单击“开始仿真”按钮，进入调试状态，信号发生器如图3.26所示。</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 name="图片 1"/>
          <p:cNvPicPr>
            <a:picLocks noChangeAspect="1"/>
          </p:cNvPicPr>
          <p:nvPr/>
        </p:nvPicPr>
        <p:blipFill>
          <a:blip r:embed="rId2"/>
          <a:stretch>
            <a:fillRect/>
          </a:stretch>
        </p:blipFill>
        <p:spPr>
          <a:xfrm>
            <a:off x="2002155" y="3517900"/>
            <a:ext cx="8267700" cy="2445385"/>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3" end="3"/>
                                            </p:txEl>
                                          </p:spTgt>
                                        </p:tgtEl>
                                        <p:attrNameLst>
                                          <p:attrName>style.visibility</p:attrName>
                                        </p:attrNameLst>
                                      </p:cBhvr>
                                      <p:to>
                                        <p:strVal val="visible"/>
                                      </p:to>
                                    </p:set>
                                    <p:animEffect transition="in" filter="blinds(horizontal)">
                                      <p:cBhvr>
                                        <p:cTn id="7" dur="500"/>
                                        <p:tgtEl>
                                          <p:spTgt spid="35845">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340975" cy="462915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6  频率测量</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6</a:t>
            </a:r>
            <a:r>
              <a:rPr sz="2400" dirty="0">
                <a:latin typeface="Times New Roman" panose="02020603050405020304" pitchFamily="2" charset="0"/>
                <a:ea typeface="隶书" panose="02010509060101010101" pitchFamily="1" charset="-122"/>
              </a:rPr>
              <a:t>.3  源代码调试</a:t>
            </a:r>
            <a:endParaRPr sz="2400" dirty="0">
              <a:latin typeface="Times New Roman" panose="02020603050405020304" pitchFamily="2" charset="0"/>
              <a:ea typeface="隶书" panose="02010509060101010101" pitchFamily="1" charset="-122"/>
            </a:endParaRPr>
          </a:p>
          <a:p>
            <a:pPr marL="342900" indent="-342900">
              <a:spcBef>
                <a:spcPct val="20000"/>
              </a:spcBef>
            </a:pPr>
            <a:endParaRPr sz="2400" dirty="0">
              <a:latin typeface="Times New Roman" panose="02020603050405020304" pitchFamily="2" charset="0"/>
              <a:ea typeface="隶书" panose="02010509060101010101" pitchFamily="1" charset="-122"/>
            </a:endParaRPr>
          </a:p>
          <a:p>
            <a:pPr marL="342900" indent="-342900">
              <a:spcBef>
                <a:spcPct val="20000"/>
              </a:spcBef>
            </a:pPr>
            <a:endParaRPr sz="2400" dirty="0">
              <a:latin typeface="Times New Roman" panose="02020603050405020304" pitchFamily="2" charset="0"/>
              <a:ea typeface="隶书" panose="02010509060101010101" pitchFamily="1" charset="-122"/>
            </a:endParaRPr>
          </a:p>
          <a:p>
            <a:pPr marL="342900" indent="-342900">
              <a:spcBef>
                <a:spcPct val="20000"/>
              </a:spcBef>
            </a:pPr>
            <a:endParaRPr sz="2400" dirty="0">
              <a:latin typeface="Times New Roman" panose="02020603050405020304" pitchFamily="2" charset="0"/>
              <a:ea typeface="隶书" panose="02010509060101010101" pitchFamily="1" charset="-122"/>
            </a:endParaRPr>
          </a:p>
          <a:p>
            <a:pPr marL="342900" indent="-342900">
              <a:spcBef>
                <a:spcPct val="20000"/>
              </a:spcBef>
            </a:pPr>
            <a:endParaRPr sz="2400" dirty="0">
              <a:latin typeface="Times New Roman" panose="02020603050405020304" pitchFamily="2" charset="0"/>
              <a:ea typeface="隶书" panose="02010509060101010101" pitchFamily="1" charset="-122"/>
            </a:endParaRPr>
          </a:p>
          <a:p>
            <a:pPr marL="342900" indent="-342900">
              <a:spcBef>
                <a:spcPct val="20000"/>
              </a:spcBef>
            </a:pPr>
            <a:endParaRPr sz="2400" dirty="0">
              <a:latin typeface="Times New Roman" panose="02020603050405020304" pitchFamily="2" charset="0"/>
              <a:ea typeface="隶书" panose="02010509060101010101" pitchFamily="1" charset="-122"/>
            </a:endParaRPr>
          </a:p>
          <a:p>
            <a:pPr marL="342900" indent="-342900">
              <a:spcBef>
                <a:spcPct val="20000"/>
              </a:spcBef>
            </a:pP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注意：如果没有显示信号发生器，可以单击“调试”菜单下的“VSM Signal enerator”菜单项打开信号发生器。</a:t>
            </a: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 name="图片 1"/>
          <p:cNvPicPr>
            <a:picLocks noChangeAspect="1"/>
          </p:cNvPicPr>
          <p:nvPr/>
        </p:nvPicPr>
        <p:blipFill>
          <a:blip r:embed="rId2"/>
          <a:stretch>
            <a:fillRect/>
          </a:stretch>
        </p:blipFill>
        <p:spPr>
          <a:xfrm>
            <a:off x="2002155" y="2583180"/>
            <a:ext cx="8267700" cy="2445385"/>
          </a:xfrm>
          <a:prstGeom prst="rect">
            <a:avLst/>
          </a:prstGeom>
        </p:spPr>
      </p:pic>
    </p:spTree>
  </p:cSld>
  <p:clrMapOvr>
    <a:masterClrMapping/>
  </p:clrMapOvr>
  <p:transition>
    <p:random/>
  </p:transition>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340975" cy="462915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6  频率测量</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6</a:t>
            </a:r>
            <a:r>
              <a:rPr sz="2400" dirty="0">
                <a:latin typeface="Times New Roman" panose="02020603050405020304" pitchFamily="2" charset="0"/>
                <a:ea typeface="隶书" panose="02010509060101010101" pitchFamily="1" charset="-122"/>
              </a:rPr>
              <a:t>.3  源代码调试</a:t>
            </a:r>
            <a:endParaRPr sz="2400" dirty="0">
              <a:latin typeface="Times New Roman" panose="02020603050405020304" pitchFamily="2" charset="0"/>
              <a:ea typeface="隶书" panose="02010509060101010101" pitchFamily="1" charset="-122"/>
            </a:endParaRPr>
          </a:p>
          <a:p>
            <a:pPr marL="342900" indent="-342900">
              <a:spcBef>
                <a:spcPct val="20000"/>
              </a:spcBef>
            </a:pPr>
            <a:endParaRPr sz="2400" dirty="0">
              <a:latin typeface="Times New Roman" panose="02020603050405020304" pitchFamily="2" charset="0"/>
              <a:ea typeface="隶书" panose="02010509060101010101" pitchFamily="1" charset="-122"/>
            </a:endParaRPr>
          </a:p>
          <a:p>
            <a:pPr marL="342900" indent="-342900">
              <a:spcBef>
                <a:spcPct val="20000"/>
              </a:spcBef>
            </a:pPr>
            <a:endParaRPr sz="2400" dirty="0">
              <a:latin typeface="Times New Roman" panose="02020603050405020304" pitchFamily="2" charset="0"/>
              <a:ea typeface="隶书" panose="02010509060101010101" pitchFamily="1" charset="-122"/>
            </a:endParaRPr>
          </a:p>
          <a:p>
            <a:pPr marL="342900" indent="-342900">
              <a:spcBef>
                <a:spcPct val="20000"/>
              </a:spcBef>
            </a:pPr>
            <a:endParaRPr sz="2400" dirty="0">
              <a:latin typeface="Times New Roman" panose="02020603050405020304" pitchFamily="2" charset="0"/>
              <a:ea typeface="隶书" panose="02010509060101010101" pitchFamily="1" charset="-122"/>
            </a:endParaRPr>
          </a:p>
          <a:p>
            <a:pPr marL="342900" indent="-342900">
              <a:spcBef>
                <a:spcPct val="20000"/>
              </a:spcBef>
            </a:pPr>
            <a:endParaRPr sz="2400" dirty="0">
              <a:latin typeface="Times New Roman" panose="02020603050405020304" pitchFamily="2" charset="0"/>
              <a:ea typeface="隶书" panose="02010509060101010101" pitchFamily="1" charset="-122"/>
            </a:endParaRPr>
          </a:p>
          <a:p>
            <a:pPr marL="342900" indent="-342900">
              <a:spcBef>
                <a:spcPct val="20000"/>
              </a:spcBef>
            </a:pPr>
            <a:endParaRPr sz="2400" dirty="0">
              <a:latin typeface="Times New Roman" panose="02020603050405020304" pitchFamily="2" charset="0"/>
              <a:ea typeface="隶书" panose="02010509060101010101" pitchFamily="1" charset="-122"/>
            </a:endParaRPr>
          </a:p>
          <a:p>
            <a:pPr marL="342900" indent="-342900">
              <a:spcBef>
                <a:spcPct val="20000"/>
              </a:spcBef>
            </a:pP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单击信号发生器右侧的“Waveform”（波形）按钮，选择波形为“矩形波”；单击“Polarity”（极性）按钮，选择极性为“单极性”。</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 name="图片 1"/>
          <p:cNvPicPr>
            <a:picLocks noChangeAspect="1"/>
          </p:cNvPicPr>
          <p:nvPr/>
        </p:nvPicPr>
        <p:blipFill>
          <a:blip r:embed="rId2"/>
          <a:stretch>
            <a:fillRect/>
          </a:stretch>
        </p:blipFill>
        <p:spPr>
          <a:xfrm>
            <a:off x="2002155" y="2583180"/>
            <a:ext cx="8267700" cy="2445385"/>
          </a:xfrm>
          <a:prstGeom prst="rect">
            <a:avLst/>
          </a:prstGeom>
        </p:spPr>
      </p:pic>
    </p:spTree>
  </p:cSld>
  <p:clrMapOvr>
    <a:masterClrMapping/>
  </p:clrMapOvr>
  <p:transition>
    <p:random/>
  </p:transition>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549890" cy="462915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6  频率测量</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6</a:t>
            </a:r>
            <a:r>
              <a:rPr sz="2400" dirty="0">
                <a:latin typeface="Times New Roman" panose="02020603050405020304" pitchFamily="2" charset="0"/>
                <a:ea typeface="隶书" panose="02010509060101010101" pitchFamily="1" charset="-122"/>
              </a:rPr>
              <a:t>.3  源代码调试</a:t>
            </a:r>
            <a:endParaRPr sz="2400" dirty="0">
              <a:latin typeface="Times New Roman" panose="02020603050405020304" pitchFamily="2" charset="0"/>
              <a:ea typeface="隶书" panose="02010509060101010101" pitchFamily="1" charset="-122"/>
            </a:endParaRPr>
          </a:p>
          <a:p>
            <a:pPr marL="342900" indent="-342900">
              <a:spcBef>
                <a:spcPct val="20000"/>
              </a:spcBef>
            </a:pPr>
            <a:endParaRPr sz="2400" dirty="0">
              <a:latin typeface="Times New Roman" panose="02020603050405020304" pitchFamily="2" charset="0"/>
              <a:ea typeface="隶书" panose="02010509060101010101" pitchFamily="1" charset="-122"/>
            </a:endParaRPr>
          </a:p>
          <a:p>
            <a:pPr marL="342900" indent="-342900">
              <a:spcBef>
                <a:spcPct val="20000"/>
              </a:spcBef>
            </a:pPr>
            <a:endParaRPr sz="2400" dirty="0">
              <a:latin typeface="Times New Roman" panose="02020603050405020304" pitchFamily="2" charset="0"/>
              <a:ea typeface="隶书" panose="02010509060101010101" pitchFamily="1" charset="-122"/>
            </a:endParaRPr>
          </a:p>
          <a:p>
            <a:pPr marL="342900" indent="-342900">
              <a:spcBef>
                <a:spcPct val="20000"/>
              </a:spcBef>
            </a:pPr>
            <a:endParaRPr sz="2400" dirty="0">
              <a:latin typeface="Times New Roman" panose="02020603050405020304" pitchFamily="2" charset="0"/>
              <a:ea typeface="隶书" panose="02010509060101010101" pitchFamily="1" charset="-122"/>
            </a:endParaRPr>
          </a:p>
          <a:p>
            <a:pPr marL="342900" indent="-342900">
              <a:spcBef>
                <a:spcPct val="20000"/>
              </a:spcBef>
            </a:pPr>
            <a:endParaRPr sz="2400" dirty="0">
              <a:latin typeface="Times New Roman" panose="02020603050405020304" pitchFamily="2" charset="0"/>
              <a:ea typeface="隶书" panose="02010509060101010101" pitchFamily="1" charset="-122"/>
            </a:endParaRPr>
          </a:p>
          <a:p>
            <a:pPr marL="342900" indent="-342900">
              <a:spcBef>
                <a:spcPct val="20000"/>
              </a:spcBef>
            </a:pPr>
            <a:endParaRPr sz="2400" dirty="0">
              <a:latin typeface="Times New Roman" panose="02020603050405020304" pitchFamily="2" charset="0"/>
              <a:ea typeface="隶书" panose="02010509060101010101" pitchFamily="1" charset="-122"/>
            </a:endParaRPr>
          </a:p>
          <a:p>
            <a:pPr marL="342900" indent="-342900">
              <a:spcBef>
                <a:spcPct val="20000"/>
              </a:spcBef>
            </a:pP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单击“Amplitude p-p”（幅度）“Range”（范围）旋钮，选择幅度单位为“1”V；单击“Level”（电平）旋钮，选择电平为3~5V。</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 name="图片 1"/>
          <p:cNvPicPr>
            <a:picLocks noChangeAspect="1"/>
          </p:cNvPicPr>
          <p:nvPr/>
        </p:nvPicPr>
        <p:blipFill>
          <a:blip r:embed="rId2"/>
          <a:stretch>
            <a:fillRect/>
          </a:stretch>
        </p:blipFill>
        <p:spPr>
          <a:xfrm>
            <a:off x="2002155" y="2583180"/>
            <a:ext cx="8267700" cy="2445385"/>
          </a:xfrm>
          <a:prstGeom prst="rect">
            <a:avLst/>
          </a:prstGeom>
        </p:spPr>
      </p:pic>
    </p:spTree>
  </p:cSld>
  <p:clrMapOvr>
    <a:masterClrMapping/>
  </p:clrMapOvr>
  <p:transition>
    <p:rand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333990" cy="467995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1.1  </a:t>
            </a:r>
            <a:r>
              <a:rPr sz="2400" dirty="0">
                <a:ea typeface="隶书" panose="02010509060101010101" pitchFamily="1" charset="-122"/>
                <a:sym typeface="+mn-ea"/>
              </a:rPr>
              <a:t>MCS51兼容单片机</a:t>
            </a:r>
            <a:endParaRPr sz="2400" dirty="0">
              <a:ea typeface="隶书" panose="02010509060101010101" pitchFamily="1" charset="-122"/>
              <a:sym typeface="+mn-ea"/>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1.1.2  IAP15单片机简介</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和MCS51相比，IAP15主要在以下几个方面进行了改进：</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③ 串行口（UART）增加到2个，并增加了引脚切换功能。</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④ 增加了SPI和ADC等功能。</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⑤ 中断源增加到了14个。</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详细功能介绍参见第2章。</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15">
                                            <p:txEl>
                                              <p:pRg st="5" end="5"/>
                                            </p:txEl>
                                          </p:spTgt>
                                        </p:tgtEl>
                                        <p:attrNameLst>
                                          <p:attrName>style.visibility</p:attrName>
                                        </p:attrNameLst>
                                      </p:cBhvr>
                                      <p:to>
                                        <p:strVal val="visible"/>
                                      </p:to>
                                    </p:set>
                                    <p:animEffect transition="in" filter="blinds(horizontal)">
                                      <p:cBhvr>
                                        <p:cTn id="7" dur="500"/>
                                        <p:tgtEl>
                                          <p:spTgt spid="13315">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3315">
                                            <p:txEl>
                                              <p:pRg st="6" end="6"/>
                                            </p:txEl>
                                          </p:spTgt>
                                        </p:tgtEl>
                                        <p:attrNameLst>
                                          <p:attrName>style.visibility</p:attrName>
                                        </p:attrNameLst>
                                      </p:cBhvr>
                                      <p:to>
                                        <p:strVal val="visible"/>
                                      </p:to>
                                    </p:set>
                                    <p:animEffect transition="in" filter="blinds(horizontal)">
                                      <p:cBhvr>
                                        <p:cTn id="10" dur="500"/>
                                        <p:tgtEl>
                                          <p:spTgt spid="133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579735" cy="462915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6  频率测量</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6</a:t>
            </a:r>
            <a:r>
              <a:rPr sz="2400" dirty="0">
                <a:latin typeface="Times New Roman" panose="02020603050405020304" pitchFamily="2" charset="0"/>
                <a:ea typeface="隶书" panose="02010509060101010101" pitchFamily="1" charset="-122"/>
              </a:rPr>
              <a:t>.3  源代码调试</a:t>
            </a:r>
            <a:endParaRPr sz="2400" dirty="0">
              <a:latin typeface="Times New Roman" panose="02020603050405020304" pitchFamily="2" charset="0"/>
              <a:ea typeface="隶书" panose="02010509060101010101" pitchFamily="1" charset="-122"/>
            </a:endParaRPr>
          </a:p>
          <a:p>
            <a:pPr marL="342900" indent="-342900">
              <a:spcBef>
                <a:spcPct val="20000"/>
              </a:spcBef>
            </a:pPr>
            <a:endParaRPr sz="2400" dirty="0">
              <a:latin typeface="Times New Roman" panose="02020603050405020304" pitchFamily="2" charset="0"/>
              <a:ea typeface="隶书" panose="02010509060101010101" pitchFamily="1" charset="-122"/>
            </a:endParaRPr>
          </a:p>
          <a:p>
            <a:pPr marL="342900" indent="-342900">
              <a:spcBef>
                <a:spcPct val="20000"/>
              </a:spcBef>
            </a:pPr>
            <a:endParaRPr sz="2400" dirty="0">
              <a:latin typeface="Times New Roman" panose="02020603050405020304" pitchFamily="2" charset="0"/>
              <a:ea typeface="隶书" panose="02010509060101010101" pitchFamily="1" charset="-122"/>
            </a:endParaRPr>
          </a:p>
          <a:p>
            <a:pPr marL="342900" indent="-342900">
              <a:spcBef>
                <a:spcPct val="20000"/>
              </a:spcBef>
            </a:pPr>
            <a:endParaRPr sz="2400" dirty="0">
              <a:latin typeface="Times New Roman" panose="02020603050405020304" pitchFamily="2" charset="0"/>
              <a:ea typeface="隶书" panose="02010509060101010101" pitchFamily="1" charset="-122"/>
            </a:endParaRPr>
          </a:p>
          <a:p>
            <a:pPr marL="342900" indent="-342900">
              <a:spcBef>
                <a:spcPct val="20000"/>
              </a:spcBef>
            </a:pPr>
            <a:endParaRPr sz="2400" dirty="0">
              <a:latin typeface="Times New Roman" panose="02020603050405020304" pitchFamily="2" charset="0"/>
              <a:ea typeface="隶书" panose="02010509060101010101" pitchFamily="1" charset="-122"/>
            </a:endParaRPr>
          </a:p>
          <a:p>
            <a:pPr marL="342900" indent="-342900">
              <a:spcBef>
                <a:spcPct val="20000"/>
              </a:spcBef>
            </a:pPr>
            <a:endParaRPr sz="2400" dirty="0">
              <a:latin typeface="Times New Roman" panose="02020603050405020304" pitchFamily="2" charset="0"/>
              <a:ea typeface="隶书" panose="02010509060101010101" pitchFamily="1" charset="-122"/>
            </a:endParaRPr>
          </a:p>
          <a:p>
            <a:pPr marL="342900" indent="-342900">
              <a:spcBef>
                <a:spcPct val="20000"/>
              </a:spcBef>
            </a:pP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r>
              <a:rPr sz="2400" dirty="0">
                <a:latin typeface="Times New Roman" panose="02020603050405020304" pitchFamily="2" charset="0"/>
                <a:ea typeface="隶书" panose="02010509060101010101" pitchFamily="1" charset="-122"/>
              </a:rPr>
              <a:t>单击“Frequency”（频率）“Range”（范围）旋钮，选择频率单位为“0.1”KHz；单击“Centre”（中心）旋钮，选择中心频率。</a:t>
            </a: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 name="图片 1"/>
          <p:cNvPicPr>
            <a:picLocks noChangeAspect="1"/>
          </p:cNvPicPr>
          <p:nvPr/>
        </p:nvPicPr>
        <p:blipFill>
          <a:blip r:embed="rId2"/>
          <a:stretch>
            <a:fillRect/>
          </a:stretch>
        </p:blipFill>
        <p:spPr>
          <a:xfrm>
            <a:off x="2002155" y="2583180"/>
            <a:ext cx="8267700" cy="2445385"/>
          </a:xfrm>
          <a:prstGeom prst="rect">
            <a:avLst/>
          </a:prstGeom>
        </p:spPr>
      </p:pic>
    </p:spTree>
  </p:cSld>
  <p:clrMapOvr>
    <a:masterClrMapping/>
  </p:clrMapOvr>
  <p:transition>
    <p:random/>
  </p:transition>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矩形 238594"/>
          <p:cNvSpPr/>
          <p:nvPr/>
        </p:nvSpPr>
        <p:spPr>
          <a:xfrm>
            <a:off x="2279650" y="1700213"/>
            <a:ext cx="7920038" cy="4321175"/>
          </a:xfrm>
          <a:prstGeom prst="rect">
            <a:avLst/>
          </a:prstGeom>
          <a:noFill/>
          <a:ln w="9525">
            <a:noFill/>
          </a:ln>
        </p:spPr>
        <p:txBody>
          <a:bodyPr lIns="92075" tIns="46038" rIns="92075" bIns="46038" anchor="t" anchorCtr="0"/>
          <a:p>
            <a:pPr marL="342900" indent="-342900" algn="just">
              <a:spcBef>
                <a:spcPct val="20000"/>
              </a:spcBef>
            </a:pPr>
            <a:endParaRPr lang="zh-CN" altLang="en-US" dirty="0">
              <a:latin typeface="Times New Roman" panose="02020603050405020304" pitchFamily="2" charset="0"/>
              <a:ea typeface="宋体" panose="02010600030101010101" pitchFamily="2" charset="-122"/>
            </a:endParaRPr>
          </a:p>
        </p:txBody>
      </p:sp>
      <p:sp>
        <p:nvSpPr>
          <p:cNvPr id="38914" name="文本框 238595"/>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35845" name="矩形 238596"/>
          <p:cNvSpPr/>
          <p:nvPr/>
        </p:nvSpPr>
        <p:spPr>
          <a:xfrm>
            <a:off x="1033145" y="1619885"/>
            <a:ext cx="10580370" cy="4748530"/>
          </a:xfrm>
          <a:prstGeom prst="rect">
            <a:avLst/>
          </a:prstGeom>
          <a:noFill/>
          <a:ln w="9525">
            <a:noFill/>
          </a:ln>
        </p:spPr>
        <p:txBody>
          <a:bodyPr lIns="92075" tIns="46038" rIns="92075" bIns="46038" anchor="t" anchorCtr="0"/>
          <a:p>
            <a:pPr marL="342900" indent="-342900">
              <a:spcBef>
                <a:spcPct val="20000"/>
              </a:spcBef>
            </a:pPr>
            <a:r>
              <a:rPr lang="en-US" altLang="zh-CN" sz="2400" dirty="0">
                <a:latin typeface="Times New Roman" panose="02020603050405020304" pitchFamily="2" charset="0"/>
                <a:ea typeface="隶书" panose="02010509060101010101" pitchFamily="1" charset="-122"/>
              </a:rPr>
              <a:t>3.</a:t>
            </a:r>
            <a:r>
              <a:rPr sz="2400" dirty="0">
                <a:latin typeface="Times New Roman" panose="02020603050405020304" pitchFamily="2" charset="0"/>
                <a:ea typeface="隶书" panose="02010509060101010101" pitchFamily="1" charset="-122"/>
              </a:rPr>
              <a:t>6  频率测量</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3.</a:t>
            </a:r>
            <a:r>
              <a:rPr lang="en-US" sz="2400" dirty="0">
                <a:latin typeface="Times New Roman" panose="02020603050405020304" pitchFamily="2" charset="0"/>
                <a:ea typeface="隶书" panose="02010509060101010101" pitchFamily="1" charset="-122"/>
              </a:rPr>
              <a:t>6</a:t>
            </a:r>
            <a:r>
              <a:rPr sz="2400" dirty="0">
                <a:latin typeface="Times New Roman" panose="02020603050405020304" pitchFamily="2" charset="0"/>
                <a:ea typeface="隶书" panose="02010509060101010101" pitchFamily="1" charset="-122"/>
              </a:rPr>
              <a:t>.3  源代码调试</a:t>
            </a:r>
            <a:endParaRPr sz="2400" dirty="0">
              <a:latin typeface="Times New Roman" panose="02020603050405020304" pitchFamily="2" charset="0"/>
              <a:ea typeface="隶书" panose="02010509060101010101" pitchFamily="1" charset="-122"/>
            </a:endParaRPr>
          </a:p>
          <a:p>
            <a:pPr marL="342900" indent="-342900">
              <a:spcBef>
                <a:spcPct val="20000"/>
              </a:spcBef>
            </a:pPr>
            <a:r>
              <a:rPr sz="2400" dirty="0">
                <a:latin typeface="Times New Roman" panose="02020603050405020304" pitchFamily="2" charset="0"/>
                <a:ea typeface="隶书" panose="02010509060101010101" pitchFamily="1" charset="-122"/>
              </a:rPr>
              <a:t>② 单击T1_Proc()中的下列语句：</a:t>
            </a:r>
            <a:endParaRPr sz="2400" dirty="0">
              <a:latin typeface="Times New Roman" panose="02020603050405020304" pitchFamily="2" charset="0"/>
              <a:ea typeface="隶书" panose="02010509060101010101" pitchFamily="1" charset="-122"/>
            </a:endParaRPr>
          </a:p>
          <a:p>
            <a:pPr marL="342900" indent="-342900">
              <a:spcBef>
                <a:spcPct val="20000"/>
              </a:spcBef>
            </a:pPr>
            <a:r>
              <a:rPr sz="2000" dirty="0">
                <a:latin typeface="Courier New" panose="02070309020205020404" charset="0"/>
                <a:ea typeface="隶书" panose="02010509060101010101" pitchFamily="1" charset="-122"/>
                <a:cs typeface="Courier New" panose="02070309020205020404" charset="0"/>
              </a:rPr>
              <a:t> </a:t>
            </a:r>
            <a:r>
              <a:rPr lang="en-US" sz="2000" dirty="0">
                <a:latin typeface="Courier New" panose="02070309020205020404" charset="0"/>
                <a:ea typeface="隶书" panose="02010509060101010101" pitchFamily="1" charset="-122"/>
                <a:cs typeface="Courier New" panose="02070309020205020404" charset="0"/>
              </a:rPr>
              <a:t> </a:t>
            </a:r>
            <a:r>
              <a:rPr sz="2000" dirty="0">
                <a:latin typeface="Courier New" panose="02070309020205020404" charset="0"/>
                <a:ea typeface="隶书" panose="02010509060101010101" pitchFamily="1" charset="-122"/>
                <a:cs typeface="Courier New" panose="02070309020205020404" charset="0"/>
              </a:rPr>
              <a:t> uiFreq = (TH0 &lt;&lt; 8) + TL0;</a:t>
            </a:r>
            <a:endParaRPr sz="2000" dirty="0">
              <a:latin typeface="Courier New" panose="02070309020205020404" charset="0"/>
              <a:ea typeface="隶书" panose="02010509060101010101" pitchFamily="1" charset="-122"/>
              <a:cs typeface="Courier New" panose="02070309020205020404" charset="0"/>
            </a:endParaRPr>
          </a:p>
          <a:p>
            <a:pPr marL="342900" indent="-342900">
              <a:spcBef>
                <a:spcPct val="20000"/>
              </a:spcBef>
            </a:pPr>
            <a:r>
              <a:rPr lang="en-US" sz="2400" dirty="0">
                <a:latin typeface="Times New Roman" panose="02020603050405020304" pitchFamily="2" charset="0"/>
                <a:ea typeface="隶书" panose="02010509060101010101" pitchFamily="1" charset="-122"/>
              </a:rPr>
              <a:t>     </a:t>
            </a:r>
            <a:r>
              <a:rPr sz="2400" dirty="0">
                <a:latin typeface="Times New Roman" panose="02020603050405020304" pitchFamily="2" charset="0"/>
                <a:ea typeface="隶书" panose="02010509060101010101" pitchFamily="1" charset="-122"/>
              </a:rPr>
              <a:t>单击“跳到光标处”按钮，运行到上列语句，TH0的值为1，TL0的值为210。</a:t>
            </a:r>
            <a:endParaRPr sz="2400" dirty="0">
              <a:latin typeface="Times New Roman" panose="02020603050405020304" pitchFamily="2" charset="0"/>
              <a:ea typeface="隶书" panose="02010509060101010101" pitchFamily="1" charset="-122"/>
            </a:endParaRPr>
          </a:p>
          <a:p>
            <a:pPr marL="342900" indent="-342900">
              <a:lnSpc>
                <a:spcPts val="2980"/>
              </a:lnSpc>
              <a:spcBef>
                <a:spcPts val="0"/>
              </a:spcBef>
            </a:pPr>
            <a:r>
              <a:rPr sz="2400" dirty="0">
                <a:latin typeface="Times New Roman" panose="02020603050405020304" pitchFamily="2" charset="0"/>
                <a:ea typeface="隶书" panose="02010509060101010101" pitchFamily="1" charset="-122"/>
              </a:rPr>
              <a:t>③ 单击“单步”按钮，运行上列语句，获取频率值为466。</a:t>
            </a:r>
            <a:endParaRPr sz="2400" dirty="0">
              <a:latin typeface="Times New Roman" panose="02020603050405020304" pitchFamily="2" charset="0"/>
              <a:ea typeface="隶书" panose="02010509060101010101" pitchFamily="1" charset="-122"/>
            </a:endParaRPr>
          </a:p>
          <a:p>
            <a:pPr marL="342900" indent="-342900">
              <a:lnSpc>
                <a:spcPts val="2980"/>
              </a:lnSpc>
              <a:spcBef>
                <a:spcPts val="0"/>
              </a:spcBef>
            </a:pPr>
            <a:r>
              <a:rPr sz="2400" dirty="0">
                <a:latin typeface="Times New Roman" panose="02020603050405020304" pitchFamily="2" charset="0"/>
                <a:ea typeface="隶书" panose="02010509060101010101" pitchFamily="1" charset="-122"/>
              </a:rPr>
              <a:t>④ 单击“运行仿真”按钮，运行程序，数码管显示频率值，L2点亮。</a:t>
            </a:r>
            <a:endParaRPr sz="2400" dirty="0">
              <a:latin typeface="Times New Roman" panose="02020603050405020304" pitchFamily="2" charset="0"/>
              <a:ea typeface="隶书" panose="02010509060101010101" pitchFamily="1" charset="-122"/>
            </a:endParaRPr>
          </a:p>
          <a:p>
            <a:pPr marL="342900" indent="-342900">
              <a:lnSpc>
                <a:spcPts val="2980"/>
              </a:lnSpc>
              <a:spcBef>
                <a:spcPts val="0"/>
              </a:spcBef>
            </a:pPr>
            <a:r>
              <a:rPr sz="2400" dirty="0">
                <a:latin typeface="Times New Roman" panose="02020603050405020304" pitchFamily="2" charset="0"/>
                <a:ea typeface="隶书" panose="02010509060101010101" pitchFamily="1" charset="-122"/>
              </a:rPr>
              <a:t>⑤ 改变信号发生器的中心频率，数码管显示值相应改变。</a:t>
            </a:r>
            <a:endParaRPr sz="2400" dirty="0">
              <a:latin typeface="Times New Roman" panose="02020603050405020304" pitchFamily="2" charset="0"/>
              <a:ea typeface="隶书" panose="02010509060101010101" pitchFamily="1" charset="-122"/>
            </a:endParaRPr>
          </a:p>
          <a:p>
            <a:pPr marL="342900" indent="-342900">
              <a:lnSpc>
                <a:spcPts val="2980"/>
              </a:lnSpc>
              <a:spcBef>
                <a:spcPts val="0"/>
              </a:spcBef>
            </a:pPr>
            <a:r>
              <a:rPr sz="2400" dirty="0">
                <a:latin typeface="Times New Roman" panose="02020603050405020304" pitchFamily="2" charset="0"/>
                <a:ea typeface="隶书" panose="02010509060101010101" pitchFamily="1" charset="-122"/>
              </a:rPr>
              <a:t>⑥ 单击“停止仿真”按钮，停止程序运行。</a:t>
            </a:r>
            <a:endParaRPr sz="2400" dirty="0">
              <a:latin typeface="Times New Roman" panose="02020603050405020304" pitchFamily="2" charset="0"/>
              <a:ea typeface="隶书" panose="02010509060101010101" pitchFamily="1" charset="-122"/>
            </a:endParaRPr>
          </a:p>
          <a:p>
            <a:pPr marL="342900" indent="-342900">
              <a:lnSpc>
                <a:spcPts val="2980"/>
              </a:lnSpc>
              <a:spcBef>
                <a:spcPts val="0"/>
              </a:spcBef>
              <a:buFont typeface="Arial" panose="020B0604020202020204" pitchFamily="34" charset="0"/>
              <a:buChar char="•"/>
            </a:pPr>
            <a:r>
              <a:rPr sz="2400" dirty="0">
                <a:latin typeface="Times New Roman" panose="02020603050405020304" pitchFamily="2" charset="0"/>
                <a:ea typeface="隶书" panose="02010509060101010101" pitchFamily="1" charset="-122"/>
              </a:rPr>
              <a:t>注意：受信号发生器的影响，当中心频率较高时，数码管会闪烁。</a:t>
            </a:r>
            <a:endParaRPr sz="2400" dirty="0">
              <a:latin typeface="Times New Roman" panose="02020603050405020304" pitchFamily="2" charset="0"/>
              <a:ea typeface="隶书" panose="02010509060101010101" pitchFamily="1" charset="-122"/>
            </a:endParaRPr>
          </a:p>
          <a:p>
            <a:pPr marL="342900" indent="-342900">
              <a:lnSpc>
                <a:spcPts val="2980"/>
              </a:lnSpc>
              <a:spcBef>
                <a:spcPts val="0"/>
              </a:spcBef>
              <a:buFont typeface="Arial" panose="020B0604020202020204" pitchFamily="34" charset="0"/>
              <a:buChar char="•"/>
            </a:pPr>
            <a:r>
              <a:rPr sz="2400" dirty="0">
                <a:latin typeface="Times New Roman" panose="02020603050405020304" pitchFamily="2" charset="0"/>
                <a:ea typeface="隶书" panose="02010509060101010101" pitchFamily="1" charset="-122"/>
              </a:rPr>
              <a:t>注意：使用竞赛实训平台测量频率时，用导线或短路块连接J3-15（SIGNAL）和J3-16（P34）。</a:t>
            </a:r>
            <a:endParaRPr sz="2400" dirty="0">
              <a:latin typeface="Times New Roman" panose="02020603050405020304" pitchFamily="2" charset="0"/>
              <a:ea typeface="隶书" panose="02010509060101010101" pitchFamily="1" charset="-122"/>
            </a:endParaRPr>
          </a:p>
          <a:p>
            <a:pPr marL="342900" indent="-342900">
              <a:spcBef>
                <a:spcPct val="20000"/>
              </a:spcBef>
            </a:pPr>
            <a:endParaRPr sz="2400" dirty="0">
              <a:latin typeface="Times New Roman" panose="02020603050405020304" pitchFamily="2" charset="0"/>
              <a:ea typeface="隶书" panose="02010509060101010101" pitchFamily="1" charset="-122"/>
            </a:endParaRPr>
          </a:p>
          <a:p>
            <a:pPr marL="342900" indent="-342900">
              <a:spcBef>
                <a:spcPct val="20000"/>
              </a:spcBef>
            </a:pPr>
            <a:endParaRPr sz="2400" dirty="0">
              <a:latin typeface="Times New Roman" panose="02020603050405020304" pitchFamily="2" charset="0"/>
              <a:ea typeface="隶书" panose="02010509060101010101" pitchFamily="1" charset="-122"/>
            </a:endParaRPr>
          </a:p>
          <a:p>
            <a:pPr marL="342900" indent="-342900">
              <a:spcBef>
                <a:spcPct val="20000"/>
              </a:spcBef>
            </a:pPr>
            <a:endParaRPr sz="2400" dirty="0">
              <a:latin typeface="Times New Roman" panose="02020603050405020304" pitchFamily="2" charset="0"/>
              <a:ea typeface="隶书" panose="02010509060101010101" pitchFamily="1" charset="-122"/>
            </a:endParaRPr>
          </a:p>
          <a:p>
            <a:pPr marL="342900" indent="-342900">
              <a:spcBef>
                <a:spcPct val="20000"/>
              </a:spcBef>
            </a:pPr>
            <a:endParaRPr sz="2400" dirty="0">
              <a:latin typeface="Times New Roman" panose="02020603050405020304" pitchFamily="2" charset="0"/>
              <a:ea typeface="隶书" panose="02010509060101010101" pitchFamily="1" charset="-122"/>
            </a:endParaRPr>
          </a:p>
          <a:p>
            <a:pPr marL="342900" indent="-342900">
              <a:spcBef>
                <a:spcPct val="20000"/>
              </a:spcBef>
            </a:pPr>
            <a:endParaRPr sz="2400" dirty="0">
              <a:latin typeface="Times New Roman" panose="02020603050405020304" pitchFamily="2" charset="0"/>
              <a:ea typeface="隶书" panose="02010509060101010101" pitchFamily="1" charset="-122"/>
            </a:endParaRPr>
          </a:p>
          <a:p>
            <a:pPr marL="342900" indent="-342900">
              <a:spcBef>
                <a:spcPct val="20000"/>
              </a:spcBef>
              <a:buFont typeface="Arial" panose="020B0604020202020204" pitchFamily="34" charset="0"/>
              <a:buChar char="•"/>
            </a:pPr>
            <a:endParaRPr sz="2400" dirty="0">
              <a:latin typeface="Times New Roman" panose="02020603050405020304" pitchFamily="2" charset="0"/>
              <a:ea typeface="隶书" panose="02010509060101010101" pitchFamily="1" charset="-122"/>
            </a:endParaRPr>
          </a:p>
        </p:txBody>
      </p:sp>
      <p:sp>
        <p:nvSpPr>
          <p:cNvPr id="37889" name="矩形 5222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3</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扩展模块设计与调试</a:t>
            </a:r>
            <a:endParaRPr sz="3000" dirty="0">
              <a:latin typeface="Times New Roman" panose="02020603050405020304" pitchFamily="2" charset="0"/>
              <a:ea typeface="隶书" panose="02010509060101010101" pitchFamily="1"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845">
                                            <p:txEl>
                                              <p:pRg st="5" end="5"/>
                                            </p:txEl>
                                          </p:spTgt>
                                        </p:tgtEl>
                                        <p:attrNameLst>
                                          <p:attrName>style.visibility</p:attrName>
                                        </p:attrNameLst>
                                      </p:cBhvr>
                                      <p:to>
                                        <p:strVal val="visible"/>
                                      </p:to>
                                    </p:set>
                                    <p:animEffect transition="in" filter="blinds(horizontal)">
                                      <p:cBhvr>
                                        <p:cTn id="7" dur="500"/>
                                        <p:tgtEl>
                                          <p:spTgt spid="35845">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5845">
                                            <p:txEl>
                                              <p:pRg st="6" end="6"/>
                                            </p:txEl>
                                          </p:spTgt>
                                        </p:tgtEl>
                                        <p:attrNameLst>
                                          <p:attrName>style.visibility</p:attrName>
                                        </p:attrNameLst>
                                      </p:cBhvr>
                                      <p:to>
                                        <p:strVal val="visible"/>
                                      </p:to>
                                    </p:set>
                                    <p:animEffect transition="in" filter="blinds(horizontal)">
                                      <p:cBhvr>
                                        <p:cTn id="10" dur="500"/>
                                        <p:tgtEl>
                                          <p:spTgt spid="35845">
                                            <p:txEl>
                                              <p:pRg st="6" end="6"/>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5845">
                                            <p:txEl>
                                              <p:pRg st="7" end="7"/>
                                            </p:txEl>
                                          </p:spTgt>
                                        </p:tgtEl>
                                        <p:attrNameLst>
                                          <p:attrName>style.visibility</p:attrName>
                                        </p:attrNameLst>
                                      </p:cBhvr>
                                      <p:to>
                                        <p:strVal val="visible"/>
                                      </p:to>
                                    </p:set>
                                    <p:animEffect transition="in" filter="blinds(horizontal)">
                                      <p:cBhvr>
                                        <p:cTn id="13" dur="500"/>
                                        <p:tgtEl>
                                          <p:spTgt spid="35845">
                                            <p:txEl>
                                              <p:pRg st="7" end="7"/>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5845">
                                            <p:txEl>
                                              <p:pRg st="8" end="8"/>
                                            </p:txEl>
                                          </p:spTgt>
                                        </p:tgtEl>
                                        <p:attrNameLst>
                                          <p:attrName>style.visibility</p:attrName>
                                        </p:attrNameLst>
                                      </p:cBhvr>
                                      <p:to>
                                        <p:strVal val="visible"/>
                                      </p:to>
                                    </p:set>
                                    <p:animEffect transition="in" filter="blinds(horizontal)">
                                      <p:cBhvr>
                                        <p:cTn id="16" dur="500"/>
                                        <p:tgtEl>
                                          <p:spTgt spid="35845">
                                            <p:txEl>
                                              <p:pRg st="8" end="8"/>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5845">
                                            <p:txEl>
                                              <p:pRg st="9" end="9"/>
                                            </p:txEl>
                                          </p:spTgt>
                                        </p:tgtEl>
                                        <p:attrNameLst>
                                          <p:attrName>style.visibility</p:attrName>
                                        </p:attrNameLst>
                                      </p:cBhvr>
                                      <p:to>
                                        <p:strVal val="visible"/>
                                      </p:to>
                                    </p:set>
                                    <p:animEffect transition="in" filter="blinds(horizontal)">
                                      <p:cBhvr>
                                        <p:cTn id="21" dur="500"/>
                                        <p:tgtEl>
                                          <p:spTgt spid="35845">
                                            <p:txEl>
                                              <p:pRg st="9" end="9"/>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5845">
                                            <p:txEl>
                                              <p:pRg st="10" end="10"/>
                                            </p:txEl>
                                          </p:spTgt>
                                        </p:tgtEl>
                                        <p:attrNameLst>
                                          <p:attrName>style.visibility</p:attrName>
                                        </p:attrNameLst>
                                      </p:cBhvr>
                                      <p:to>
                                        <p:strVal val="visible"/>
                                      </p:to>
                                    </p:set>
                                    <p:animEffect transition="in" filter="blinds(horizontal)">
                                      <p:cBhvr>
                                        <p:cTn id="24" dur="500"/>
                                        <p:tgtEl>
                                          <p:spTgt spid="3584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矩形 8294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4</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竞赛试题设计与测试</a:t>
            </a:r>
            <a:endParaRPr sz="3000" dirty="0">
              <a:latin typeface="Times New Roman" panose="02020603050405020304" pitchFamily="2" charset="0"/>
              <a:ea typeface="隶书" panose="02010509060101010101" pitchFamily="1" charset="-122"/>
            </a:endParaRPr>
          </a:p>
        </p:txBody>
      </p:sp>
      <p:sp>
        <p:nvSpPr>
          <p:cNvPr id="74754" name="矩形 82946"/>
          <p:cNvSpPr/>
          <p:nvPr/>
        </p:nvSpPr>
        <p:spPr>
          <a:xfrm>
            <a:off x="1033145" y="1620000"/>
            <a:ext cx="10079990" cy="3154045"/>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4.1  </a:t>
            </a:r>
            <a:r>
              <a:rPr sz="2400" dirty="0">
                <a:latin typeface="Times New Roman" panose="02020603050405020304" pitchFamily="2" charset="0"/>
                <a:ea typeface="隶书" panose="02010509060101010101" pitchFamily="1" charset="-122"/>
              </a:rPr>
              <a:t>第十一届省赛试题</a:t>
            </a:r>
            <a:r>
              <a:rPr lang="en-US" altLang="zh-CN" sz="2400" dirty="0">
                <a:latin typeface="Times New Roman" panose="02020603050405020304" pitchFamily="2" charset="0"/>
                <a:ea typeface="隶书" panose="02010509060101010101" pitchFamily="1" charset="-122"/>
              </a:rPr>
              <a:t>			</a:t>
            </a:r>
            <a:r>
              <a:rPr lang="zh-CN" altLang="en-US" sz="2400" dirty="0">
                <a:latin typeface="Times New Roman" panose="02020603050405020304" pitchFamily="2" charset="0"/>
                <a:ea typeface="宋体" panose="02010600030101010101" pitchFamily="2" charset="-122"/>
              </a:rPr>
              <a:t>			  	</a:t>
            </a:r>
            <a:r>
              <a:rPr lang="zh-CN" altLang="en-US" sz="2400" dirty="0">
                <a:latin typeface="Times New Roman" panose="02020603050405020304" pitchFamily="2" charset="0"/>
                <a:ea typeface="宋体" panose="02010600030101010101" pitchFamily="2" charset="-122"/>
                <a:hlinkClick r:id="rId1" action="ppaction://hlinksldjump"/>
              </a:rPr>
              <a:t>☆</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pPr>
            <a:r>
              <a:rPr lang="en-US" altLang="zh-CN" sz="2400" dirty="0">
                <a:latin typeface="Times New Roman" panose="02020603050405020304" pitchFamily="2" charset="0"/>
                <a:ea typeface="隶书" panose="02010509060101010101" pitchFamily="1" charset="-122"/>
              </a:rPr>
              <a:t>4.2  第十一届</a:t>
            </a:r>
            <a:r>
              <a:rPr lang="zh-CN" altLang="en-US" sz="2400" dirty="0">
                <a:latin typeface="Times New Roman" panose="02020603050405020304" pitchFamily="2" charset="0"/>
                <a:ea typeface="隶书" panose="02010509060101010101" pitchFamily="1" charset="-122"/>
              </a:rPr>
              <a:t>国</a:t>
            </a:r>
            <a:r>
              <a:rPr lang="en-US" altLang="zh-CN" sz="2400" dirty="0">
                <a:latin typeface="Times New Roman" panose="02020603050405020304" pitchFamily="2" charset="0"/>
                <a:ea typeface="隶书" panose="02010509060101010101" pitchFamily="1" charset="-122"/>
              </a:rPr>
              <a:t>赛试题</a:t>
            </a:r>
            <a:r>
              <a:rPr lang="en-US" altLang="zh-CN" sz="2400" dirty="0">
                <a:ea typeface="隶书" panose="02010509060101010101" pitchFamily="1" charset="-122"/>
                <a:sym typeface="+mn-ea"/>
              </a:rPr>
              <a:t>		</a:t>
            </a:r>
            <a:r>
              <a:rPr lang="zh-CN" altLang="en-US" sz="2400" dirty="0">
                <a:sym typeface="+mn-ea"/>
              </a:rPr>
              <a:t>			  	</a:t>
            </a:r>
            <a:r>
              <a:rPr lang="en-US" altLang="zh-CN" sz="2400" dirty="0">
                <a:sym typeface="+mn-ea"/>
              </a:rPr>
              <a:t>	</a:t>
            </a:r>
            <a:endParaRPr lang="en-US" altLang="zh-CN" sz="2400" dirty="0">
              <a:sym typeface="+mn-ea"/>
            </a:endParaRPr>
          </a:p>
          <a:p>
            <a:pPr marL="342900" indent="-342900">
              <a:spcBef>
                <a:spcPct val="20000"/>
              </a:spcBef>
            </a:pPr>
            <a:r>
              <a:rPr lang="en-US" altLang="zh-CN" sz="2400" dirty="0">
                <a:latin typeface="Times New Roman" panose="02020603050405020304" pitchFamily="2" charset="0"/>
                <a:ea typeface="隶书" panose="02010509060101010101" pitchFamily="1" charset="-122"/>
              </a:rPr>
              <a:t>4.3  </a:t>
            </a:r>
            <a:r>
              <a:rPr sz="2400" dirty="0">
                <a:latin typeface="Times New Roman" panose="02020603050405020304" pitchFamily="2" charset="0"/>
                <a:ea typeface="隶书" panose="02010509060101010101" pitchFamily="1" charset="-122"/>
              </a:rPr>
              <a:t>第十</a:t>
            </a:r>
            <a:r>
              <a:rPr lang="zh-CN" sz="2400" dirty="0">
                <a:latin typeface="Times New Roman" panose="02020603050405020304" pitchFamily="2" charset="0"/>
                <a:ea typeface="隶书" panose="02010509060101010101" pitchFamily="1" charset="-122"/>
              </a:rPr>
              <a:t>二</a:t>
            </a:r>
            <a:r>
              <a:rPr sz="2400" dirty="0">
                <a:latin typeface="Times New Roman" panose="02020603050405020304" pitchFamily="2" charset="0"/>
                <a:ea typeface="隶书" panose="02010509060101010101" pitchFamily="1" charset="-122"/>
              </a:rPr>
              <a:t>届省赛试题</a:t>
            </a:r>
            <a:r>
              <a:rPr lang="zh-CN" altLang="en-US" sz="2400" dirty="0">
                <a:latin typeface="Times New Roman" panose="02020603050405020304" pitchFamily="2" charset="0"/>
                <a:ea typeface="宋体" panose="02010600030101010101" pitchFamily="2" charset="-122"/>
              </a:rPr>
              <a:t>		</a:t>
            </a:r>
            <a:r>
              <a:rPr lang="en-US" altLang="zh-CN" sz="2400" dirty="0">
                <a:latin typeface="Times New Roman" panose="02020603050405020304" pitchFamily="2" charset="0"/>
                <a:ea typeface="宋体" panose="02010600030101010101" pitchFamily="2" charset="-122"/>
              </a:rPr>
              <a:t>	</a:t>
            </a:r>
            <a:r>
              <a:rPr lang="zh-CN" altLang="en-US" sz="2400" dirty="0">
                <a:latin typeface="Times New Roman" panose="02020603050405020304" pitchFamily="2" charset="0"/>
                <a:ea typeface="宋体" panose="02010600030101010101" pitchFamily="2" charset="-122"/>
              </a:rPr>
              <a:t>  	</a:t>
            </a:r>
            <a:r>
              <a:rPr lang="en-US" altLang="zh-CN" sz="2400" dirty="0">
                <a:latin typeface="Times New Roman" panose="02020603050405020304" pitchFamily="2" charset="0"/>
                <a:ea typeface="宋体" panose="02010600030101010101" pitchFamily="2" charset="-122"/>
              </a:rPr>
              <a:t>			</a:t>
            </a:r>
            <a:r>
              <a:rPr lang="zh-CN" altLang="en-US" sz="2400" dirty="0">
                <a:latin typeface="Times New Roman" panose="02020603050405020304" pitchFamily="2" charset="0"/>
                <a:ea typeface="宋体" panose="02010600030101010101" pitchFamily="2" charset="-122"/>
                <a:hlinkClick r:id="rId2" action="ppaction://hlinksldjump"/>
              </a:rPr>
              <a:t>☆</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pPr>
            <a:r>
              <a:rPr lang="en-US" altLang="zh-CN" sz="2400" dirty="0">
                <a:latin typeface="Times New Roman" panose="02020603050405020304" pitchFamily="2" charset="0"/>
                <a:ea typeface="隶书" panose="02010509060101010101" pitchFamily="1" charset="-122"/>
              </a:rPr>
              <a:t>4.4  </a:t>
            </a:r>
            <a:r>
              <a:rPr sz="2400" dirty="0">
                <a:latin typeface="Times New Roman" panose="02020603050405020304" pitchFamily="2" charset="0"/>
                <a:ea typeface="隶书" panose="02010509060101010101" pitchFamily="1" charset="-122"/>
              </a:rPr>
              <a:t>第十</a:t>
            </a:r>
            <a:r>
              <a:rPr lang="zh-CN" sz="2400" dirty="0">
                <a:latin typeface="Times New Roman" panose="02020603050405020304" pitchFamily="2" charset="0"/>
                <a:ea typeface="隶书" panose="02010509060101010101" pitchFamily="1" charset="-122"/>
              </a:rPr>
              <a:t>二</a:t>
            </a:r>
            <a:r>
              <a:rPr sz="2400" dirty="0">
                <a:latin typeface="Times New Roman" panose="02020603050405020304" pitchFamily="2" charset="0"/>
                <a:ea typeface="隶书" panose="02010509060101010101" pitchFamily="1" charset="-122"/>
              </a:rPr>
              <a:t>届</a:t>
            </a:r>
            <a:r>
              <a:rPr lang="zh-CN" sz="2400" dirty="0">
                <a:latin typeface="Times New Roman" panose="02020603050405020304" pitchFamily="2" charset="0"/>
                <a:ea typeface="隶书" panose="02010509060101010101" pitchFamily="1" charset="-122"/>
              </a:rPr>
              <a:t>国</a:t>
            </a:r>
            <a:r>
              <a:rPr sz="2400" dirty="0">
                <a:latin typeface="Times New Roman" panose="02020603050405020304" pitchFamily="2" charset="0"/>
                <a:ea typeface="隶书" panose="02010509060101010101" pitchFamily="1" charset="-122"/>
              </a:rPr>
              <a:t>赛试题</a:t>
            </a:r>
            <a:r>
              <a:rPr lang="zh-CN" altLang="en-US" sz="2400" dirty="0">
                <a:latin typeface="Times New Roman" panose="02020603050405020304" pitchFamily="2" charset="0"/>
                <a:ea typeface="宋体" panose="02010600030101010101" pitchFamily="2" charset="-122"/>
              </a:rPr>
              <a:t>	</a:t>
            </a:r>
            <a:r>
              <a:rPr lang="en-US" altLang="zh-CN" sz="2400" dirty="0">
                <a:latin typeface="Times New Roman" panose="02020603050405020304" pitchFamily="2" charset="0"/>
                <a:ea typeface="宋体" panose="02010600030101010101" pitchFamily="2" charset="-122"/>
              </a:rPr>
              <a:t>		</a:t>
            </a:r>
            <a:r>
              <a:rPr lang="zh-CN" altLang="en-US" sz="2400" dirty="0">
                <a:latin typeface="Times New Roman" panose="02020603050405020304" pitchFamily="2" charset="0"/>
                <a:ea typeface="宋体" panose="02010600030101010101" pitchFamily="2" charset="-122"/>
              </a:rPr>
              <a:t>	</a:t>
            </a:r>
            <a:r>
              <a:rPr lang="en-US" altLang="zh-CN" sz="2400" dirty="0">
                <a:latin typeface="Times New Roman" panose="02020603050405020304" pitchFamily="2" charset="0"/>
                <a:ea typeface="宋体" panose="02010600030101010101" pitchFamily="2" charset="-122"/>
              </a:rPr>
              <a:t>	</a:t>
            </a:r>
            <a:r>
              <a:rPr lang="zh-CN" altLang="en-US" sz="2400" dirty="0">
                <a:latin typeface="Times New Roman" panose="02020603050405020304" pitchFamily="2" charset="0"/>
                <a:ea typeface="宋体" panose="02010600030101010101" pitchFamily="2" charset="-122"/>
              </a:rPr>
              <a:t>  </a:t>
            </a:r>
            <a:r>
              <a:rPr lang="en-US" altLang="zh-CN" sz="2400" dirty="0">
                <a:latin typeface="Times New Roman" panose="02020603050405020304" pitchFamily="2" charset="0"/>
                <a:ea typeface="宋体" panose="02010600030101010101" pitchFamily="2" charset="-122"/>
              </a:rPr>
              <a:t>	</a:t>
            </a:r>
            <a:r>
              <a:rPr lang="zh-CN" altLang="en-US" sz="2400" dirty="0">
                <a:latin typeface="Times New Roman" panose="02020603050405020304" pitchFamily="2" charset="0"/>
                <a:ea typeface="宋体" panose="02010600030101010101" pitchFamily="2" charset="-122"/>
              </a:rPr>
              <a:t>	</a:t>
            </a:r>
            <a:endParaRPr lang="zh-CN" altLang="en-US" sz="2400" dirty="0">
              <a:latin typeface="Times New Roman" panose="02020603050405020304" pitchFamily="2" charset="0"/>
              <a:ea typeface="隶书" panose="02010509060101010101" pitchFamily="1" charset="-122"/>
            </a:endParaRPr>
          </a:p>
          <a:p>
            <a:pPr marL="342900" indent="-342900">
              <a:spcBef>
                <a:spcPct val="20000"/>
              </a:spcBef>
            </a:pPr>
            <a:r>
              <a:rPr lang="en-US" altLang="zh-CN" sz="2400" dirty="0">
                <a:latin typeface="Times New Roman" panose="02020603050405020304" pitchFamily="2" charset="0"/>
                <a:ea typeface="隶书" panose="02010509060101010101" pitchFamily="1" charset="-122"/>
              </a:rPr>
              <a:t>4.5  </a:t>
            </a:r>
            <a:r>
              <a:rPr sz="2400" dirty="0">
                <a:latin typeface="Times New Roman" panose="02020603050405020304" pitchFamily="2" charset="0"/>
                <a:ea typeface="隶书" panose="02010509060101010101" pitchFamily="1" charset="-122"/>
              </a:rPr>
              <a:t>第十</a:t>
            </a:r>
            <a:r>
              <a:rPr lang="zh-CN" sz="2400" dirty="0">
                <a:latin typeface="Times New Roman" panose="02020603050405020304" pitchFamily="2" charset="0"/>
                <a:ea typeface="隶书" panose="02010509060101010101" pitchFamily="1" charset="-122"/>
              </a:rPr>
              <a:t>三</a:t>
            </a:r>
            <a:r>
              <a:rPr sz="2400" dirty="0">
                <a:latin typeface="Times New Roman" panose="02020603050405020304" pitchFamily="2" charset="0"/>
                <a:ea typeface="隶书" panose="02010509060101010101" pitchFamily="1" charset="-122"/>
              </a:rPr>
              <a:t>届省赛试题</a:t>
            </a:r>
            <a:r>
              <a:rPr lang="zh-CN" altLang="en-US" sz="2400" dirty="0">
                <a:latin typeface="Times New Roman" panose="02020603050405020304" pitchFamily="2" charset="0"/>
                <a:ea typeface="宋体" panose="02010600030101010101" pitchFamily="2" charset="-122"/>
              </a:rPr>
              <a:t>			</a:t>
            </a:r>
            <a:r>
              <a:rPr lang="en-US" altLang="zh-CN" sz="2400" dirty="0">
                <a:latin typeface="Times New Roman" panose="02020603050405020304" pitchFamily="2" charset="0"/>
                <a:ea typeface="宋体" panose="02010600030101010101" pitchFamily="2" charset="-122"/>
              </a:rPr>
              <a:t>		</a:t>
            </a:r>
            <a:r>
              <a:rPr lang="zh-CN" altLang="en-US" sz="2400" dirty="0">
                <a:latin typeface="Times New Roman" panose="02020603050405020304" pitchFamily="2" charset="0"/>
                <a:ea typeface="宋体" panose="02010600030101010101" pitchFamily="2" charset="-122"/>
              </a:rPr>
              <a:t> </a:t>
            </a:r>
            <a:r>
              <a:rPr lang="en-US" altLang="zh-CN" sz="2400" dirty="0">
                <a:latin typeface="Times New Roman" panose="02020603050405020304" pitchFamily="2" charset="0"/>
                <a:ea typeface="宋体" panose="02010600030101010101" pitchFamily="2" charset="-122"/>
              </a:rPr>
              <a:t>	</a:t>
            </a:r>
            <a:r>
              <a:rPr lang="zh-CN" altLang="en-US" sz="2400" dirty="0">
                <a:latin typeface="Times New Roman" panose="02020603050405020304" pitchFamily="2" charset="0"/>
                <a:ea typeface="宋体" panose="02010600030101010101" pitchFamily="2" charset="-122"/>
              </a:rPr>
              <a:t> 	</a:t>
            </a:r>
            <a:r>
              <a:rPr lang="zh-CN" altLang="en-US" sz="2400" dirty="0">
                <a:latin typeface="Times New Roman" panose="02020603050405020304" pitchFamily="2" charset="0"/>
                <a:ea typeface="宋体" panose="02010600030101010101" pitchFamily="2" charset="-122"/>
                <a:hlinkClick r:id="rId3" action="ppaction://hlinksldjump"/>
              </a:rPr>
              <a:t>☆</a:t>
            </a:r>
            <a:endParaRPr lang="zh-CN" altLang="en-US" sz="2400" dirty="0">
              <a:latin typeface="Times New Roman" panose="02020603050405020304" pitchFamily="2" charset="0"/>
              <a:ea typeface="宋体" panose="02010600030101010101" pitchFamily="2" charset="-122"/>
              <a:hlinkClick r:id="rId3" action="ppaction://hlinksldjump"/>
            </a:endParaRPr>
          </a:p>
          <a:p>
            <a:pPr marL="342900" indent="-342900">
              <a:spcBef>
                <a:spcPct val="20000"/>
              </a:spcBef>
            </a:pPr>
            <a:r>
              <a:rPr lang="en-US" altLang="zh-CN" sz="2400" dirty="0">
                <a:ea typeface="隶书" panose="02010509060101010101" pitchFamily="1" charset="-122"/>
                <a:sym typeface="+mn-ea"/>
              </a:rPr>
              <a:t>4.6  </a:t>
            </a:r>
            <a:r>
              <a:rPr sz="2400" dirty="0">
                <a:ea typeface="隶书" panose="02010509060101010101" pitchFamily="1" charset="-122"/>
                <a:sym typeface="+mn-ea"/>
              </a:rPr>
              <a:t>第十</a:t>
            </a:r>
            <a:r>
              <a:rPr lang="zh-CN" sz="2400" dirty="0">
                <a:ea typeface="隶书" panose="02010509060101010101" pitchFamily="1" charset="-122"/>
                <a:sym typeface="+mn-ea"/>
              </a:rPr>
              <a:t>三</a:t>
            </a:r>
            <a:r>
              <a:rPr sz="2400" dirty="0">
                <a:ea typeface="隶书" panose="02010509060101010101" pitchFamily="1" charset="-122"/>
                <a:sym typeface="+mn-ea"/>
              </a:rPr>
              <a:t>届</a:t>
            </a:r>
            <a:r>
              <a:rPr lang="zh-CN" sz="2400" dirty="0">
                <a:ea typeface="隶书" panose="02010509060101010101" pitchFamily="1" charset="-122"/>
                <a:sym typeface="+mn-ea"/>
              </a:rPr>
              <a:t>国</a:t>
            </a:r>
            <a:r>
              <a:rPr sz="2400" dirty="0">
                <a:ea typeface="隶书" panose="02010509060101010101" pitchFamily="1" charset="-122"/>
                <a:sym typeface="+mn-ea"/>
              </a:rPr>
              <a:t>赛试题</a:t>
            </a:r>
            <a:r>
              <a:rPr lang="zh-CN" altLang="en-US" sz="2400" dirty="0">
                <a:sym typeface="+mn-ea"/>
              </a:rPr>
              <a:t>			</a:t>
            </a:r>
            <a:r>
              <a:rPr lang="en-US" altLang="zh-CN" sz="2400" dirty="0">
                <a:sym typeface="+mn-ea"/>
              </a:rPr>
              <a:t>		</a:t>
            </a:r>
            <a:r>
              <a:rPr lang="zh-CN" altLang="en-US" sz="2400" dirty="0">
                <a:sym typeface="+mn-ea"/>
              </a:rPr>
              <a:t> </a:t>
            </a:r>
            <a:r>
              <a:rPr lang="en-US" altLang="zh-CN" sz="2400" dirty="0">
                <a:sym typeface="+mn-ea"/>
              </a:rPr>
              <a:t>	</a:t>
            </a:r>
            <a:r>
              <a:rPr lang="zh-CN" altLang="en-US" sz="2400" dirty="0">
                <a:sym typeface="+mn-ea"/>
              </a:rPr>
              <a:t> 	</a:t>
            </a:r>
            <a:endParaRPr lang="zh-CN" altLang="en-US" sz="2400" dirty="0">
              <a:latin typeface="Times New Roman" panose="02020603050405020304" pitchFamily="2" charset="0"/>
              <a:ea typeface="隶书" panose="02010509060101010101" pitchFamily="1" charset="-122"/>
            </a:endParaRPr>
          </a:p>
        </p:txBody>
      </p:sp>
      <p:sp>
        <p:nvSpPr>
          <p:cNvPr id="74755" name="文本框 8294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4"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
        <p:nvSpPr>
          <p:cNvPr id="7173" name="日期占位符 1"/>
          <p:cNvSpPr/>
          <p:nvPr>
            <p:ph type="dt" sz="half" idx="10"/>
          </p:nvPr>
        </p:nvSpPr>
        <p:spPr>
          <a:xfrm>
            <a:off x="10876915" y="6536055"/>
            <a:ext cx="1051560" cy="252730"/>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spcBef>
                <a:spcPct val="50000"/>
              </a:spcBef>
            </a:pPr>
            <a:fld id="{BB962C8B-B14F-4D97-AF65-F5344CB8AC3E}" type="datetime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pic>
        <p:nvPicPr>
          <p:cNvPr id="2" name="图片 1"/>
          <p:cNvPicPr>
            <a:picLocks noChangeAspect="1"/>
          </p:cNvPicPr>
          <p:nvPr>
            <p:custDataLst>
              <p:tags r:id="rId5"/>
            </p:custDataLst>
          </p:nvPr>
        </p:nvPicPr>
        <p:blipFill>
          <a:blip r:embed="rId6"/>
          <a:stretch>
            <a:fillRect/>
          </a:stretch>
        </p:blipFill>
        <p:spPr>
          <a:xfrm>
            <a:off x="9886315" y="1760855"/>
            <a:ext cx="281305" cy="283210"/>
          </a:xfrm>
          <a:prstGeom prst="rect">
            <a:avLst/>
          </a:prstGeom>
        </p:spPr>
      </p:pic>
      <p:pic>
        <p:nvPicPr>
          <p:cNvPr id="3" name="图片 2"/>
          <p:cNvPicPr>
            <a:picLocks noChangeAspect="1"/>
          </p:cNvPicPr>
          <p:nvPr>
            <p:custDataLst>
              <p:tags r:id="rId7"/>
            </p:custDataLst>
          </p:nvPr>
        </p:nvPicPr>
        <p:blipFill>
          <a:blip r:embed="rId6"/>
          <a:stretch>
            <a:fillRect/>
          </a:stretch>
        </p:blipFill>
        <p:spPr>
          <a:xfrm>
            <a:off x="9886315" y="2633980"/>
            <a:ext cx="281305" cy="283210"/>
          </a:xfrm>
          <a:prstGeom prst="rect">
            <a:avLst/>
          </a:prstGeom>
        </p:spPr>
      </p:pic>
      <p:pic>
        <p:nvPicPr>
          <p:cNvPr id="4" name="图片 3"/>
          <p:cNvPicPr>
            <a:picLocks noChangeAspect="1"/>
          </p:cNvPicPr>
          <p:nvPr>
            <p:custDataLst>
              <p:tags r:id="rId8"/>
            </p:custDataLst>
          </p:nvPr>
        </p:nvPicPr>
        <p:blipFill>
          <a:blip r:embed="rId6"/>
          <a:stretch>
            <a:fillRect/>
          </a:stretch>
        </p:blipFill>
        <p:spPr>
          <a:xfrm>
            <a:off x="9886315" y="3496945"/>
            <a:ext cx="281305" cy="283210"/>
          </a:xfrm>
          <a:prstGeom prst="rect">
            <a:avLst/>
          </a:prstGeom>
        </p:spPr>
      </p:pic>
    </p:spTree>
  </p:cSld>
  <p:clrMapOvr>
    <a:masterClrMapping/>
  </p:clrMapOvr>
  <p:transition>
    <p:random/>
  </p:transition>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MCS-410-11S"/>
          <p:cNvPicPr>
            <a:picLocks noChangeAspect="1"/>
          </p:cNvPicPr>
          <p:nvPr/>
        </p:nvPicPr>
        <p:blipFill>
          <a:blip r:embed="rId1"/>
          <a:stretch>
            <a:fillRect/>
          </a:stretch>
        </p:blipFill>
        <p:spPr>
          <a:xfrm>
            <a:off x="4398645" y="2179955"/>
            <a:ext cx="3491865" cy="3491865"/>
          </a:xfrm>
          <a:prstGeom prst="rect">
            <a:avLst/>
          </a:prstGeom>
        </p:spPr>
      </p:pic>
      <p:sp>
        <p:nvSpPr>
          <p:cNvPr id="74753" name="矩形 8294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4</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竞赛试题设计与测试</a:t>
            </a:r>
            <a:endParaRPr sz="3000" dirty="0">
              <a:latin typeface="Times New Roman" panose="02020603050405020304" pitchFamily="2" charset="0"/>
              <a:ea typeface="隶书" panose="02010509060101010101" pitchFamily="1" charset="-122"/>
            </a:endParaRPr>
          </a:p>
        </p:txBody>
      </p:sp>
      <p:sp>
        <p:nvSpPr>
          <p:cNvPr id="74754" name="矩形 82946"/>
          <p:cNvSpPr/>
          <p:nvPr/>
        </p:nvSpPr>
        <p:spPr>
          <a:xfrm>
            <a:off x="1033145" y="1619885"/>
            <a:ext cx="10192385" cy="4559300"/>
          </a:xfrm>
          <a:prstGeom prst="rect">
            <a:avLst/>
          </a:prstGeom>
          <a:noFill/>
          <a:ln w="9525">
            <a:noFill/>
          </a:ln>
        </p:spPr>
        <p:txBody>
          <a:bodyPr lIns="92075" tIns="46038" rIns="92075" bIns="46038" anchor="t" anchorCtr="0"/>
          <a:p>
            <a:pPr algn="just">
              <a:spcBef>
                <a:spcPct val="20000"/>
              </a:spcBef>
            </a:pPr>
            <a:r>
              <a:rPr lang="en-US" altLang="zh-CN" sz="2400" dirty="0">
                <a:ea typeface="隶书" panose="02010509060101010101" pitchFamily="1" charset="-122"/>
                <a:sym typeface="+mn-ea"/>
              </a:rPr>
              <a:t>4.</a:t>
            </a:r>
            <a:r>
              <a:rPr lang="en-US" sz="2400" dirty="0">
                <a:ea typeface="隶书" panose="02010509060101010101" pitchFamily="1" charset="-122"/>
                <a:sym typeface="+mn-ea"/>
              </a:rPr>
              <a:t>1</a:t>
            </a:r>
            <a:r>
              <a:rPr sz="2400" dirty="0">
                <a:ea typeface="隶书" panose="02010509060101010101" pitchFamily="1" charset="-122"/>
                <a:sym typeface="+mn-ea"/>
              </a:rPr>
              <a:t>  第十一届省赛试题</a:t>
            </a:r>
            <a:endParaRPr sz="2400" dirty="0">
              <a:ea typeface="隶书" panose="02010509060101010101" pitchFamily="1" charset="-122"/>
              <a:sym typeface="+mn-ea"/>
            </a:endParaRPr>
          </a:p>
          <a:p>
            <a:pPr algn="just">
              <a:spcBef>
                <a:spcPct val="20000"/>
              </a:spcBef>
            </a:pPr>
            <a:r>
              <a:rPr sz="2400" dirty="0">
                <a:ea typeface="隶书" panose="02010509060101010101" pitchFamily="1" charset="-122"/>
                <a:cs typeface="Times New Roman" panose="02020603050405020304" pitchFamily="2" charset="0"/>
              </a:rPr>
              <a:t>4.1.1  系统设计</a:t>
            </a:r>
            <a:endParaRPr sz="2400" dirty="0">
              <a:ea typeface="隶书" panose="02010509060101010101" pitchFamily="1" charset="-122"/>
              <a:cs typeface="Times New Roman" panose="02020603050405020304" pitchFamily="2" charset="0"/>
            </a:endParaRPr>
          </a:p>
          <a:p>
            <a:pPr algn="just">
              <a:spcBef>
                <a:spcPct val="20000"/>
              </a:spcBef>
            </a:pPr>
            <a:r>
              <a:rPr sz="2400" dirty="0">
                <a:ea typeface="隶书" panose="02010509060101010101" pitchFamily="1" charset="-122"/>
                <a:cs typeface="Times New Roman" panose="02020603050405020304" pitchFamily="2" charset="0"/>
              </a:rPr>
              <a:t>4.1.2  系统测试</a:t>
            </a:r>
            <a:endParaRPr sz="2400" dirty="0">
              <a:ea typeface="隶书" panose="02010509060101010101" pitchFamily="1" charset="-122"/>
              <a:cs typeface="Times New Roman" panose="02020603050405020304" pitchFamily="2" charset="0"/>
            </a:endParaRPr>
          </a:p>
          <a:p>
            <a:pPr algn="just">
              <a:spcBef>
                <a:spcPct val="20000"/>
              </a:spcBef>
            </a:pPr>
            <a:r>
              <a:rPr sz="2400" dirty="0">
                <a:ea typeface="隶书" panose="02010509060101010101" pitchFamily="1" charset="-122"/>
                <a:cs typeface="Times New Roman" panose="02020603050405020304" pitchFamily="2" charset="0"/>
              </a:rPr>
              <a:t>4.1.3  客观题解析</a:t>
            </a:r>
            <a:endParaRPr sz="2400" dirty="0">
              <a:ea typeface="隶书" panose="02010509060101010101" pitchFamily="1" charset="-122"/>
              <a:cs typeface="Times New Roman" panose="02020603050405020304" pitchFamily="2" charset="0"/>
            </a:endParaRPr>
          </a:p>
        </p:txBody>
      </p:sp>
      <p:sp>
        <p:nvSpPr>
          <p:cNvPr id="74755" name="文本框 8294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2"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MCS-430-12S"/>
          <p:cNvPicPr>
            <a:picLocks noChangeAspect="1"/>
          </p:cNvPicPr>
          <p:nvPr/>
        </p:nvPicPr>
        <p:blipFill>
          <a:blip r:embed="rId1"/>
          <a:stretch>
            <a:fillRect/>
          </a:stretch>
        </p:blipFill>
        <p:spPr>
          <a:xfrm>
            <a:off x="4398645" y="2179955"/>
            <a:ext cx="3491865" cy="3491865"/>
          </a:xfrm>
          <a:prstGeom prst="rect">
            <a:avLst/>
          </a:prstGeom>
        </p:spPr>
      </p:pic>
      <p:sp>
        <p:nvSpPr>
          <p:cNvPr id="74753" name="矩形 8294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4</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竞赛试题设计与测试</a:t>
            </a:r>
            <a:endParaRPr sz="3000" dirty="0">
              <a:latin typeface="Times New Roman" panose="02020603050405020304" pitchFamily="2" charset="0"/>
              <a:ea typeface="隶书" panose="02010509060101010101" pitchFamily="1" charset="-122"/>
            </a:endParaRPr>
          </a:p>
        </p:txBody>
      </p:sp>
      <p:sp>
        <p:nvSpPr>
          <p:cNvPr id="74754" name="矩形 82946"/>
          <p:cNvSpPr/>
          <p:nvPr/>
        </p:nvSpPr>
        <p:spPr>
          <a:xfrm>
            <a:off x="1033145" y="1619885"/>
            <a:ext cx="10192385" cy="4559300"/>
          </a:xfrm>
          <a:prstGeom prst="rect">
            <a:avLst/>
          </a:prstGeom>
          <a:noFill/>
          <a:ln w="9525">
            <a:noFill/>
          </a:ln>
        </p:spPr>
        <p:txBody>
          <a:bodyPr lIns="92075" tIns="46038" rIns="92075" bIns="46038" anchor="t" anchorCtr="0"/>
          <a:p>
            <a:pPr algn="just">
              <a:spcBef>
                <a:spcPct val="20000"/>
              </a:spcBef>
            </a:pPr>
            <a:r>
              <a:rPr lang="en-US" altLang="zh-CN" sz="2400" dirty="0">
                <a:ea typeface="隶书" panose="02010509060101010101" pitchFamily="1" charset="-122"/>
                <a:sym typeface="+mn-ea"/>
              </a:rPr>
              <a:t>4.3</a:t>
            </a:r>
            <a:r>
              <a:rPr sz="2400" dirty="0">
                <a:ea typeface="隶书" panose="02010509060101010101" pitchFamily="1" charset="-122"/>
                <a:sym typeface="+mn-ea"/>
              </a:rPr>
              <a:t>  第十</a:t>
            </a:r>
            <a:r>
              <a:rPr lang="zh-CN" sz="2400" dirty="0">
                <a:ea typeface="隶书" panose="02010509060101010101" pitchFamily="1" charset="-122"/>
                <a:sym typeface="+mn-ea"/>
              </a:rPr>
              <a:t>二</a:t>
            </a:r>
            <a:r>
              <a:rPr sz="2400" dirty="0">
                <a:ea typeface="隶书" panose="02010509060101010101" pitchFamily="1" charset="-122"/>
                <a:sym typeface="+mn-ea"/>
              </a:rPr>
              <a:t>届省赛试题</a:t>
            </a:r>
            <a:endParaRPr sz="2400" dirty="0">
              <a:ea typeface="隶书" panose="02010509060101010101" pitchFamily="1" charset="-122"/>
              <a:sym typeface="+mn-ea"/>
            </a:endParaRPr>
          </a:p>
          <a:p>
            <a:pPr algn="just">
              <a:spcBef>
                <a:spcPct val="20000"/>
              </a:spcBef>
            </a:pPr>
            <a:r>
              <a:rPr sz="2400" dirty="0">
                <a:ea typeface="隶书" panose="02010509060101010101" pitchFamily="1" charset="-122"/>
                <a:cs typeface="Times New Roman" panose="02020603050405020304" pitchFamily="2" charset="0"/>
              </a:rPr>
              <a:t>4.</a:t>
            </a:r>
            <a:r>
              <a:rPr lang="en-US" sz="2400" dirty="0">
                <a:ea typeface="隶书" panose="02010509060101010101" pitchFamily="1" charset="-122"/>
                <a:cs typeface="Times New Roman" panose="02020603050405020304" pitchFamily="2" charset="0"/>
              </a:rPr>
              <a:t>3</a:t>
            </a:r>
            <a:r>
              <a:rPr sz="2400" dirty="0">
                <a:ea typeface="隶书" panose="02010509060101010101" pitchFamily="1" charset="-122"/>
                <a:cs typeface="Times New Roman" panose="02020603050405020304" pitchFamily="2" charset="0"/>
              </a:rPr>
              <a:t>.1  系统设计</a:t>
            </a:r>
            <a:endParaRPr sz="2400" dirty="0">
              <a:ea typeface="隶书" panose="02010509060101010101" pitchFamily="1" charset="-122"/>
              <a:cs typeface="Times New Roman" panose="02020603050405020304" pitchFamily="2" charset="0"/>
            </a:endParaRPr>
          </a:p>
          <a:p>
            <a:pPr algn="just">
              <a:spcBef>
                <a:spcPct val="20000"/>
              </a:spcBef>
            </a:pPr>
            <a:r>
              <a:rPr sz="2400" dirty="0">
                <a:ea typeface="隶书" panose="02010509060101010101" pitchFamily="1" charset="-122"/>
                <a:cs typeface="Times New Roman" panose="02020603050405020304" pitchFamily="2" charset="0"/>
              </a:rPr>
              <a:t>4.</a:t>
            </a:r>
            <a:r>
              <a:rPr lang="en-US" sz="2400" dirty="0">
                <a:ea typeface="隶书" panose="02010509060101010101" pitchFamily="1" charset="-122"/>
                <a:cs typeface="Times New Roman" panose="02020603050405020304" pitchFamily="2" charset="0"/>
              </a:rPr>
              <a:t>3</a:t>
            </a:r>
            <a:r>
              <a:rPr sz="2400" dirty="0">
                <a:ea typeface="隶书" panose="02010509060101010101" pitchFamily="1" charset="-122"/>
                <a:cs typeface="Times New Roman" panose="02020603050405020304" pitchFamily="2" charset="0"/>
              </a:rPr>
              <a:t>.2  系统测试</a:t>
            </a:r>
            <a:endParaRPr sz="2400" dirty="0">
              <a:ea typeface="隶书" panose="02010509060101010101" pitchFamily="1" charset="-122"/>
              <a:cs typeface="Times New Roman" panose="02020603050405020304" pitchFamily="2" charset="0"/>
            </a:endParaRPr>
          </a:p>
          <a:p>
            <a:pPr algn="just">
              <a:spcBef>
                <a:spcPct val="20000"/>
              </a:spcBef>
            </a:pPr>
            <a:r>
              <a:rPr sz="2400" dirty="0">
                <a:ea typeface="隶书" panose="02010509060101010101" pitchFamily="1" charset="-122"/>
                <a:cs typeface="Times New Roman" panose="02020603050405020304" pitchFamily="2" charset="0"/>
              </a:rPr>
              <a:t>4.</a:t>
            </a:r>
            <a:r>
              <a:rPr lang="en-US" sz="2400" dirty="0">
                <a:ea typeface="隶书" panose="02010509060101010101" pitchFamily="1" charset="-122"/>
                <a:cs typeface="Times New Roman" panose="02020603050405020304" pitchFamily="2" charset="0"/>
              </a:rPr>
              <a:t>3</a:t>
            </a:r>
            <a:r>
              <a:rPr sz="2400" dirty="0">
                <a:ea typeface="隶书" panose="02010509060101010101" pitchFamily="1" charset="-122"/>
                <a:cs typeface="Times New Roman" panose="02020603050405020304" pitchFamily="2" charset="0"/>
              </a:rPr>
              <a:t>.3  客观题解析</a:t>
            </a:r>
            <a:endParaRPr sz="2400" dirty="0">
              <a:ea typeface="隶书" panose="02010509060101010101" pitchFamily="1" charset="-122"/>
              <a:cs typeface="Times New Roman" panose="02020603050405020304" pitchFamily="2" charset="0"/>
            </a:endParaRPr>
          </a:p>
        </p:txBody>
      </p:sp>
      <p:sp>
        <p:nvSpPr>
          <p:cNvPr id="74755" name="文本框 8294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2"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MCS-450-13S"/>
          <p:cNvPicPr>
            <a:picLocks noChangeAspect="1"/>
          </p:cNvPicPr>
          <p:nvPr>
            <p:custDataLst>
              <p:tags r:id="rId1"/>
            </p:custDataLst>
          </p:nvPr>
        </p:nvPicPr>
        <p:blipFill>
          <a:blip r:embed="rId2"/>
          <a:stretch>
            <a:fillRect/>
          </a:stretch>
        </p:blipFill>
        <p:spPr>
          <a:xfrm>
            <a:off x="4410075" y="2178050"/>
            <a:ext cx="3494405" cy="3494405"/>
          </a:xfrm>
          <a:prstGeom prst="rect">
            <a:avLst/>
          </a:prstGeom>
        </p:spPr>
      </p:pic>
      <p:sp>
        <p:nvSpPr>
          <p:cNvPr id="74753" name="矩形 82945"/>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4</a:t>
            </a:r>
            <a:r>
              <a:rPr lang="zh-CN" altLang="en-US" sz="3000" dirty="0">
                <a:latin typeface="Times New Roman" panose="02020603050405020304" pitchFamily="2" charset="0"/>
                <a:ea typeface="隶书" panose="02010509060101010101" pitchFamily="1" charset="-122"/>
              </a:rPr>
              <a:t>章  </a:t>
            </a:r>
            <a:r>
              <a:rPr sz="3000" dirty="0">
                <a:latin typeface="Times New Roman" panose="02020603050405020304" pitchFamily="2" charset="0"/>
                <a:ea typeface="隶书" panose="02010509060101010101" pitchFamily="1" charset="-122"/>
              </a:rPr>
              <a:t>竞赛试题设计与测试</a:t>
            </a:r>
            <a:endParaRPr sz="3000" dirty="0">
              <a:latin typeface="Times New Roman" panose="02020603050405020304" pitchFamily="2" charset="0"/>
              <a:ea typeface="隶书" panose="02010509060101010101" pitchFamily="1" charset="-122"/>
            </a:endParaRPr>
          </a:p>
        </p:txBody>
      </p:sp>
      <p:sp>
        <p:nvSpPr>
          <p:cNvPr id="74754" name="矩形 82946"/>
          <p:cNvSpPr/>
          <p:nvPr/>
        </p:nvSpPr>
        <p:spPr>
          <a:xfrm>
            <a:off x="1033145" y="1619885"/>
            <a:ext cx="10192385" cy="4559300"/>
          </a:xfrm>
          <a:prstGeom prst="rect">
            <a:avLst/>
          </a:prstGeom>
          <a:noFill/>
          <a:ln w="9525">
            <a:noFill/>
          </a:ln>
        </p:spPr>
        <p:txBody>
          <a:bodyPr lIns="92075" tIns="46038" rIns="92075" bIns="46038" anchor="t" anchorCtr="0"/>
          <a:p>
            <a:pPr algn="just">
              <a:spcBef>
                <a:spcPct val="20000"/>
              </a:spcBef>
            </a:pPr>
            <a:r>
              <a:rPr lang="en-US" altLang="zh-CN" sz="2400" dirty="0">
                <a:ea typeface="隶书" panose="02010509060101010101" pitchFamily="1" charset="-122"/>
                <a:sym typeface="+mn-ea"/>
              </a:rPr>
              <a:t>4.5</a:t>
            </a:r>
            <a:r>
              <a:rPr sz="2400" dirty="0">
                <a:ea typeface="隶书" panose="02010509060101010101" pitchFamily="1" charset="-122"/>
                <a:sym typeface="+mn-ea"/>
              </a:rPr>
              <a:t>  第十</a:t>
            </a:r>
            <a:r>
              <a:rPr lang="zh-CN" sz="2400" dirty="0">
                <a:ea typeface="隶书" panose="02010509060101010101" pitchFamily="1" charset="-122"/>
                <a:sym typeface="+mn-ea"/>
              </a:rPr>
              <a:t>三</a:t>
            </a:r>
            <a:r>
              <a:rPr sz="2400" dirty="0">
                <a:ea typeface="隶书" panose="02010509060101010101" pitchFamily="1" charset="-122"/>
                <a:sym typeface="+mn-ea"/>
              </a:rPr>
              <a:t>届省赛试题</a:t>
            </a:r>
            <a:endParaRPr sz="2400" dirty="0">
              <a:ea typeface="隶书" panose="02010509060101010101" pitchFamily="1" charset="-122"/>
              <a:sym typeface="+mn-ea"/>
            </a:endParaRPr>
          </a:p>
          <a:p>
            <a:pPr algn="just">
              <a:spcBef>
                <a:spcPct val="20000"/>
              </a:spcBef>
            </a:pPr>
            <a:r>
              <a:rPr sz="2400" dirty="0">
                <a:ea typeface="隶书" panose="02010509060101010101" pitchFamily="1" charset="-122"/>
                <a:cs typeface="Times New Roman" panose="02020603050405020304" pitchFamily="2" charset="0"/>
              </a:rPr>
              <a:t>4.</a:t>
            </a:r>
            <a:r>
              <a:rPr lang="en-US" sz="2400" dirty="0">
                <a:ea typeface="隶书" panose="02010509060101010101" pitchFamily="1" charset="-122"/>
                <a:cs typeface="Times New Roman" panose="02020603050405020304" pitchFamily="2" charset="0"/>
              </a:rPr>
              <a:t>5</a:t>
            </a:r>
            <a:r>
              <a:rPr sz="2400" dirty="0">
                <a:ea typeface="隶书" panose="02010509060101010101" pitchFamily="1" charset="-122"/>
                <a:cs typeface="Times New Roman" panose="02020603050405020304" pitchFamily="2" charset="0"/>
              </a:rPr>
              <a:t>.1  系统设计</a:t>
            </a:r>
            <a:endParaRPr sz="2400" dirty="0">
              <a:ea typeface="隶书" panose="02010509060101010101" pitchFamily="1" charset="-122"/>
              <a:cs typeface="Times New Roman" panose="02020603050405020304" pitchFamily="2" charset="0"/>
            </a:endParaRPr>
          </a:p>
          <a:p>
            <a:pPr algn="just">
              <a:spcBef>
                <a:spcPct val="20000"/>
              </a:spcBef>
            </a:pPr>
            <a:r>
              <a:rPr sz="2400" dirty="0">
                <a:ea typeface="隶书" panose="02010509060101010101" pitchFamily="1" charset="-122"/>
                <a:cs typeface="Times New Roman" panose="02020603050405020304" pitchFamily="2" charset="0"/>
              </a:rPr>
              <a:t>4.</a:t>
            </a:r>
            <a:r>
              <a:rPr lang="en-US" sz="2400" dirty="0">
                <a:ea typeface="隶书" panose="02010509060101010101" pitchFamily="1" charset="-122"/>
                <a:cs typeface="Times New Roman" panose="02020603050405020304" pitchFamily="2" charset="0"/>
              </a:rPr>
              <a:t>5</a:t>
            </a:r>
            <a:r>
              <a:rPr sz="2400" dirty="0">
                <a:ea typeface="隶书" panose="02010509060101010101" pitchFamily="1" charset="-122"/>
                <a:cs typeface="Times New Roman" panose="02020603050405020304" pitchFamily="2" charset="0"/>
              </a:rPr>
              <a:t>.2  系统测试</a:t>
            </a:r>
            <a:endParaRPr sz="2400" dirty="0">
              <a:ea typeface="隶书" panose="02010509060101010101" pitchFamily="1" charset="-122"/>
              <a:cs typeface="Times New Roman" panose="02020603050405020304" pitchFamily="2" charset="0"/>
            </a:endParaRPr>
          </a:p>
          <a:p>
            <a:pPr algn="just">
              <a:spcBef>
                <a:spcPct val="20000"/>
              </a:spcBef>
            </a:pPr>
            <a:r>
              <a:rPr sz="2400" dirty="0">
                <a:ea typeface="隶书" panose="02010509060101010101" pitchFamily="1" charset="-122"/>
                <a:cs typeface="Times New Roman" panose="02020603050405020304" pitchFamily="2" charset="0"/>
              </a:rPr>
              <a:t>4.</a:t>
            </a:r>
            <a:r>
              <a:rPr lang="en-US" sz="2400" dirty="0">
                <a:ea typeface="隶书" panose="02010509060101010101" pitchFamily="1" charset="-122"/>
                <a:cs typeface="Times New Roman" panose="02020603050405020304" pitchFamily="2" charset="0"/>
              </a:rPr>
              <a:t>5</a:t>
            </a:r>
            <a:r>
              <a:rPr sz="2400" dirty="0">
                <a:ea typeface="隶书" panose="02010509060101010101" pitchFamily="1" charset="-122"/>
                <a:cs typeface="Times New Roman" panose="02020603050405020304" pitchFamily="2" charset="0"/>
              </a:rPr>
              <a:t>.3  客观题解析</a:t>
            </a:r>
            <a:endParaRPr sz="2400" dirty="0">
              <a:ea typeface="隶书" panose="02010509060101010101" pitchFamily="1" charset="-122"/>
              <a:cs typeface="Times New Roman" panose="02020603050405020304" pitchFamily="2" charset="0"/>
            </a:endParaRPr>
          </a:p>
        </p:txBody>
      </p:sp>
      <p:sp>
        <p:nvSpPr>
          <p:cNvPr id="74755" name="文本框 82947"/>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3"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Rectangle 4"/>
          <p:cNvSpPr/>
          <p:nvPr/>
        </p:nvSpPr>
        <p:spPr>
          <a:xfrm>
            <a:off x="2279650" y="1759903"/>
            <a:ext cx="8235950" cy="1325562"/>
          </a:xfrm>
          <a:prstGeom prst="rect">
            <a:avLst/>
          </a:prstGeom>
          <a:noFill/>
          <a:ln w="9525">
            <a:noFill/>
          </a:ln>
        </p:spPr>
        <p:txBody>
          <a:bodyPr lIns="92075" tIns="46038" rIns="92075" bIns="46038" anchor="ctr" anchorCtr="0"/>
          <a:p>
            <a:pPr algn="ctr"/>
            <a:r>
              <a:rPr lang="zh-CN" altLang="en-US" sz="4800" dirty="0">
                <a:latin typeface="Times New Roman" panose="02020603050405020304" pitchFamily="2" charset="0"/>
                <a:ea typeface="隶书" panose="02010509060101010101" pitchFamily="1" charset="-122"/>
              </a:rPr>
              <a:t>基于Proteus的</a:t>
            </a:r>
            <a:endParaRPr lang="zh-CN" altLang="en-US" sz="4800" dirty="0">
              <a:latin typeface="Times New Roman" panose="02020603050405020304" pitchFamily="2" charset="0"/>
              <a:ea typeface="隶书" panose="02010509060101010101" pitchFamily="1" charset="-122"/>
            </a:endParaRPr>
          </a:p>
          <a:p>
            <a:pPr algn="ctr"/>
            <a:r>
              <a:rPr lang="zh-CN" altLang="en-US" sz="4800" dirty="0">
                <a:latin typeface="Times New Roman" panose="02020603050405020304" pitchFamily="2" charset="0"/>
                <a:ea typeface="隶书" panose="02010509060101010101" pitchFamily="1" charset="-122"/>
              </a:rPr>
              <a:t>单片机设计与调试</a:t>
            </a:r>
            <a:endParaRPr lang="zh-CN" altLang="en-US" sz="4800" dirty="0">
              <a:latin typeface="Times New Roman" panose="02020603050405020304" pitchFamily="2" charset="0"/>
              <a:ea typeface="隶书" panose="02010509060101010101" pitchFamily="1" charset="-122"/>
            </a:endParaRPr>
          </a:p>
        </p:txBody>
      </p:sp>
      <p:sp>
        <p:nvSpPr>
          <p:cNvPr id="6146" name="Rectangle 6"/>
          <p:cNvSpPr/>
          <p:nvPr/>
        </p:nvSpPr>
        <p:spPr>
          <a:xfrm>
            <a:off x="3432175" y="3819525"/>
            <a:ext cx="5730875" cy="1706563"/>
          </a:xfrm>
          <a:prstGeom prst="rect">
            <a:avLst/>
          </a:prstGeom>
          <a:noFill/>
          <a:ln w="9525">
            <a:noFill/>
          </a:ln>
        </p:spPr>
        <p:txBody>
          <a:bodyPr lIns="92075" tIns="46038" rIns="92075" bIns="46038" anchor="ctr" anchorCtr="0"/>
          <a:p>
            <a:pPr algn="ctr"/>
            <a:r>
              <a:rPr lang="zh-CN" altLang="en-US" sz="2400" dirty="0">
                <a:latin typeface="隶书" panose="02010509060101010101" pitchFamily="1" charset="-122"/>
                <a:ea typeface="隶书" panose="02010509060101010101" pitchFamily="1" charset="-122"/>
              </a:rPr>
              <a:t>郭书军</a:t>
            </a:r>
            <a:endParaRPr lang="zh-CN" altLang="en-US" sz="2400" dirty="0">
              <a:latin typeface="隶书" panose="02010509060101010101" pitchFamily="1" charset="-122"/>
              <a:ea typeface="隶书" panose="02010509060101010101" pitchFamily="1" charset="-122"/>
            </a:endParaRPr>
          </a:p>
          <a:p>
            <a:pPr algn="ctr"/>
            <a:r>
              <a:rPr lang="en-US" altLang="zh-CN" sz="2400" dirty="0">
                <a:latin typeface="Times New Roman" panose="02020603050405020304" pitchFamily="2" charset="0"/>
                <a:ea typeface="隶书" panose="02010509060101010101" pitchFamily="1" charset="-122"/>
              </a:rPr>
              <a:t>QQ</a:t>
            </a:r>
            <a:r>
              <a:rPr lang="zh-CN" altLang="en-US" sz="2400" dirty="0">
                <a:latin typeface="Times New Roman" panose="02020603050405020304" pitchFamily="2" charset="0"/>
                <a:ea typeface="隶书" panose="02010509060101010101" pitchFamily="1" charset="-122"/>
              </a:rPr>
              <a:t>群：</a:t>
            </a:r>
            <a:r>
              <a:rPr lang="en-US" sz="2400" dirty="0">
                <a:latin typeface="Times New Roman" panose="02020603050405020304" pitchFamily="2" charset="0"/>
                <a:ea typeface="隶书" panose="02010509060101010101" pitchFamily="1" charset="-122"/>
              </a:rPr>
              <a:t>MCS51</a:t>
            </a:r>
            <a:r>
              <a:rPr lang="zh-CN" altLang="en-US" sz="2400" dirty="0">
                <a:latin typeface="Times New Roman" panose="02020603050405020304" pitchFamily="2" charset="0"/>
                <a:ea typeface="隶书" panose="02010509060101010101" pitchFamily="1" charset="-122"/>
              </a:rPr>
              <a:t>仿真（</a:t>
            </a:r>
            <a:r>
              <a:rPr lang="zh-CN" sz="2400">
                <a:solidFill>
                  <a:srgbClr val="FFFFFF"/>
                </a:solidFill>
                <a:uFillTx/>
                <a:ea typeface="隶书" panose="02010509060101010101" pitchFamily="1" charset="-122"/>
                <a:cs typeface="Times New Roman" panose="02020603050405020304" pitchFamily="2" charset="0"/>
                <a:sym typeface="+mn-ea"/>
              </a:rPr>
              <a:t>468349239</a:t>
            </a:r>
            <a:r>
              <a:rPr lang="zh-CN" altLang="en-US" sz="2400" dirty="0">
                <a:latin typeface="Times New Roman" panose="02020603050405020304" pitchFamily="2" charset="0"/>
                <a:ea typeface="隶书" panose="02010509060101010101" pitchFamily="1" charset="-122"/>
              </a:rPr>
              <a:t>）</a:t>
            </a:r>
            <a:endParaRPr lang="zh-CN" altLang="en-US" sz="2400" dirty="0">
              <a:latin typeface="Times New Roman" panose="02020603050405020304" pitchFamily="2" charset="0"/>
              <a:ea typeface="隶书" panose="02010509060101010101" pitchFamily="1" charset="-122"/>
            </a:endParaRPr>
          </a:p>
        </p:txBody>
      </p:sp>
      <p:pic>
        <p:nvPicPr>
          <p:cNvPr id="2" name="图片 1"/>
          <p:cNvPicPr>
            <a:picLocks noChangeAspect="1"/>
          </p:cNvPicPr>
          <p:nvPr/>
        </p:nvPicPr>
        <p:blipFill>
          <a:blip r:embed="rId1"/>
          <a:stretch>
            <a:fillRect/>
          </a:stretch>
        </p:blipFill>
        <p:spPr>
          <a:xfrm>
            <a:off x="9042400" y="3664585"/>
            <a:ext cx="2221230" cy="2333625"/>
          </a:xfrm>
          <a:prstGeom prst="rect">
            <a:avLst/>
          </a:prstGeom>
        </p:spPr>
      </p:pic>
    </p:spTree>
  </p:cSld>
  <p:clrMapOvr>
    <a:masterClrMapping/>
  </p:clrMapOvr>
  <p:transition>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333990" cy="4874895"/>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1.1  </a:t>
            </a:r>
            <a:r>
              <a:rPr sz="2400" dirty="0">
                <a:ea typeface="隶书" panose="02010509060101010101" pitchFamily="1" charset="-122"/>
                <a:sym typeface="+mn-ea"/>
              </a:rPr>
              <a:t>MCS51兼容单片机</a:t>
            </a:r>
            <a:endParaRPr sz="2400" dirty="0">
              <a:ea typeface="隶书" panose="02010509060101010101" pitchFamily="1" charset="-122"/>
              <a:sym typeface="+mn-ea"/>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1.1.3  单片机竞赛实训平台资源介绍</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单片机竞赛实训平台包括下列模块：</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(1) 单片机芯片</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配置LQFP44封装IAP15F2K61S2</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(2) 显示模块</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配置8路LED输出</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配置8位8段共阳极数码管</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(3) 输入/输出模块</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配置4×4矩阵按键</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配置继电器和蜂鸣器</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 name="图片 1" descr="100"/>
          <p:cNvPicPr>
            <a:picLocks noChangeAspect="1"/>
          </p:cNvPicPr>
          <p:nvPr/>
        </p:nvPicPr>
        <p:blipFill>
          <a:blip r:embed="rId2"/>
          <a:stretch>
            <a:fillRect/>
          </a:stretch>
        </p:blipFill>
        <p:spPr>
          <a:xfrm>
            <a:off x="6094800" y="2548800"/>
            <a:ext cx="5469254" cy="3814763"/>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15">
                                            <p:txEl>
                                              <p:pRg st="5" end="5"/>
                                            </p:txEl>
                                          </p:spTgt>
                                        </p:tgtEl>
                                        <p:attrNameLst>
                                          <p:attrName>style.visibility</p:attrName>
                                        </p:attrNameLst>
                                      </p:cBhvr>
                                      <p:to>
                                        <p:strVal val="visible"/>
                                      </p:to>
                                    </p:set>
                                    <p:animEffect transition="in" filter="blinds(horizontal)">
                                      <p:cBhvr>
                                        <p:cTn id="7" dur="500"/>
                                        <p:tgtEl>
                                          <p:spTgt spid="13315">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3315">
                                            <p:txEl>
                                              <p:pRg st="6" end="6"/>
                                            </p:txEl>
                                          </p:spTgt>
                                        </p:tgtEl>
                                        <p:attrNameLst>
                                          <p:attrName>style.visibility</p:attrName>
                                        </p:attrNameLst>
                                      </p:cBhvr>
                                      <p:to>
                                        <p:strVal val="visible"/>
                                      </p:to>
                                    </p:set>
                                    <p:animEffect transition="in" filter="blinds(horizontal)">
                                      <p:cBhvr>
                                        <p:cTn id="10" dur="500"/>
                                        <p:tgtEl>
                                          <p:spTgt spid="13315">
                                            <p:txEl>
                                              <p:pRg st="6" end="6"/>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3315">
                                            <p:txEl>
                                              <p:pRg st="7" end="7"/>
                                            </p:txEl>
                                          </p:spTgt>
                                        </p:tgtEl>
                                        <p:attrNameLst>
                                          <p:attrName>style.visibility</p:attrName>
                                        </p:attrNameLst>
                                      </p:cBhvr>
                                      <p:to>
                                        <p:strVal val="visible"/>
                                      </p:to>
                                    </p:set>
                                    <p:animEffect transition="in" filter="blinds(horizontal)">
                                      <p:cBhvr>
                                        <p:cTn id="13" dur="500"/>
                                        <p:tgtEl>
                                          <p:spTgt spid="13315">
                                            <p:txEl>
                                              <p:pRg st="7" end="7"/>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3315">
                                            <p:txEl>
                                              <p:pRg st="8" end="8"/>
                                            </p:txEl>
                                          </p:spTgt>
                                        </p:tgtEl>
                                        <p:attrNameLst>
                                          <p:attrName>style.visibility</p:attrName>
                                        </p:attrNameLst>
                                      </p:cBhvr>
                                      <p:to>
                                        <p:strVal val="visible"/>
                                      </p:to>
                                    </p:set>
                                    <p:animEffect transition="in" filter="blinds(horizontal)">
                                      <p:cBhvr>
                                        <p:cTn id="18" dur="500"/>
                                        <p:tgtEl>
                                          <p:spTgt spid="13315">
                                            <p:txEl>
                                              <p:pRg st="8" end="8"/>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13315">
                                            <p:txEl>
                                              <p:pRg st="9" end="9"/>
                                            </p:txEl>
                                          </p:spTgt>
                                        </p:tgtEl>
                                        <p:attrNameLst>
                                          <p:attrName>style.visibility</p:attrName>
                                        </p:attrNameLst>
                                      </p:cBhvr>
                                      <p:to>
                                        <p:strVal val="visible"/>
                                      </p:to>
                                    </p:set>
                                    <p:animEffect transition="in" filter="blinds(horizontal)">
                                      <p:cBhvr>
                                        <p:cTn id="21" dur="500"/>
                                        <p:tgtEl>
                                          <p:spTgt spid="13315">
                                            <p:txEl>
                                              <p:pRg st="9" end="9"/>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13315">
                                            <p:txEl>
                                              <p:pRg st="10" end="10"/>
                                            </p:txEl>
                                          </p:spTgt>
                                        </p:tgtEl>
                                        <p:attrNameLst>
                                          <p:attrName>style.visibility</p:attrName>
                                        </p:attrNameLst>
                                      </p:cBhvr>
                                      <p:to>
                                        <p:strVal val="visible"/>
                                      </p:to>
                                    </p:set>
                                    <p:animEffect transition="in" filter="blinds(horizontal)">
                                      <p:cBhvr>
                                        <p:cTn id="24" dur="500"/>
                                        <p:tgtEl>
                                          <p:spTgt spid="1331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333990" cy="467995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1.1  </a:t>
            </a:r>
            <a:r>
              <a:rPr sz="2400" dirty="0">
                <a:ea typeface="隶书" panose="02010509060101010101" pitchFamily="1" charset="-122"/>
                <a:sym typeface="+mn-ea"/>
              </a:rPr>
              <a:t>MCS51兼容单片机</a:t>
            </a:r>
            <a:endParaRPr sz="2400" dirty="0">
              <a:ea typeface="隶书" panose="02010509060101010101" pitchFamily="1" charset="-122"/>
              <a:sym typeface="+mn-ea"/>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1.1.3  单片机竞赛实训平台资源介绍</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单片机竞赛实训平台包括下列模块：</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(4) 传感模块</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配置光敏电阻</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配置数字温度传感器DS18B20</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配置超声波收发探头及驱动电路</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(5) 电源</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USB和外接5V直流电源双电源供电。</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pP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 name="图片 1" descr="100"/>
          <p:cNvPicPr>
            <a:picLocks noChangeAspect="1"/>
          </p:cNvPicPr>
          <p:nvPr/>
        </p:nvPicPr>
        <p:blipFill>
          <a:blip r:embed="rId2"/>
          <a:stretch>
            <a:fillRect/>
          </a:stretch>
        </p:blipFill>
        <p:spPr>
          <a:xfrm>
            <a:off x="6095365" y="2548890"/>
            <a:ext cx="5469254" cy="3814763"/>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15">
                                            <p:txEl>
                                              <p:pRg st="7" end="7"/>
                                            </p:txEl>
                                          </p:spTgt>
                                        </p:tgtEl>
                                        <p:attrNameLst>
                                          <p:attrName>style.visibility</p:attrName>
                                        </p:attrNameLst>
                                      </p:cBhvr>
                                      <p:to>
                                        <p:strVal val="visible"/>
                                      </p:to>
                                    </p:set>
                                    <p:animEffect transition="in" filter="blinds(horizontal)">
                                      <p:cBhvr>
                                        <p:cTn id="7" dur="500"/>
                                        <p:tgtEl>
                                          <p:spTgt spid="13315">
                                            <p:txEl>
                                              <p:pRg st="7" end="7"/>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3315">
                                            <p:txEl>
                                              <p:pRg st="8" end="8"/>
                                            </p:txEl>
                                          </p:spTgt>
                                        </p:tgtEl>
                                        <p:attrNameLst>
                                          <p:attrName>style.visibility</p:attrName>
                                        </p:attrNameLst>
                                      </p:cBhvr>
                                      <p:to>
                                        <p:strVal val="visible"/>
                                      </p:to>
                                    </p:set>
                                    <p:animEffect transition="in" filter="blinds(horizontal)">
                                      <p:cBhvr>
                                        <p:cTn id="10" dur="500"/>
                                        <p:tgtEl>
                                          <p:spTgt spid="1331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200005" cy="467995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1.1  </a:t>
            </a:r>
            <a:r>
              <a:rPr sz="2400" dirty="0">
                <a:ea typeface="隶书" panose="02010509060101010101" pitchFamily="1" charset="-122"/>
                <a:sym typeface="+mn-ea"/>
              </a:rPr>
              <a:t>MCS51兼容单片机</a:t>
            </a:r>
            <a:endParaRPr sz="2400" dirty="0">
              <a:ea typeface="隶书" panose="02010509060101010101" pitchFamily="1" charset="-122"/>
              <a:sym typeface="+mn-ea"/>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MCS51单片机是Intel公司20世纪80年代推出的8位单片机，近40年来一直得到了广泛的应用。国外和国内有很多公司都推出了改进型的51兼容单片机，其中具有代表性的是宏晶科技推出的IAP15系列8位单片机。</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1.1.1  MCS51单片机功能简介</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1.1.2  IAP15单片机简介</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1.1.3  单片机竞赛实训平台资源介绍</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15">
                                            <p:txEl>
                                              <p:pRg st="2" end="2"/>
                                            </p:txEl>
                                          </p:spTgt>
                                        </p:tgtEl>
                                        <p:attrNameLst>
                                          <p:attrName>style.visibility</p:attrName>
                                        </p:attrNameLst>
                                      </p:cBhvr>
                                      <p:to>
                                        <p:strVal val="visible"/>
                                      </p:to>
                                    </p:set>
                                    <p:animEffect transition="in" filter="blinds(horizontal)">
                                      <p:cBhvr>
                                        <p:cTn id="7" dur="500"/>
                                        <p:tgtEl>
                                          <p:spTgt spid="13315">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3315">
                                            <p:txEl>
                                              <p:pRg st="3" end="3"/>
                                            </p:txEl>
                                          </p:spTgt>
                                        </p:tgtEl>
                                        <p:attrNameLst>
                                          <p:attrName>style.visibility</p:attrName>
                                        </p:attrNameLst>
                                      </p:cBhvr>
                                      <p:to>
                                        <p:strVal val="visible"/>
                                      </p:to>
                                    </p:set>
                                    <p:animEffect transition="in" filter="blinds(horizontal)">
                                      <p:cBhvr>
                                        <p:cTn id="10" dur="500"/>
                                        <p:tgtEl>
                                          <p:spTgt spid="13315">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3315">
                                            <p:txEl>
                                              <p:pRg st="4" end="4"/>
                                            </p:txEl>
                                          </p:spTgt>
                                        </p:tgtEl>
                                        <p:attrNameLst>
                                          <p:attrName>style.visibility</p:attrName>
                                        </p:attrNameLst>
                                      </p:cBhvr>
                                      <p:to>
                                        <p:strVal val="visible"/>
                                      </p:to>
                                    </p:set>
                                    <p:animEffect transition="in" filter="blinds(horizontal)">
                                      <p:cBhvr>
                                        <p:cTn id="13" dur="500"/>
                                        <p:tgtEl>
                                          <p:spTgt spid="133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5200015" cy="467995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1.1  </a:t>
            </a:r>
            <a:r>
              <a:rPr sz="2400" dirty="0">
                <a:ea typeface="隶书" panose="02010509060101010101" pitchFamily="1" charset="-122"/>
                <a:sym typeface="+mn-ea"/>
              </a:rPr>
              <a:t>MCS51兼容单片机</a:t>
            </a:r>
            <a:endParaRPr sz="2400" dirty="0">
              <a:ea typeface="隶书" panose="02010509060101010101" pitchFamily="1" charset="-122"/>
              <a:sym typeface="+mn-ea"/>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1.1.3  单片机竞赛实训平台资源介绍</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单片机竞赛实训平台包括下列模块：</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(6) 通信功能</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l">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板载USB转串口功能，可以完成单片机与PC的串行通信</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(7) 存储/IO扩展</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配置EEPROM芯片AT24C02</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(8) 程序下载</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l">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板载USB下载功能，不需要另外配备编程器</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 name="图片 1" descr="100"/>
          <p:cNvPicPr>
            <a:picLocks noChangeAspect="1"/>
          </p:cNvPicPr>
          <p:nvPr/>
        </p:nvPicPr>
        <p:blipFill>
          <a:blip r:embed="rId2"/>
          <a:stretch>
            <a:fillRect/>
          </a:stretch>
        </p:blipFill>
        <p:spPr>
          <a:xfrm>
            <a:off x="6095365" y="2548890"/>
            <a:ext cx="5469254" cy="3814763"/>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15">
                                            <p:txEl>
                                              <p:pRg st="5" end="5"/>
                                            </p:txEl>
                                          </p:spTgt>
                                        </p:tgtEl>
                                        <p:attrNameLst>
                                          <p:attrName>style.visibility</p:attrName>
                                        </p:attrNameLst>
                                      </p:cBhvr>
                                      <p:to>
                                        <p:strVal val="visible"/>
                                      </p:to>
                                    </p:set>
                                    <p:animEffect transition="in" filter="blinds(horizontal)">
                                      <p:cBhvr>
                                        <p:cTn id="7" dur="500"/>
                                        <p:tgtEl>
                                          <p:spTgt spid="13315">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3315">
                                            <p:txEl>
                                              <p:pRg st="6" end="6"/>
                                            </p:txEl>
                                          </p:spTgt>
                                        </p:tgtEl>
                                        <p:attrNameLst>
                                          <p:attrName>style.visibility</p:attrName>
                                        </p:attrNameLst>
                                      </p:cBhvr>
                                      <p:to>
                                        <p:strVal val="visible"/>
                                      </p:to>
                                    </p:set>
                                    <p:animEffect transition="in" filter="blinds(horizontal)">
                                      <p:cBhvr>
                                        <p:cTn id="10" dur="500"/>
                                        <p:tgtEl>
                                          <p:spTgt spid="13315">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3315">
                                            <p:txEl>
                                              <p:pRg st="7" end="7"/>
                                            </p:txEl>
                                          </p:spTgt>
                                        </p:tgtEl>
                                        <p:attrNameLst>
                                          <p:attrName>style.visibility</p:attrName>
                                        </p:attrNameLst>
                                      </p:cBhvr>
                                      <p:to>
                                        <p:strVal val="visible"/>
                                      </p:to>
                                    </p:set>
                                    <p:animEffect transition="in" filter="blinds(horizontal)">
                                      <p:cBhvr>
                                        <p:cTn id="15" dur="500"/>
                                        <p:tgtEl>
                                          <p:spTgt spid="13315">
                                            <p:txEl>
                                              <p:pRg st="7" end="7"/>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3315">
                                            <p:txEl>
                                              <p:pRg st="8" end="8"/>
                                            </p:txEl>
                                          </p:spTgt>
                                        </p:tgtEl>
                                        <p:attrNameLst>
                                          <p:attrName>style.visibility</p:attrName>
                                        </p:attrNameLst>
                                      </p:cBhvr>
                                      <p:to>
                                        <p:strVal val="visible"/>
                                      </p:to>
                                    </p:set>
                                    <p:animEffect transition="in" filter="blinds(horizontal)">
                                      <p:cBhvr>
                                        <p:cTn id="18" dur="500"/>
                                        <p:tgtEl>
                                          <p:spTgt spid="1331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5372100" cy="467995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1.1  </a:t>
            </a:r>
            <a:r>
              <a:rPr sz="2400" dirty="0">
                <a:ea typeface="隶书" panose="02010509060101010101" pitchFamily="1" charset="-122"/>
                <a:sym typeface="+mn-ea"/>
              </a:rPr>
              <a:t>MCS51兼容单片机</a:t>
            </a:r>
            <a:endParaRPr sz="2400" dirty="0">
              <a:ea typeface="隶书" panose="02010509060101010101" pitchFamily="1" charset="-122"/>
              <a:sym typeface="+mn-ea"/>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1.1.3  单片机竞赛实训平台资源介绍</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单片机竞赛实训平台包括下列模块：</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(9) ADC/DAC模块</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l">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配置PCF8591 ADC/DAC芯片，内     含8位4通道ADC和单通道DAC</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(10) 信号发生模块</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l">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配置555方波发生器，可产生实验  所需的200Hz~20KHz的方波信号</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 name="图片 1" descr="100"/>
          <p:cNvPicPr>
            <a:picLocks noChangeAspect="1"/>
          </p:cNvPicPr>
          <p:nvPr/>
        </p:nvPicPr>
        <p:blipFill>
          <a:blip r:embed="rId2"/>
          <a:stretch>
            <a:fillRect/>
          </a:stretch>
        </p:blipFill>
        <p:spPr>
          <a:xfrm>
            <a:off x="6095365" y="2548890"/>
            <a:ext cx="5469254" cy="3814763"/>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15">
                                            <p:txEl>
                                              <p:pRg st="5" end="5"/>
                                            </p:txEl>
                                          </p:spTgt>
                                        </p:tgtEl>
                                        <p:attrNameLst>
                                          <p:attrName>style.visibility</p:attrName>
                                        </p:attrNameLst>
                                      </p:cBhvr>
                                      <p:to>
                                        <p:strVal val="visible"/>
                                      </p:to>
                                    </p:set>
                                    <p:animEffect transition="in" filter="blinds(horizontal)">
                                      <p:cBhvr>
                                        <p:cTn id="7" dur="500"/>
                                        <p:tgtEl>
                                          <p:spTgt spid="13315">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3315">
                                            <p:txEl>
                                              <p:pRg st="6" end="6"/>
                                            </p:txEl>
                                          </p:spTgt>
                                        </p:tgtEl>
                                        <p:attrNameLst>
                                          <p:attrName>style.visibility</p:attrName>
                                        </p:attrNameLst>
                                      </p:cBhvr>
                                      <p:to>
                                        <p:strVal val="visible"/>
                                      </p:to>
                                    </p:set>
                                    <p:animEffect transition="in" filter="blinds(horizontal)">
                                      <p:cBhvr>
                                        <p:cTn id="10" dur="500"/>
                                        <p:tgtEl>
                                          <p:spTgt spid="133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1195070" y="2535555"/>
            <a:ext cx="4754245" cy="3810635"/>
          </a:xfrm>
          <a:prstGeom prst="rect">
            <a:avLst/>
          </a:prstGeom>
        </p:spPr>
      </p:pic>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5372100" cy="467995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1.1  </a:t>
            </a:r>
            <a:r>
              <a:rPr sz="2400" dirty="0">
                <a:ea typeface="隶书" panose="02010509060101010101" pitchFamily="1" charset="-122"/>
                <a:sym typeface="+mn-ea"/>
              </a:rPr>
              <a:t>MCS51兼容单片机</a:t>
            </a:r>
            <a:endParaRPr sz="2400" dirty="0">
              <a:ea typeface="隶书" panose="02010509060101010101" pitchFamily="1" charset="-122"/>
              <a:sym typeface="+mn-ea"/>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1.1.3  单片机竞赛实训平台资源介绍</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3"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 name="图片 1" descr="100"/>
          <p:cNvPicPr>
            <a:picLocks noChangeAspect="1"/>
          </p:cNvPicPr>
          <p:nvPr/>
        </p:nvPicPr>
        <p:blipFill>
          <a:blip r:embed="rId4"/>
          <a:stretch>
            <a:fillRect/>
          </a:stretch>
        </p:blipFill>
        <p:spPr>
          <a:xfrm>
            <a:off x="6095365" y="2548890"/>
            <a:ext cx="5469254" cy="3814763"/>
          </a:xfrm>
          <a:prstGeom prst="rect">
            <a:avLst/>
          </a:prstGeom>
        </p:spPr>
      </p:pic>
    </p:spTree>
  </p:cSld>
  <p:clrMapOvr>
    <a:masterClrMapping/>
  </p:clrMapOvr>
  <p:transition>
    <p:random/>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5372100" cy="467995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1.1  </a:t>
            </a:r>
            <a:r>
              <a:rPr sz="2400" dirty="0">
                <a:ea typeface="隶书" panose="02010509060101010101" pitchFamily="1" charset="-122"/>
                <a:sym typeface="+mn-ea"/>
              </a:rPr>
              <a:t>MCS51兼容单片机</a:t>
            </a:r>
            <a:endParaRPr sz="2400" dirty="0">
              <a:ea typeface="隶书" panose="02010509060101010101" pitchFamily="1" charset="-122"/>
              <a:sym typeface="+mn-ea"/>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1.1.3  单片机竞赛实训平台资源介绍</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3" name="图片 2"/>
          <p:cNvPicPr>
            <a:picLocks noChangeAspect="1"/>
          </p:cNvPicPr>
          <p:nvPr/>
        </p:nvPicPr>
        <p:blipFill>
          <a:blip r:embed="rId2"/>
          <a:stretch>
            <a:fillRect/>
          </a:stretch>
        </p:blipFill>
        <p:spPr>
          <a:xfrm>
            <a:off x="2920365" y="2533650"/>
            <a:ext cx="6362700" cy="3943350"/>
          </a:xfrm>
          <a:prstGeom prst="rect">
            <a:avLst/>
          </a:prstGeom>
        </p:spPr>
      </p:pic>
    </p:spTree>
  </p:cSld>
  <p:clrMapOvr>
    <a:masterClrMapping/>
  </p:clrMapOvr>
  <p:transition>
    <p:rand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247630" cy="467995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1.2  </a:t>
            </a:r>
            <a:r>
              <a:rPr sz="2400" dirty="0">
                <a:ea typeface="隶书" panose="02010509060101010101" pitchFamily="1" charset="-122"/>
                <a:sym typeface="+mn-ea"/>
              </a:rPr>
              <a:t>开发环境与工具</a:t>
            </a:r>
            <a:endParaRPr sz="2400" dirty="0">
              <a:ea typeface="隶书" panose="02010509060101010101" pitchFamily="1" charset="-122"/>
              <a:sym typeface="+mn-ea"/>
            </a:endParaRPr>
          </a:p>
          <a:p>
            <a:pPr marL="342900" indent="-342900" algn="just">
              <a:spcBef>
                <a:spcPct val="20000"/>
              </a:spcBef>
            </a:pPr>
            <a:r>
              <a:rPr sz="2400" dirty="0">
                <a:ea typeface="隶书" panose="02010509060101010101" pitchFamily="1" charset="-122"/>
                <a:sym typeface="+mn-ea"/>
              </a:rPr>
              <a:t>1.2.1  Keil C51使用</a:t>
            </a:r>
            <a:endParaRPr sz="2400" dirty="0">
              <a:ea typeface="隶书" panose="02010509060101010101" pitchFamily="1" charset="-122"/>
              <a:sym typeface="+mn-ea"/>
            </a:endParaRPr>
          </a:p>
          <a:p>
            <a:pPr marL="342900" indent="-342900" algn="just">
              <a:spcBef>
                <a:spcPct val="20000"/>
              </a:spcBef>
            </a:pPr>
            <a:r>
              <a:rPr sz="2400" dirty="0">
                <a:ea typeface="隶书" panose="02010509060101010101" pitchFamily="1" charset="-122"/>
                <a:sym typeface="+mn-ea"/>
              </a:rPr>
              <a:t>1.2.2  STC-ISP使用</a:t>
            </a:r>
            <a:endParaRPr sz="2400" dirty="0">
              <a:ea typeface="隶书" panose="02010509060101010101" pitchFamily="1" charset="-122"/>
              <a:sym typeface="+mn-ea"/>
            </a:endParaRPr>
          </a:p>
          <a:p>
            <a:pPr marL="342900" indent="-342900" algn="just">
              <a:spcBef>
                <a:spcPct val="20000"/>
              </a:spcBef>
            </a:pPr>
            <a:r>
              <a:rPr sz="2400" dirty="0">
                <a:ea typeface="隶书" panose="02010509060101010101" pitchFamily="1" charset="-122"/>
                <a:sym typeface="+mn-ea"/>
              </a:rPr>
              <a:t>1.2.3  IAP15F2K61S2程序调试方法</a:t>
            </a: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247630" cy="5018405"/>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1.2  </a:t>
            </a:r>
            <a:r>
              <a:rPr sz="2400" dirty="0">
                <a:ea typeface="隶书" panose="02010509060101010101" pitchFamily="1" charset="-122"/>
                <a:sym typeface="+mn-ea"/>
              </a:rPr>
              <a:t>开发环境与工具</a:t>
            </a:r>
            <a:endParaRPr sz="2400" dirty="0">
              <a:ea typeface="隶书" panose="02010509060101010101" pitchFamily="1" charset="-122"/>
              <a:sym typeface="+mn-ea"/>
            </a:endParaRPr>
          </a:p>
          <a:p>
            <a:pPr marL="342900" indent="-342900" algn="just">
              <a:spcBef>
                <a:spcPct val="20000"/>
              </a:spcBef>
            </a:pPr>
            <a:r>
              <a:rPr sz="2400" dirty="0">
                <a:ea typeface="隶书" panose="02010509060101010101" pitchFamily="1" charset="-122"/>
                <a:sym typeface="+mn-ea"/>
              </a:rPr>
              <a:t>1.2.1  Keil C51使用</a:t>
            </a:r>
            <a:endParaRPr sz="2400" dirty="0">
              <a:ea typeface="隶书" panose="02010509060101010101" pitchFamily="1" charset="-122"/>
              <a:sym typeface="+mn-ea"/>
            </a:endParaRPr>
          </a:p>
          <a:p>
            <a:pPr marL="342900" indent="-342900" algn="just">
              <a:spcBef>
                <a:spcPct val="20000"/>
              </a:spcBef>
              <a:buFont typeface="Arial" panose="020B0604020202020204" pitchFamily="34" charset="0"/>
              <a:buChar char="•"/>
            </a:pPr>
            <a:r>
              <a:rPr sz="2400" dirty="0">
                <a:ea typeface="隶书" panose="02010509060101010101" pitchFamily="1" charset="-122"/>
                <a:sym typeface="+mn-ea"/>
              </a:rPr>
              <a:t>Keil C51是美国Keil Software公司出品的51系列兼容单片机C语言软件开发系统，提供包括C编译器、宏汇编、链接器、库管理和功能强大的仿真调试器在内的完整开发方案，通过集成开发环境（IDE）将这些部分组合在一起。Keil兼容C语言和汇编语言，与汇编语言相比，C语言在功能、结构性、可读性和可维护性上有明显的优势，因而易学易用。</a:t>
            </a:r>
            <a:endParaRPr sz="2400" dirty="0">
              <a:ea typeface="隶书" panose="02010509060101010101" pitchFamily="1" charset="-122"/>
              <a:sym typeface="+mn-ea"/>
            </a:endParaRPr>
          </a:p>
          <a:p>
            <a:pPr marL="342900" indent="-342900" algn="just">
              <a:spcBef>
                <a:spcPct val="20000"/>
              </a:spcBef>
              <a:buFont typeface="Arial" panose="020B0604020202020204" pitchFamily="34" charset="0"/>
              <a:buChar char="•"/>
            </a:pPr>
            <a:r>
              <a:rPr sz="2400" dirty="0">
                <a:ea typeface="隶书" panose="02010509060101010101" pitchFamily="1" charset="-122"/>
                <a:sym typeface="+mn-ea"/>
              </a:rPr>
              <a:t>开发人员可用IDE本身或其他编辑器编辑C语言（C51）或汇编语言（A51）源文件，然后分别由C51及A51编译器编译生成目标文件（.obj），再由LIB51创建生成库文件，也可以与库文件一起经L51连接生成绝对目标文件（.abs），abs文件由OH51转换成标准的十六进制文件（.hex），以供调试器进行源代码级调试，也可由仿真器直接对目标板进行调试，还可以直接写入程序存储器中。 </a:t>
            </a: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15">
                                            <p:txEl>
                                              <p:pRg st="3" end="3"/>
                                            </p:txEl>
                                          </p:spTgt>
                                        </p:tgtEl>
                                        <p:attrNameLst>
                                          <p:attrName>style.visibility</p:attrName>
                                        </p:attrNameLst>
                                      </p:cBhvr>
                                      <p:to>
                                        <p:strVal val="visible"/>
                                      </p:to>
                                    </p:set>
                                    <p:animEffect transition="in" filter="blinds(horizontal)">
                                      <p:cBhvr>
                                        <p:cTn id="7" dur="500"/>
                                        <p:tgtEl>
                                          <p:spTgt spid="133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247630" cy="3714115"/>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1.2  </a:t>
            </a:r>
            <a:r>
              <a:rPr sz="2400" dirty="0">
                <a:ea typeface="隶书" panose="02010509060101010101" pitchFamily="1" charset="-122"/>
                <a:sym typeface="+mn-ea"/>
              </a:rPr>
              <a:t>开发环境与工具</a:t>
            </a:r>
            <a:endParaRPr sz="2400" dirty="0">
              <a:ea typeface="隶书" panose="02010509060101010101" pitchFamily="1" charset="-122"/>
              <a:sym typeface="+mn-ea"/>
            </a:endParaRPr>
          </a:p>
          <a:p>
            <a:pPr marL="342900" indent="-342900" algn="just">
              <a:spcBef>
                <a:spcPct val="20000"/>
              </a:spcBef>
            </a:pPr>
            <a:r>
              <a:rPr sz="2400" dirty="0">
                <a:ea typeface="隶书" panose="02010509060101010101" pitchFamily="1" charset="-122"/>
                <a:sym typeface="+mn-ea"/>
              </a:rPr>
              <a:t>1.2.1  Keil C51使用</a:t>
            </a:r>
            <a:endParaRPr sz="2400" dirty="0">
              <a:ea typeface="隶书" panose="02010509060101010101" pitchFamily="1" charset="-122"/>
              <a:sym typeface="+mn-ea"/>
            </a:endParaRPr>
          </a:p>
          <a:p>
            <a:pPr marL="342900" indent="-342900" algn="just">
              <a:spcBef>
                <a:spcPct val="20000"/>
              </a:spcBef>
              <a:buFont typeface="Arial" panose="020B0604020202020204" pitchFamily="34" charset="0"/>
              <a:buChar char="•"/>
            </a:pPr>
            <a:r>
              <a:rPr sz="2400" dirty="0">
                <a:ea typeface="隶书" panose="02010509060101010101" pitchFamily="1" charset="-122"/>
                <a:sym typeface="+mn-ea"/>
              </a:rPr>
              <a:t>Keil </a:t>
            </a:r>
            <a:r>
              <a:rPr lang="en-US" sz="2400" dirty="0">
                <a:latin typeface="Symbol" panose="05050102010706020507" charset="0"/>
                <a:ea typeface="隶书" panose="02010509060101010101" pitchFamily="1" charset="-122"/>
                <a:cs typeface="Symbol" panose="05050102010706020507" charset="0"/>
                <a:sym typeface="+mn-ea"/>
              </a:rPr>
              <a:t>m</a:t>
            </a:r>
            <a:r>
              <a:rPr sz="2400" dirty="0">
                <a:ea typeface="隶书" panose="02010509060101010101" pitchFamily="1" charset="-122"/>
                <a:sym typeface="+mn-ea"/>
              </a:rPr>
              <a:t>Vision5集成开发环境V9.56的安装文件是“Keil.C51.V9.56.exe”，双击该文件启动安装，将Keil C51安装在“C:\Keil_v5”文件夹中。</a:t>
            </a:r>
            <a:endParaRPr sz="2400" dirty="0">
              <a:ea typeface="隶书" panose="02010509060101010101" pitchFamily="1" charset="-122"/>
              <a:sym typeface="+mn-ea"/>
            </a:endParaRPr>
          </a:p>
          <a:p>
            <a:pPr marL="342900" indent="-342900" algn="just">
              <a:spcBef>
                <a:spcPct val="20000"/>
              </a:spcBef>
              <a:buFont typeface="Arial" panose="020B0604020202020204" pitchFamily="34" charset="0"/>
              <a:buChar char="•"/>
            </a:pPr>
            <a:r>
              <a:rPr sz="2400" dirty="0">
                <a:ea typeface="隶书" panose="02010509060101010101" pitchFamily="1" charset="-122"/>
                <a:sym typeface="+mn-ea"/>
              </a:rPr>
              <a:t>Keil </a:t>
            </a:r>
            <a:r>
              <a:rPr lang="en-US" sz="2400" dirty="0">
                <a:latin typeface="Symbol" panose="05050102010706020507" charset="0"/>
                <a:ea typeface="隶书" panose="02010509060101010101" pitchFamily="1" charset="-122"/>
                <a:cs typeface="Symbol" panose="05050102010706020507" charset="0"/>
                <a:sym typeface="+mn-ea"/>
              </a:rPr>
              <a:t>m</a:t>
            </a:r>
            <a:r>
              <a:rPr sz="2400" dirty="0">
                <a:ea typeface="隶书" panose="02010509060101010101" pitchFamily="1" charset="-122"/>
                <a:sym typeface="+mn-ea"/>
              </a:rPr>
              <a:t>Vision5集成开发环境的打开方法是：在Windows操作系统“开始”菜单下的“所有程序”中找到“Keil uVision5”程序，或单击桌面上的“Keil uVision5”图标，运行“Keil uVision5”，进入Keil </a:t>
            </a:r>
            <a:r>
              <a:rPr lang="en-US" sz="2400" dirty="0">
                <a:latin typeface="Symbol" panose="05050102010706020507" charset="0"/>
                <a:ea typeface="隶书" panose="02010509060101010101" pitchFamily="1" charset="-122"/>
                <a:cs typeface="Symbol" panose="05050102010706020507" charset="0"/>
                <a:sym typeface="+mn-ea"/>
              </a:rPr>
              <a:t>m</a:t>
            </a:r>
            <a:r>
              <a:rPr sz="2400" dirty="0">
                <a:ea typeface="隶书" panose="02010509060101010101" pitchFamily="1" charset="-122"/>
                <a:sym typeface="+mn-ea"/>
              </a:rPr>
              <a:t>Vision5集成开发环境主界面。</a:t>
            </a:r>
            <a:endParaRPr sz="2400" dirty="0">
              <a:ea typeface="隶书" panose="02010509060101010101" pitchFamily="1" charset="-122"/>
              <a:sym typeface="+mn-ea"/>
            </a:endParaRPr>
          </a:p>
          <a:p>
            <a:pPr marL="342900" indent="-342900" algn="just">
              <a:spcBef>
                <a:spcPct val="20000"/>
              </a:spcBef>
              <a:buFont typeface="Arial" panose="020B0604020202020204" pitchFamily="34" charset="0"/>
              <a:buChar char="•"/>
            </a:pPr>
            <a:r>
              <a:rPr sz="2400" dirty="0">
                <a:ea typeface="隶书" panose="02010509060101010101" pitchFamily="1" charset="-122"/>
                <a:sym typeface="+mn-ea"/>
              </a:rPr>
              <a:t>下面以“2.1 LED”为例，介绍Keil </a:t>
            </a:r>
            <a:r>
              <a:rPr lang="en-US" sz="2400" dirty="0">
                <a:latin typeface="Symbol" panose="05050102010706020507" charset="0"/>
                <a:ea typeface="隶书" panose="02010509060101010101" pitchFamily="1" charset="-122"/>
                <a:cs typeface="Symbol" panose="05050102010706020507" charset="0"/>
                <a:sym typeface="+mn-ea"/>
              </a:rPr>
              <a:t>m</a:t>
            </a:r>
            <a:r>
              <a:rPr sz="2400" dirty="0">
                <a:ea typeface="隶书" panose="02010509060101010101" pitchFamily="1" charset="-122"/>
                <a:sym typeface="+mn-ea"/>
              </a:rPr>
              <a:t>Vision5集成开发环境的使用。</a:t>
            </a: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15">
                                            <p:txEl>
                                              <p:pRg st="3" end="3"/>
                                            </p:txEl>
                                          </p:spTgt>
                                        </p:tgtEl>
                                        <p:attrNameLst>
                                          <p:attrName>style.visibility</p:attrName>
                                        </p:attrNameLst>
                                      </p:cBhvr>
                                      <p:to>
                                        <p:strVal val="visible"/>
                                      </p:to>
                                    </p:set>
                                    <p:animEffect transition="in" filter="blinds(horizontal)">
                                      <p:cBhvr>
                                        <p:cTn id="7" dur="500"/>
                                        <p:tgtEl>
                                          <p:spTgt spid="133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315">
                                            <p:txEl>
                                              <p:pRg st="4" end="4"/>
                                            </p:txEl>
                                          </p:spTgt>
                                        </p:tgtEl>
                                        <p:attrNameLst>
                                          <p:attrName>style.visibility</p:attrName>
                                        </p:attrNameLst>
                                      </p:cBhvr>
                                      <p:to>
                                        <p:strVal val="visible"/>
                                      </p:to>
                                    </p:set>
                                    <p:animEffect transition="in" filter="blinds(horizontal)">
                                      <p:cBhvr>
                                        <p:cTn id="12" dur="500"/>
                                        <p:tgtEl>
                                          <p:spTgt spid="133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4989830" cy="458851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1.2  </a:t>
            </a:r>
            <a:r>
              <a:rPr sz="2400" dirty="0">
                <a:ea typeface="隶书" panose="02010509060101010101" pitchFamily="1" charset="-122"/>
                <a:sym typeface="+mn-ea"/>
              </a:rPr>
              <a:t>开发环境与工具</a:t>
            </a:r>
            <a:endParaRPr sz="2400" dirty="0">
              <a:ea typeface="隶书" panose="02010509060101010101" pitchFamily="1" charset="-122"/>
              <a:sym typeface="+mn-ea"/>
            </a:endParaRPr>
          </a:p>
          <a:p>
            <a:pPr marL="342900" indent="-342900" algn="just">
              <a:spcBef>
                <a:spcPct val="20000"/>
              </a:spcBef>
            </a:pPr>
            <a:r>
              <a:rPr sz="2400" dirty="0">
                <a:ea typeface="隶书" panose="02010509060101010101" pitchFamily="1" charset="-122"/>
                <a:sym typeface="+mn-ea"/>
              </a:rPr>
              <a:t>1.2.1  Keil C51使用</a:t>
            </a:r>
            <a:endParaRPr sz="2400" dirty="0">
              <a:ea typeface="隶书" panose="02010509060101010101" pitchFamily="1" charset="-122"/>
              <a:sym typeface="+mn-ea"/>
            </a:endParaRPr>
          </a:p>
          <a:p>
            <a:pPr marL="384175" indent="-384175" algn="l">
              <a:spcBef>
                <a:spcPct val="20000"/>
              </a:spcBef>
            </a:pPr>
            <a:r>
              <a:rPr sz="2400" dirty="0">
                <a:ea typeface="隶书" panose="02010509060101010101" pitchFamily="1" charset="-122"/>
                <a:sym typeface="+mn-ea"/>
              </a:rPr>
              <a:t>① 单击“Project”菜单下的“New </a:t>
            </a:r>
            <a:r>
              <a:rPr lang="en-US" sz="2400" dirty="0">
                <a:latin typeface="Symbol" panose="05050102010706020507" charset="0"/>
                <a:ea typeface="隶书" panose="02010509060101010101" pitchFamily="1" charset="-122"/>
                <a:cs typeface="Symbol" panose="05050102010706020507" charset="0"/>
                <a:sym typeface="+mn-ea"/>
              </a:rPr>
              <a:t>m</a:t>
            </a:r>
            <a:r>
              <a:rPr sz="2400" dirty="0">
                <a:ea typeface="隶书" panose="02010509060101010101" pitchFamily="1" charset="-122"/>
                <a:sym typeface="+mn-ea"/>
              </a:rPr>
              <a:t>Vision Project…”菜单项启动新工程的建立，出现创建新工程对话框。为了便于工程管理，对于每个工程可以新建一个文件夹，例如本例中新建文件夹“D:\MCS51\201_LED”，进入“201_LED”文件夹后在文件名文本框中输入工程名称（例如“IAP15”），如图1.1所示。</a:t>
            </a: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grpSp>
        <p:nvGrpSpPr>
          <p:cNvPr id="2642" name="组合 2642"/>
          <p:cNvGrpSpPr/>
          <p:nvPr/>
        </p:nvGrpSpPr>
        <p:grpSpPr>
          <a:xfrm>
            <a:off x="6175375" y="2188845"/>
            <a:ext cx="5441315" cy="4064000"/>
            <a:chOff x="2398" y="203706"/>
            <a:chExt cx="6094" cy="4240"/>
          </a:xfrm>
        </p:grpSpPr>
        <p:pic>
          <p:nvPicPr>
            <p:cNvPr id="2640" name="图片 1"/>
            <p:cNvPicPr>
              <a:picLocks noChangeAspect="1"/>
            </p:cNvPicPr>
            <p:nvPr/>
          </p:nvPicPr>
          <p:blipFill>
            <a:blip r:embed="rId2"/>
            <a:stretch>
              <a:fillRect/>
            </a:stretch>
          </p:blipFill>
          <p:spPr>
            <a:xfrm>
              <a:off x="2398" y="203706"/>
              <a:ext cx="6094" cy="4241"/>
            </a:xfrm>
            <a:prstGeom prst="rect">
              <a:avLst/>
            </a:prstGeom>
            <a:noFill/>
            <a:ln>
              <a:noFill/>
            </a:ln>
          </p:spPr>
        </p:pic>
        <p:sp>
          <p:nvSpPr>
            <p:cNvPr id="132" name="圆角矩形 132"/>
            <p:cNvSpPr/>
            <p:nvPr/>
          </p:nvSpPr>
          <p:spPr>
            <a:xfrm>
              <a:off x="3332" y="204043"/>
              <a:ext cx="2150" cy="218"/>
            </a:xfrm>
            <a:prstGeom prst="roundRect">
              <a:avLst>
                <a:gd name="adj" fmla="val 50000"/>
              </a:avLst>
            </a:prstGeom>
            <a:noFill/>
            <a:ln w="12700">
              <a:solidFill>
                <a:schemeClr val="bg2">
                  <a:lumMod val="95000"/>
                  <a:lumOff val="5000"/>
                </a:schemeClr>
              </a:solidFill>
              <a:miter lim="800000"/>
            </a:ln>
          </p:spPr>
          <p:txBody>
            <a:bodyPr rot="0" spcFirstLastPara="0" vertOverflow="overflow" horzOverflow="overflow" vert="horz" wrap="square" lIns="18000" tIns="18000" rIns="18000" bIns="18000" numCol="1" spcCol="0" rtlCol="0" fromWordArt="0" anchor="t" anchorCtr="0" forceAA="0" upright="1" compatLnSpc="1">
              <a:noAutofit/>
            </a:bodyPr>
            <a:p>
              <a:pPr indent="266700" algn="ctr">
                <a:lnSpc>
                  <a:spcPct val="100000"/>
                </a:lnSpc>
              </a:pPr>
              <a:r>
                <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rPr>
                <a:t> </a:t>
              </a:r>
              <a:endPar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2630" name="圆角矩形 2630"/>
            <p:cNvSpPr/>
            <p:nvPr/>
          </p:nvSpPr>
          <p:spPr>
            <a:xfrm>
              <a:off x="3651" y="206789"/>
              <a:ext cx="467" cy="218"/>
            </a:xfrm>
            <a:prstGeom prst="roundRect">
              <a:avLst>
                <a:gd name="adj" fmla="val 50000"/>
              </a:avLst>
            </a:prstGeom>
            <a:noFill/>
            <a:ln w="12700">
              <a:solidFill>
                <a:schemeClr val="bg2">
                  <a:lumMod val="95000"/>
                  <a:lumOff val="5000"/>
                </a:schemeClr>
              </a:solidFill>
              <a:miter lim="800000"/>
            </a:ln>
          </p:spPr>
          <p:txBody>
            <a:bodyPr rot="0" spcFirstLastPara="0" vertOverflow="overflow" horzOverflow="overflow" vert="horz" wrap="square" lIns="18000" tIns="18000" rIns="18000" bIns="18000" numCol="1" spcCol="0" rtlCol="0" fromWordArt="0" anchor="t" anchorCtr="0" forceAA="0" upright="1" compatLnSpc="1">
              <a:noAutofit/>
            </a:bodyPr>
            <a:p>
              <a:pPr indent="266700" algn="ctr">
                <a:lnSpc>
                  <a:spcPct val="100000"/>
                </a:lnSpc>
              </a:pPr>
              <a:r>
                <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rPr>
                <a:t> </a:t>
              </a:r>
              <a:endPar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2614" name="圆角矩形 2614"/>
            <p:cNvSpPr/>
            <p:nvPr/>
          </p:nvSpPr>
          <p:spPr>
            <a:xfrm>
              <a:off x="6512" y="207500"/>
              <a:ext cx="613" cy="218"/>
            </a:xfrm>
            <a:prstGeom prst="roundRect">
              <a:avLst>
                <a:gd name="adj" fmla="val 50000"/>
              </a:avLst>
            </a:prstGeom>
            <a:noFill/>
            <a:ln w="12700">
              <a:solidFill>
                <a:schemeClr val="bg2">
                  <a:lumMod val="95000"/>
                  <a:lumOff val="5000"/>
                </a:schemeClr>
              </a:solidFill>
              <a:miter lim="800000"/>
            </a:ln>
          </p:spPr>
          <p:txBody>
            <a:bodyPr rot="0" spcFirstLastPara="0" vertOverflow="overflow" horzOverflow="overflow" vert="horz" wrap="square" lIns="18000" tIns="18000" rIns="18000" bIns="18000" numCol="1" spcCol="0" rtlCol="0" fromWordArt="0" anchor="t" anchorCtr="0" forceAA="0" upright="1" compatLnSpc="1">
              <a:noAutofit/>
            </a:bodyPr>
            <a:p>
              <a:pPr indent="266700" algn="ctr">
                <a:lnSpc>
                  <a:spcPct val="100000"/>
                </a:lnSpc>
              </a:pPr>
              <a:r>
                <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rPr>
                <a:t> </a:t>
              </a:r>
              <a:endPar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endParaRPr>
            </a:p>
          </p:txBody>
        </p:sp>
      </p:grpSp>
    </p:spTree>
  </p:cSld>
  <p:clrMapOvr>
    <a:masterClrMapping/>
  </p:clrMapOvr>
  <p:transition>
    <p:random/>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789" name="组合 2789"/>
          <p:cNvGrpSpPr/>
          <p:nvPr/>
        </p:nvGrpSpPr>
        <p:grpSpPr>
          <a:xfrm>
            <a:off x="6188075" y="2169795"/>
            <a:ext cx="5414010" cy="4068445"/>
            <a:chOff x="2916" y="201724"/>
            <a:chExt cx="6911" cy="5142"/>
          </a:xfrm>
        </p:grpSpPr>
        <p:pic>
          <p:nvPicPr>
            <p:cNvPr id="2784" name="图片 4"/>
            <p:cNvPicPr>
              <a:picLocks noChangeAspect="1"/>
            </p:cNvPicPr>
            <p:nvPr/>
          </p:nvPicPr>
          <p:blipFill>
            <a:blip r:embed="rId1"/>
            <a:stretch>
              <a:fillRect/>
            </a:stretch>
          </p:blipFill>
          <p:spPr>
            <a:xfrm>
              <a:off x="2916" y="201724"/>
              <a:ext cx="6911" cy="5142"/>
            </a:xfrm>
            <a:prstGeom prst="rect">
              <a:avLst/>
            </a:prstGeom>
            <a:noFill/>
            <a:ln>
              <a:noFill/>
            </a:ln>
          </p:spPr>
        </p:pic>
        <p:sp>
          <p:nvSpPr>
            <p:cNvPr id="2785" name="圆角矩形 2785"/>
            <p:cNvSpPr/>
            <p:nvPr/>
          </p:nvSpPr>
          <p:spPr>
            <a:xfrm>
              <a:off x="3718" y="202808"/>
              <a:ext cx="639" cy="417"/>
            </a:xfrm>
            <a:prstGeom prst="roundRect">
              <a:avLst>
                <a:gd name="adj" fmla="val 50000"/>
              </a:avLst>
            </a:prstGeom>
            <a:noFill/>
            <a:ln w="12700">
              <a:solidFill>
                <a:schemeClr val="bg2"/>
              </a:solidFill>
              <a:miter lim="800000"/>
            </a:ln>
          </p:spPr>
        </p:sp>
        <p:sp>
          <p:nvSpPr>
            <p:cNvPr id="2786" name="圆角矩形 2786"/>
            <p:cNvSpPr/>
            <p:nvPr/>
          </p:nvSpPr>
          <p:spPr>
            <a:xfrm>
              <a:off x="3818" y="205543"/>
              <a:ext cx="567" cy="227"/>
            </a:xfrm>
            <a:prstGeom prst="roundRect">
              <a:avLst>
                <a:gd name="adj" fmla="val 50000"/>
              </a:avLst>
            </a:prstGeom>
            <a:noFill/>
            <a:ln w="12700">
              <a:solidFill>
                <a:schemeClr val="bg2"/>
              </a:solidFill>
              <a:miter lim="800000"/>
            </a:ln>
          </p:spPr>
        </p:sp>
        <p:sp>
          <p:nvSpPr>
            <p:cNvPr id="2787" name="圆角矩形 2787"/>
            <p:cNvSpPr/>
            <p:nvPr/>
          </p:nvSpPr>
          <p:spPr>
            <a:xfrm>
              <a:off x="3553" y="204031"/>
              <a:ext cx="459" cy="227"/>
            </a:xfrm>
            <a:prstGeom prst="roundRect">
              <a:avLst>
                <a:gd name="adj" fmla="val 50000"/>
              </a:avLst>
            </a:prstGeom>
            <a:noFill/>
            <a:ln w="12700">
              <a:solidFill>
                <a:schemeClr val="bg2"/>
              </a:solidFill>
              <a:miter lim="800000"/>
            </a:ln>
          </p:spPr>
        </p:sp>
        <p:sp>
          <p:nvSpPr>
            <p:cNvPr id="2788" name="圆角矩形 2788"/>
            <p:cNvSpPr/>
            <p:nvPr/>
          </p:nvSpPr>
          <p:spPr>
            <a:xfrm>
              <a:off x="5593" y="206462"/>
              <a:ext cx="438" cy="227"/>
            </a:xfrm>
            <a:prstGeom prst="roundRect">
              <a:avLst>
                <a:gd name="adj" fmla="val 50000"/>
              </a:avLst>
            </a:prstGeom>
            <a:noFill/>
            <a:ln w="12700">
              <a:solidFill>
                <a:schemeClr val="bg2"/>
              </a:solidFill>
              <a:miter lim="800000"/>
            </a:ln>
          </p:spPr>
        </p:sp>
      </p:grpSp>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4989830" cy="458851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1.2  </a:t>
            </a:r>
            <a:r>
              <a:rPr sz="2400" dirty="0">
                <a:ea typeface="隶书" panose="02010509060101010101" pitchFamily="1" charset="-122"/>
                <a:sym typeface="+mn-ea"/>
              </a:rPr>
              <a:t>开发环境与工具</a:t>
            </a:r>
            <a:endParaRPr sz="2400" dirty="0">
              <a:ea typeface="隶书" panose="02010509060101010101" pitchFamily="1" charset="-122"/>
              <a:sym typeface="+mn-ea"/>
            </a:endParaRPr>
          </a:p>
          <a:p>
            <a:pPr marL="342900" indent="-342900" algn="just">
              <a:spcBef>
                <a:spcPct val="20000"/>
              </a:spcBef>
            </a:pPr>
            <a:r>
              <a:rPr sz="2400" dirty="0">
                <a:ea typeface="隶书" panose="02010509060101010101" pitchFamily="1" charset="-122"/>
                <a:sym typeface="+mn-ea"/>
              </a:rPr>
              <a:t>1.2.1  Keil C51使用</a:t>
            </a:r>
            <a:endParaRPr sz="2400" dirty="0">
              <a:ea typeface="隶书" panose="02010509060101010101" pitchFamily="1" charset="-122"/>
              <a:sym typeface="+mn-ea"/>
            </a:endParaRPr>
          </a:p>
          <a:p>
            <a:pPr marL="384175" indent="-384175" algn="l">
              <a:spcBef>
                <a:spcPct val="20000"/>
              </a:spcBef>
            </a:pPr>
            <a:r>
              <a:rPr sz="2400" dirty="0">
                <a:ea typeface="隶书" panose="02010509060101010101" pitchFamily="1" charset="-122"/>
                <a:sym typeface="+mn-ea"/>
              </a:rPr>
              <a:t>② 单击“保存(S)”按钮，出现选择器件对话框，选择任何MCS51兼容的单片机（例如“Intel”公司的“8031AH”单片机，如图1.2所示。</a:t>
            </a: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2"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43" name="图片 2"/>
          <p:cNvPicPr>
            <a:picLocks noChangeAspect="1"/>
          </p:cNvPicPr>
          <p:nvPr/>
        </p:nvPicPr>
        <p:blipFill>
          <a:blip r:embed="rId1"/>
          <a:stretch>
            <a:fillRect/>
          </a:stretch>
        </p:blipFill>
        <p:spPr>
          <a:xfrm>
            <a:off x="6228080" y="2188210"/>
            <a:ext cx="5372735" cy="4050665"/>
          </a:xfrm>
          <a:prstGeom prst="rect">
            <a:avLst/>
          </a:prstGeom>
          <a:noFill/>
          <a:ln>
            <a:noFill/>
          </a:ln>
        </p:spPr>
      </p:pic>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4989830" cy="458851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1.2  </a:t>
            </a:r>
            <a:r>
              <a:rPr sz="2400" dirty="0">
                <a:ea typeface="隶书" panose="02010509060101010101" pitchFamily="1" charset="-122"/>
                <a:sym typeface="+mn-ea"/>
              </a:rPr>
              <a:t>开发环境与工具</a:t>
            </a:r>
            <a:endParaRPr sz="2400" dirty="0">
              <a:ea typeface="隶书" panose="02010509060101010101" pitchFamily="1" charset="-122"/>
              <a:sym typeface="+mn-ea"/>
            </a:endParaRPr>
          </a:p>
          <a:p>
            <a:pPr marL="342900" indent="-342900" algn="just">
              <a:spcBef>
                <a:spcPct val="20000"/>
              </a:spcBef>
            </a:pPr>
            <a:r>
              <a:rPr sz="2400" dirty="0">
                <a:ea typeface="隶书" panose="02010509060101010101" pitchFamily="1" charset="-122"/>
                <a:sym typeface="+mn-ea"/>
              </a:rPr>
              <a:t>1.2.1  Keil C51使用</a:t>
            </a:r>
            <a:endParaRPr sz="2400" dirty="0">
              <a:ea typeface="隶书" panose="02010509060101010101" pitchFamily="1" charset="-122"/>
              <a:sym typeface="+mn-ea"/>
            </a:endParaRPr>
          </a:p>
          <a:p>
            <a:pPr marL="384175" indent="-384175" algn="l">
              <a:spcBef>
                <a:spcPct val="20000"/>
              </a:spcBef>
            </a:pPr>
            <a:r>
              <a:rPr sz="2400" dirty="0">
                <a:ea typeface="隶书" panose="02010509060101010101" pitchFamily="1" charset="-122"/>
                <a:sym typeface="+mn-ea"/>
              </a:rPr>
              <a:t>③ 单击“OK”按钮，提示是否加载启动代码，单击“否(N)”按钮，出现集成开发环境主界面，界面左侧的工程区出现“Target 1”文件夹，展开“Target 1”，出现下一级文件夹“Source Group 1”，如图1.3所示。</a:t>
            </a: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2"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333990" cy="175260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1.1  </a:t>
            </a:r>
            <a:r>
              <a:rPr sz="2400" dirty="0">
                <a:ea typeface="隶书" panose="02010509060101010101" pitchFamily="1" charset="-122"/>
                <a:sym typeface="+mn-ea"/>
              </a:rPr>
              <a:t>MCS51兼容单片机</a:t>
            </a:r>
            <a:endParaRPr sz="2400" dirty="0">
              <a:ea typeface="隶书" panose="02010509060101010101" pitchFamily="1" charset="-122"/>
              <a:sym typeface="+mn-ea"/>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1.1.1  MCS51单片机功能简介</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MCS51单片机采用40脚双列直插封装，有32根IO线，2/3个16位定时/计数器，1个全双工串行口，5/6个2优先级的中断源。</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MCS51系列单片机性能对照表如表1.1所示。</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 name="图片 1"/>
          <p:cNvPicPr>
            <a:picLocks noChangeAspect="1"/>
          </p:cNvPicPr>
          <p:nvPr>
            <p:custDataLst>
              <p:tags r:id="rId2"/>
            </p:custDataLst>
          </p:nvPr>
        </p:nvPicPr>
        <p:blipFill>
          <a:blip r:embed="rId3"/>
          <a:stretch>
            <a:fillRect/>
          </a:stretch>
        </p:blipFill>
        <p:spPr>
          <a:xfrm>
            <a:off x="1310640" y="3856355"/>
            <a:ext cx="9629768" cy="2057400"/>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15">
                                            <p:txEl>
                                              <p:pRg st="3" end="3"/>
                                            </p:txEl>
                                          </p:spTgt>
                                        </p:tgtEl>
                                        <p:attrNameLst>
                                          <p:attrName>style.visibility</p:attrName>
                                        </p:attrNameLst>
                                      </p:cBhvr>
                                      <p:to>
                                        <p:strVal val="visible"/>
                                      </p:to>
                                    </p:set>
                                    <p:animEffect transition="in" filter="blinds(horizontal)">
                                      <p:cBhvr>
                                        <p:cTn id="7" dur="500"/>
                                        <p:tgtEl>
                                          <p:spTgt spid="13315">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645" name="组合 2645"/>
          <p:cNvGrpSpPr/>
          <p:nvPr/>
        </p:nvGrpSpPr>
        <p:grpSpPr>
          <a:xfrm>
            <a:off x="6245860" y="2188210"/>
            <a:ext cx="5354955" cy="4050030"/>
            <a:chOff x="1978" y="227312"/>
            <a:chExt cx="6938" cy="4830"/>
          </a:xfrm>
        </p:grpSpPr>
        <p:pic>
          <p:nvPicPr>
            <p:cNvPr id="2644" name="图片 3"/>
            <p:cNvPicPr>
              <a:picLocks noChangeAspect="1"/>
            </p:cNvPicPr>
            <p:nvPr/>
          </p:nvPicPr>
          <p:blipFill>
            <a:blip r:embed="rId1"/>
            <a:stretch>
              <a:fillRect/>
            </a:stretch>
          </p:blipFill>
          <p:spPr>
            <a:xfrm>
              <a:off x="1978" y="227312"/>
              <a:ext cx="6939" cy="4830"/>
            </a:xfrm>
            <a:prstGeom prst="rect">
              <a:avLst/>
            </a:prstGeom>
            <a:noFill/>
            <a:ln>
              <a:noFill/>
            </a:ln>
          </p:spPr>
        </p:pic>
        <p:sp>
          <p:nvSpPr>
            <p:cNvPr id="2795" name="圆角矩形 2795"/>
            <p:cNvSpPr/>
            <p:nvPr/>
          </p:nvSpPr>
          <p:spPr>
            <a:xfrm>
              <a:off x="3184" y="227707"/>
              <a:ext cx="1647" cy="227"/>
            </a:xfrm>
            <a:prstGeom prst="roundRect">
              <a:avLst>
                <a:gd name="adj" fmla="val 50000"/>
              </a:avLst>
            </a:prstGeom>
            <a:noFill/>
            <a:ln w="12700">
              <a:solidFill>
                <a:schemeClr val="bg2"/>
              </a:solidFill>
              <a:miter lim="800000"/>
            </a:ln>
          </p:spPr>
          <p:txBody>
            <a:bodyPr rot="0" spcFirstLastPara="0" vertOverflow="overflow" horzOverflow="overflow" vert="horz" wrap="square" lIns="18000" tIns="18000" rIns="18000" bIns="18000" numCol="1" spcCol="0" rtlCol="0" fromWordArt="0" anchor="t" anchorCtr="0" forceAA="0" upright="1" compatLnSpc="1">
              <a:noAutofit/>
            </a:bodyPr>
            <a:lstStyle/>
            <a:p>
              <a:pPr indent="266700" algn="ctr">
                <a:lnSpc>
                  <a:spcPct val="100000"/>
                </a:lnSpc>
              </a:pPr>
              <a:r>
                <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rPr>
                <a:t> </a:t>
              </a:r>
              <a:endPar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2796" name="圆角矩形 2796"/>
            <p:cNvSpPr/>
            <p:nvPr/>
          </p:nvSpPr>
          <p:spPr>
            <a:xfrm>
              <a:off x="6730" y="231635"/>
              <a:ext cx="613" cy="227"/>
            </a:xfrm>
            <a:prstGeom prst="roundRect">
              <a:avLst>
                <a:gd name="adj" fmla="val 50000"/>
              </a:avLst>
            </a:prstGeom>
            <a:noFill/>
            <a:ln w="12700">
              <a:solidFill>
                <a:schemeClr val="bg2"/>
              </a:solidFill>
              <a:miter lim="800000"/>
            </a:ln>
          </p:spPr>
          <p:txBody>
            <a:bodyPr rot="0" spcFirstLastPara="0" vertOverflow="overflow" horzOverflow="overflow" vert="horz" wrap="square" lIns="18000" tIns="18000" rIns="18000" bIns="18000" numCol="1" spcCol="0" rtlCol="0" fromWordArt="0" anchor="t" anchorCtr="0" forceAA="0" upright="1" compatLnSpc="1">
              <a:noAutofit/>
            </a:bodyPr>
            <a:lstStyle/>
            <a:p>
              <a:pPr indent="266700" algn="ctr">
                <a:lnSpc>
                  <a:spcPct val="100000"/>
                </a:lnSpc>
              </a:pPr>
              <a:r>
                <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rPr>
                <a:t> </a:t>
              </a:r>
              <a:endPar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2797" name="圆角矩形 2797"/>
            <p:cNvSpPr/>
            <p:nvPr/>
          </p:nvSpPr>
          <p:spPr>
            <a:xfrm>
              <a:off x="3455" y="230834"/>
              <a:ext cx="551" cy="227"/>
            </a:xfrm>
            <a:prstGeom prst="roundRect">
              <a:avLst>
                <a:gd name="adj" fmla="val 50000"/>
              </a:avLst>
            </a:prstGeom>
            <a:noFill/>
            <a:ln w="12700">
              <a:solidFill>
                <a:schemeClr val="bg2"/>
              </a:solidFill>
              <a:miter lim="800000"/>
            </a:ln>
          </p:spPr>
          <p:txBody>
            <a:bodyPr rot="0" spcFirstLastPara="0" vertOverflow="overflow" horzOverflow="overflow" vert="horz" wrap="square" lIns="18000" tIns="18000" rIns="18000" bIns="18000" numCol="1" spcCol="0" rtlCol="0" fromWordArt="0" anchor="t" anchorCtr="0" forceAA="0" upright="1" compatLnSpc="1">
              <a:noAutofit/>
            </a:bodyPr>
            <a:lstStyle/>
            <a:p>
              <a:pPr indent="266700" algn="ctr">
                <a:lnSpc>
                  <a:spcPct val="100000"/>
                </a:lnSpc>
              </a:pPr>
              <a:r>
                <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rPr>
                <a:t> </a:t>
              </a:r>
              <a:endPar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endParaRPr>
            </a:p>
          </p:txBody>
        </p:sp>
      </p:grpSp>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4989830" cy="458851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1.2  </a:t>
            </a:r>
            <a:r>
              <a:rPr sz="2400" dirty="0">
                <a:ea typeface="隶书" panose="02010509060101010101" pitchFamily="1" charset="-122"/>
                <a:sym typeface="+mn-ea"/>
              </a:rPr>
              <a:t>开发环境与工具</a:t>
            </a:r>
            <a:endParaRPr sz="2400" dirty="0">
              <a:ea typeface="隶书" panose="02010509060101010101" pitchFamily="1" charset="-122"/>
              <a:sym typeface="+mn-ea"/>
            </a:endParaRPr>
          </a:p>
          <a:p>
            <a:pPr marL="342900" indent="-342900" algn="just">
              <a:spcBef>
                <a:spcPct val="20000"/>
              </a:spcBef>
            </a:pPr>
            <a:r>
              <a:rPr sz="2400" dirty="0">
                <a:ea typeface="隶书" panose="02010509060101010101" pitchFamily="1" charset="-122"/>
                <a:sym typeface="+mn-ea"/>
              </a:rPr>
              <a:t>1.2.1  Keil C51使用</a:t>
            </a:r>
            <a:endParaRPr sz="2400" dirty="0">
              <a:ea typeface="隶书" panose="02010509060101010101" pitchFamily="1" charset="-122"/>
              <a:sym typeface="+mn-ea"/>
            </a:endParaRPr>
          </a:p>
          <a:p>
            <a:pPr marL="384175" indent="-384175" algn="l">
              <a:spcBef>
                <a:spcPct val="20000"/>
              </a:spcBef>
            </a:pPr>
            <a:r>
              <a:rPr sz="2400" dirty="0">
                <a:ea typeface="隶书" panose="02010509060101010101" pitchFamily="1" charset="-122"/>
                <a:sym typeface="+mn-ea"/>
              </a:rPr>
              <a:t>④ 单击“File”菜单下的“New...”菜单项或单击文件工具栏中的“New”按钮，新建文件“Text1”，在“Text1”中输入或复制“2.1 LED”中的程序，单击“File”菜单下的“Save”菜单项或单击文件工具栏中的“Save”（保存）按钮，打开另存为对话框，在另存为对话框的文件名中输入文件名“main.c”，单击“保存(S)”按钮保存文件，如图1.4所示。</a:t>
            </a: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2"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4989830" cy="458851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1.2  </a:t>
            </a:r>
            <a:r>
              <a:rPr sz="2400" dirty="0">
                <a:ea typeface="隶书" panose="02010509060101010101" pitchFamily="1" charset="-122"/>
                <a:sym typeface="+mn-ea"/>
              </a:rPr>
              <a:t>开发环境与工具</a:t>
            </a:r>
            <a:endParaRPr sz="2400" dirty="0">
              <a:ea typeface="隶书" panose="02010509060101010101" pitchFamily="1" charset="-122"/>
              <a:sym typeface="+mn-ea"/>
            </a:endParaRPr>
          </a:p>
          <a:p>
            <a:pPr marL="342900" indent="-342900" algn="just">
              <a:spcBef>
                <a:spcPct val="20000"/>
              </a:spcBef>
            </a:pPr>
            <a:r>
              <a:rPr sz="2400" dirty="0">
                <a:ea typeface="隶书" panose="02010509060101010101" pitchFamily="1" charset="-122"/>
                <a:sym typeface="+mn-ea"/>
              </a:rPr>
              <a:t>1.2.1  Keil C51使用</a:t>
            </a:r>
            <a:endParaRPr sz="2400" dirty="0">
              <a:ea typeface="隶书" panose="02010509060101010101" pitchFamily="1" charset="-122"/>
              <a:sym typeface="+mn-ea"/>
            </a:endParaRPr>
          </a:p>
          <a:p>
            <a:pPr marL="384175" indent="-384175" algn="l">
              <a:spcBef>
                <a:spcPct val="20000"/>
              </a:spcBef>
            </a:pPr>
            <a:r>
              <a:rPr sz="2400" dirty="0">
                <a:ea typeface="隶书" panose="02010509060101010101" pitchFamily="1" charset="-122"/>
                <a:sym typeface="+mn-ea"/>
              </a:rPr>
              <a:t>⑤ 保存文件后，还需要将该文件添加到工程中，方法是：右击“Source Group 1”文件夹，在弹出的菜单中单击“Add Existing Files to Group 'Source Group 1'”，出现添加文件到组对话框，选择其中的“main.c”文件，单击“Add”按钮将“main.c”文件添加到工程中，单击“Close”按钮关闭添加文件到组对话框，如图1.5所示。</a:t>
            </a: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grpSp>
        <p:nvGrpSpPr>
          <p:cNvPr id="2647" name="组合 2647"/>
          <p:cNvGrpSpPr/>
          <p:nvPr/>
        </p:nvGrpSpPr>
        <p:grpSpPr>
          <a:xfrm>
            <a:off x="6234430" y="2188210"/>
            <a:ext cx="5367020" cy="3147695"/>
            <a:chOff x="2743" y="234447"/>
            <a:chExt cx="5482" cy="3344"/>
          </a:xfrm>
        </p:grpSpPr>
        <p:pic>
          <p:nvPicPr>
            <p:cNvPr id="2646" name="图片 4"/>
            <p:cNvPicPr>
              <a:picLocks noChangeAspect="1"/>
            </p:cNvPicPr>
            <p:nvPr/>
          </p:nvPicPr>
          <p:blipFill>
            <a:blip r:embed="rId2"/>
            <a:stretch>
              <a:fillRect/>
            </a:stretch>
          </p:blipFill>
          <p:spPr>
            <a:xfrm>
              <a:off x="2743" y="234447"/>
              <a:ext cx="5482" cy="3345"/>
            </a:xfrm>
            <a:prstGeom prst="rect">
              <a:avLst/>
            </a:prstGeom>
            <a:noFill/>
            <a:ln>
              <a:noFill/>
            </a:ln>
          </p:spPr>
        </p:pic>
        <p:sp>
          <p:nvSpPr>
            <p:cNvPr id="2800" name="圆角矩形 2800"/>
            <p:cNvSpPr/>
            <p:nvPr/>
          </p:nvSpPr>
          <p:spPr>
            <a:xfrm>
              <a:off x="4117" y="234901"/>
              <a:ext cx="688" cy="227"/>
            </a:xfrm>
            <a:prstGeom prst="roundRect">
              <a:avLst>
                <a:gd name="adj" fmla="val 50000"/>
              </a:avLst>
            </a:prstGeom>
            <a:noFill/>
            <a:ln w="12700">
              <a:solidFill>
                <a:schemeClr val="bg2"/>
              </a:solidFill>
              <a:miter lim="800000"/>
            </a:ln>
          </p:spPr>
          <p:txBody>
            <a:bodyPr rot="0" spcFirstLastPara="0" vertOverflow="overflow" horzOverflow="overflow" vert="horz" wrap="square" lIns="18000" tIns="18000" rIns="18000" bIns="18000" numCol="1" spcCol="0" rtlCol="0" fromWordArt="0" anchor="t" anchorCtr="0" forceAA="0" upright="1" compatLnSpc="1">
              <a:noAutofit/>
            </a:bodyPr>
            <a:lstStyle/>
            <a:p>
              <a:pPr indent="266700" algn="ctr">
                <a:lnSpc>
                  <a:spcPct val="100000"/>
                </a:lnSpc>
              </a:pPr>
              <a:r>
                <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rPr>
                <a:t> </a:t>
              </a:r>
              <a:endPar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2801" name="圆角矩形 2801"/>
            <p:cNvSpPr/>
            <p:nvPr/>
          </p:nvSpPr>
          <p:spPr>
            <a:xfrm>
              <a:off x="3869" y="236867"/>
              <a:ext cx="611" cy="227"/>
            </a:xfrm>
            <a:prstGeom prst="roundRect">
              <a:avLst>
                <a:gd name="adj" fmla="val 50000"/>
              </a:avLst>
            </a:prstGeom>
            <a:noFill/>
            <a:ln w="12700">
              <a:solidFill>
                <a:schemeClr val="bg2"/>
              </a:solidFill>
              <a:miter lim="800000"/>
            </a:ln>
          </p:spPr>
          <p:txBody>
            <a:bodyPr rot="0" spcFirstLastPara="0" vertOverflow="overflow" horzOverflow="overflow" vert="horz" wrap="square" lIns="18000" tIns="18000" rIns="18000" bIns="18000" numCol="1" spcCol="0" rtlCol="0" fromWordArt="0" anchor="t" anchorCtr="0" forceAA="0" upright="1" compatLnSpc="1">
              <a:noAutofit/>
            </a:bodyPr>
            <a:lstStyle/>
            <a:p>
              <a:pPr indent="266700" algn="ctr">
                <a:lnSpc>
                  <a:spcPct val="100000"/>
                </a:lnSpc>
              </a:pPr>
              <a:r>
                <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rPr>
                <a:t> </a:t>
              </a:r>
              <a:endPar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2802" name="圆角矩形 2802"/>
            <p:cNvSpPr/>
            <p:nvPr/>
          </p:nvSpPr>
          <p:spPr>
            <a:xfrm>
              <a:off x="3184" y="236069"/>
              <a:ext cx="551" cy="227"/>
            </a:xfrm>
            <a:prstGeom prst="roundRect">
              <a:avLst>
                <a:gd name="adj" fmla="val 50000"/>
              </a:avLst>
            </a:prstGeom>
            <a:noFill/>
            <a:ln w="12700">
              <a:solidFill>
                <a:schemeClr val="bg2"/>
              </a:solidFill>
              <a:miter lim="800000"/>
            </a:ln>
          </p:spPr>
        </p:sp>
        <p:sp>
          <p:nvSpPr>
            <p:cNvPr id="2803" name="圆角矩形 2803"/>
            <p:cNvSpPr/>
            <p:nvPr/>
          </p:nvSpPr>
          <p:spPr>
            <a:xfrm>
              <a:off x="7188" y="236885"/>
              <a:ext cx="551" cy="227"/>
            </a:xfrm>
            <a:prstGeom prst="roundRect">
              <a:avLst>
                <a:gd name="adj" fmla="val 50000"/>
              </a:avLst>
            </a:prstGeom>
            <a:noFill/>
            <a:ln w="12700">
              <a:solidFill>
                <a:schemeClr val="bg2"/>
              </a:solidFill>
              <a:miter lim="800000"/>
            </a:ln>
          </p:spPr>
          <p:txBody>
            <a:bodyPr rot="0" spcFirstLastPara="0" vertOverflow="overflow" horzOverflow="overflow" vert="horz" wrap="square" lIns="18000" tIns="18000" rIns="18000" bIns="18000" numCol="1" spcCol="0" rtlCol="0" fromWordArt="0" anchor="t" anchorCtr="0" forceAA="0" upright="1" compatLnSpc="1">
              <a:noAutofit/>
            </a:bodyPr>
            <a:lstStyle/>
            <a:p>
              <a:pPr indent="266700" algn="ctr">
                <a:lnSpc>
                  <a:spcPct val="100000"/>
                </a:lnSpc>
              </a:pPr>
              <a:r>
                <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rPr>
                <a:t> </a:t>
              </a:r>
              <a:endPar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2805" name="圆角矩形 2805"/>
            <p:cNvSpPr/>
            <p:nvPr/>
          </p:nvSpPr>
          <p:spPr>
            <a:xfrm>
              <a:off x="7175" y="237244"/>
              <a:ext cx="551" cy="227"/>
            </a:xfrm>
            <a:prstGeom prst="roundRect">
              <a:avLst>
                <a:gd name="adj" fmla="val 50000"/>
              </a:avLst>
            </a:prstGeom>
            <a:noFill/>
            <a:ln w="12700">
              <a:solidFill>
                <a:schemeClr val="bg2"/>
              </a:solidFill>
              <a:miter lim="800000"/>
            </a:ln>
          </p:spPr>
          <p:txBody>
            <a:bodyPr rot="0" spcFirstLastPara="0" vertOverflow="overflow" horzOverflow="overflow" vert="horz" wrap="square" lIns="18000" tIns="18000" rIns="18000" bIns="18000" numCol="1" spcCol="0" rtlCol="0" fromWordArt="0" anchor="t" anchorCtr="0" forceAA="0" upright="1" compatLnSpc="1">
              <a:noAutofit/>
            </a:bodyPr>
            <a:lstStyle/>
            <a:p>
              <a:pPr indent="266700" algn="ctr">
                <a:lnSpc>
                  <a:spcPct val="100000"/>
                </a:lnSpc>
              </a:pPr>
              <a:r>
                <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rPr>
                <a:t> </a:t>
              </a:r>
              <a:endPar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endParaRPr>
            </a:p>
          </p:txBody>
        </p:sp>
      </p:grpSp>
    </p:spTree>
  </p:cSld>
  <p:clrMapOvr>
    <a:masterClrMapping/>
  </p:clrMapOvr>
  <p:transition>
    <p:rand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639" name="组合 2639"/>
          <p:cNvGrpSpPr/>
          <p:nvPr/>
        </p:nvGrpSpPr>
        <p:grpSpPr>
          <a:xfrm>
            <a:off x="6248400" y="2212975"/>
            <a:ext cx="5353050" cy="3996055"/>
            <a:chOff x="2706" y="242215"/>
            <a:chExt cx="5515" cy="3976"/>
          </a:xfrm>
        </p:grpSpPr>
        <p:pic>
          <p:nvPicPr>
            <p:cNvPr id="307" name="图片 1"/>
            <p:cNvPicPr>
              <a:picLocks noChangeAspect="1"/>
            </p:cNvPicPr>
            <p:nvPr/>
          </p:nvPicPr>
          <p:blipFill>
            <a:blip r:embed="rId1"/>
            <a:stretch>
              <a:fillRect/>
            </a:stretch>
          </p:blipFill>
          <p:spPr>
            <a:xfrm>
              <a:off x="2711" y="242215"/>
              <a:ext cx="5511" cy="1780"/>
            </a:xfrm>
            <a:prstGeom prst="rect">
              <a:avLst/>
            </a:prstGeom>
            <a:noFill/>
            <a:ln>
              <a:noFill/>
            </a:ln>
          </p:spPr>
        </p:pic>
        <p:pic>
          <p:nvPicPr>
            <p:cNvPr id="308" name="图片 2"/>
            <p:cNvPicPr>
              <a:picLocks noChangeAspect="1"/>
            </p:cNvPicPr>
            <p:nvPr/>
          </p:nvPicPr>
          <p:blipFill>
            <a:blip r:embed="rId2"/>
            <a:stretch>
              <a:fillRect/>
            </a:stretch>
          </p:blipFill>
          <p:spPr>
            <a:xfrm>
              <a:off x="2711" y="244411"/>
              <a:ext cx="5511" cy="1780"/>
            </a:xfrm>
            <a:prstGeom prst="rect">
              <a:avLst/>
            </a:prstGeom>
            <a:noFill/>
            <a:ln>
              <a:noFill/>
            </a:ln>
          </p:spPr>
        </p:pic>
        <p:sp>
          <p:nvSpPr>
            <p:cNvPr id="2812" name="圆角矩形 2812"/>
            <p:cNvSpPr/>
            <p:nvPr/>
          </p:nvSpPr>
          <p:spPr>
            <a:xfrm>
              <a:off x="2716" y="243001"/>
              <a:ext cx="4151" cy="561"/>
            </a:xfrm>
            <a:prstGeom prst="roundRect">
              <a:avLst>
                <a:gd name="adj" fmla="val 50000"/>
              </a:avLst>
            </a:prstGeom>
            <a:noFill/>
            <a:ln w="12700">
              <a:solidFill>
                <a:schemeClr val="bg2"/>
              </a:solidFill>
              <a:miter lim="800000"/>
            </a:ln>
          </p:spPr>
        </p:sp>
        <p:sp>
          <p:nvSpPr>
            <p:cNvPr id="2638" name="圆角矩形 2638"/>
            <p:cNvSpPr/>
            <p:nvPr/>
          </p:nvSpPr>
          <p:spPr>
            <a:xfrm>
              <a:off x="2706" y="245011"/>
              <a:ext cx="4740" cy="561"/>
            </a:xfrm>
            <a:prstGeom prst="roundRect">
              <a:avLst>
                <a:gd name="adj" fmla="val 50000"/>
              </a:avLst>
            </a:prstGeom>
            <a:noFill/>
            <a:ln w="12700">
              <a:solidFill>
                <a:schemeClr val="bg2"/>
              </a:solidFill>
              <a:miter lim="800000"/>
            </a:ln>
          </p:spPr>
        </p:sp>
      </p:grpSp>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4989830" cy="458851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1.2  </a:t>
            </a:r>
            <a:r>
              <a:rPr sz="2400" dirty="0">
                <a:ea typeface="隶书" panose="02010509060101010101" pitchFamily="1" charset="-122"/>
                <a:sym typeface="+mn-ea"/>
              </a:rPr>
              <a:t>开发环境与工具</a:t>
            </a:r>
            <a:endParaRPr sz="2400" dirty="0">
              <a:ea typeface="隶书" panose="02010509060101010101" pitchFamily="1" charset="-122"/>
              <a:sym typeface="+mn-ea"/>
            </a:endParaRPr>
          </a:p>
          <a:p>
            <a:pPr marL="342900" indent="-342900" algn="just">
              <a:spcBef>
                <a:spcPct val="20000"/>
              </a:spcBef>
            </a:pPr>
            <a:r>
              <a:rPr sz="2400" dirty="0">
                <a:ea typeface="隶书" panose="02010509060101010101" pitchFamily="1" charset="-122"/>
                <a:sym typeface="+mn-ea"/>
              </a:rPr>
              <a:t>1.2.1  Keil C51使用</a:t>
            </a:r>
            <a:endParaRPr sz="2400" dirty="0">
              <a:ea typeface="隶书" panose="02010509060101010101" pitchFamily="1" charset="-122"/>
              <a:sym typeface="+mn-ea"/>
            </a:endParaRPr>
          </a:p>
          <a:p>
            <a:pPr marL="384175" indent="-384175" algn="l">
              <a:spcBef>
                <a:spcPct val="20000"/>
              </a:spcBef>
            </a:pPr>
            <a:r>
              <a:rPr sz="2400" dirty="0">
                <a:ea typeface="隶书" panose="02010509060101010101" pitchFamily="1" charset="-122"/>
                <a:sym typeface="+mn-ea"/>
              </a:rPr>
              <a:t>⑥ 单击“Project”菜单下的“Build Target”菜单项或单击生成工具栏中的“Build”按钮编译工程，主界面下方的输出窗口显示编译结果。如果编译正确，可以看到提示0个错误与0个警告，如图1.6（a）所示；如果源程序中有语法错误，会在主界面下方的输出窗口中提示发生错误或者警告，如图1.6（b）所示。</a:t>
            </a: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3"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649" name="组合 2649"/>
          <p:cNvGrpSpPr/>
          <p:nvPr/>
        </p:nvGrpSpPr>
        <p:grpSpPr>
          <a:xfrm>
            <a:off x="6251575" y="2209800"/>
            <a:ext cx="5351145" cy="3998595"/>
            <a:chOff x="1918" y="247581"/>
            <a:chExt cx="7154" cy="5102"/>
          </a:xfrm>
        </p:grpSpPr>
        <p:pic>
          <p:nvPicPr>
            <p:cNvPr id="2648" name="图片 5"/>
            <p:cNvPicPr>
              <a:picLocks noChangeAspect="1"/>
            </p:cNvPicPr>
            <p:nvPr/>
          </p:nvPicPr>
          <p:blipFill>
            <a:blip r:embed="rId1"/>
            <a:stretch>
              <a:fillRect/>
            </a:stretch>
          </p:blipFill>
          <p:spPr>
            <a:xfrm>
              <a:off x="1918" y="247581"/>
              <a:ext cx="7155" cy="5102"/>
            </a:xfrm>
            <a:prstGeom prst="rect">
              <a:avLst/>
            </a:prstGeom>
            <a:noFill/>
            <a:ln>
              <a:noFill/>
            </a:ln>
          </p:spPr>
        </p:pic>
        <p:sp>
          <p:nvSpPr>
            <p:cNvPr id="2816" name="圆角矩形 2816"/>
            <p:cNvSpPr/>
            <p:nvPr/>
          </p:nvSpPr>
          <p:spPr>
            <a:xfrm>
              <a:off x="3932" y="250435"/>
              <a:ext cx="2739" cy="227"/>
            </a:xfrm>
            <a:prstGeom prst="roundRect">
              <a:avLst>
                <a:gd name="adj" fmla="val 50000"/>
              </a:avLst>
            </a:prstGeom>
            <a:noFill/>
            <a:ln w="12700">
              <a:solidFill>
                <a:schemeClr val="bg2"/>
              </a:solidFill>
              <a:miter lim="800000"/>
            </a:ln>
          </p:spPr>
          <p:txBody>
            <a:bodyPr rot="0" spcFirstLastPara="0" vertOverflow="overflow" horzOverflow="overflow" vert="horz" wrap="square" lIns="18000" tIns="18000" rIns="18000" bIns="18000" numCol="1" spcCol="0" rtlCol="0" fromWordArt="0" anchor="t" anchorCtr="0" forceAA="0" upright="1" compatLnSpc="1">
              <a:noAutofit/>
            </a:bodyPr>
            <a:lstStyle/>
            <a:p>
              <a:pPr indent="266700" algn="ctr">
                <a:lnSpc>
                  <a:spcPct val="100000"/>
                </a:lnSpc>
              </a:pPr>
              <a:r>
                <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rPr>
                <a:t> </a:t>
              </a:r>
              <a:endPar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endParaRPr>
            </a:p>
          </p:txBody>
        </p:sp>
      </p:grpSp>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4989830" cy="458851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1.2  </a:t>
            </a:r>
            <a:r>
              <a:rPr sz="2400" dirty="0">
                <a:ea typeface="隶书" panose="02010509060101010101" pitchFamily="1" charset="-122"/>
                <a:sym typeface="+mn-ea"/>
              </a:rPr>
              <a:t>开发环境与工具</a:t>
            </a:r>
            <a:endParaRPr sz="2400" dirty="0">
              <a:ea typeface="隶书" panose="02010509060101010101" pitchFamily="1" charset="-122"/>
              <a:sym typeface="+mn-ea"/>
            </a:endParaRPr>
          </a:p>
          <a:p>
            <a:pPr marL="342900" indent="-342900" algn="just">
              <a:spcBef>
                <a:spcPct val="20000"/>
              </a:spcBef>
            </a:pPr>
            <a:r>
              <a:rPr sz="2400" dirty="0">
                <a:ea typeface="隶书" panose="02010509060101010101" pitchFamily="1" charset="-122"/>
                <a:sym typeface="+mn-ea"/>
              </a:rPr>
              <a:t>1.2.1  Keil C51使用</a:t>
            </a:r>
            <a:endParaRPr sz="2400" dirty="0">
              <a:ea typeface="隶书" panose="02010509060101010101" pitchFamily="1" charset="-122"/>
              <a:sym typeface="+mn-ea"/>
            </a:endParaRPr>
          </a:p>
          <a:p>
            <a:pPr marL="384175" indent="-384175" algn="l">
              <a:spcBef>
                <a:spcPct val="20000"/>
              </a:spcBef>
            </a:pPr>
            <a:r>
              <a:rPr sz="2400" dirty="0">
                <a:ea typeface="隶书" panose="02010509060101010101" pitchFamily="1" charset="-122"/>
                <a:sym typeface="+mn-ea"/>
              </a:rPr>
              <a:t>⑦ 编译正确后，单击“Debug”菜单下的“Start/Stop Debug Session”菜单项或单击文件工具栏中“Start/Stop Debug Session”按钮进入调试界面，如图1.7所示。</a:t>
            </a: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2"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460990" cy="458851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1.2  </a:t>
            </a:r>
            <a:r>
              <a:rPr sz="2400" dirty="0">
                <a:ea typeface="隶书" panose="02010509060101010101" pitchFamily="1" charset="-122"/>
                <a:sym typeface="+mn-ea"/>
              </a:rPr>
              <a:t>开发环境与工具</a:t>
            </a:r>
            <a:endParaRPr sz="2400" dirty="0">
              <a:ea typeface="隶书" panose="02010509060101010101" pitchFamily="1" charset="-122"/>
              <a:sym typeface="+mn-ea"/>
            </a:endParaRPr>
          </a:p>
          <a:p>
            <a:pPr marL="342900" indent="-342900" algn="just">
              <a:spcBef>
                <a:spcPct val="20000"/>
              </a:spcBef>
            </a:pPr>
            <a:r>
              <a:rPr sz="2400" dirty="0">
                <a:ea typeface="隶书" panose="02010509060101010101" pitchFamily="1" charset="-122"/>
                <a:sym typeface="+mn-ea"/>
              </a:rPr>
              <a:t>1.2.1  Keil C51使用</a:t>
            </a:r>
            <a:endParaRPr sz="2400" dirty="0">
              <a:ea typeface="隶书" panose="02010509060101010101" pitchFamily="1" charset="-122"/>
              <a:sym typeface="+mn-ea"/>
            </a:endParaRPr>
          </a:p>
          <a:p>
            <a:pPr marL="384175" indent="-384175" algn="l">
              <a:spcBef>
                <a:spcPct val="20000"/>
              </a:spcBef>
            </a:pPr>
            <a:r>
              <a:rPr sz="2400" dirty="0">
                <a:ea typeface="隶书" panose="02010509060101010101" pitchFamily="1" charset="-122"/>
                <a:sym typeface="+mn-ea"/>
              </a:rPr>
              <a:t>⑧ 单击“Peripherals”菜单下“IO-Ports”中的“Port 0”菜单项，打开并口0对话框，如图1.8所示。</a:t>
            </a:r>
            <a:endParaRPr sz="2400" dirty="0">
              <a:ea typeface="隶书" panose="02010509060101010101" pitchFamily="1" charset="-122"/>
              <a:sym typeface="+mn-ea"/>
            </a:endParaRPr>
          </a:p>
          <a:p>
            <a:pPr marL="384175" indent="-384175" algn="l">
              <a:spcBef>
                <a:spcPct val="20000"/>
              </a:spcBef>
            </a:pPr>
            <a:r>
              <a:rPr sz="2400" dirty="0">
                <a:ea typeface="隶书" panose="02010509060101010101" pitchFamily="1" charset="-122"/>
                <a:sym typeface="+mn-ea"/>
              </a:rPr>
              <a:t>⑨ 单击调试工具栏中的“Analysis Windows”按钮打开逻辑分析仪窗口，单击窗口左上角的“Setup”按钮打开设置逻辑分析仪对话框，单击对话框右上角的“New (Insert)”按钮新建信号，输入“P0”，单击“Close”关闭设置逻辑分析仪对话框，如图1.9所示。</a:t>
            </a: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15" name="图片 5"/>
          <p:cNvPicPr>
            <a:picLocks noChangeAspect="1"/>
          </p:cNvPicPr>
          <p:nvPr/>
        </p:nvPicPr>
        <p:blipFill>
          <a:blip r:embed="rId2"/>
          <a:stretch>
            <a:fillRect/>
          </a:stretch>
        </p:blipFill>
        <p:spPr>
          <a:xfrm>
            <a:off x="2456815" y="4928870"/>
            <a:ext cx="2459355" cy="1308100"/>
          </a:xfrm>
          <a:prstGeom prst="rect">
            <a:avLst/>
          </a:prstGeom>
          <a:noFill/>
          <a:ln>
            <a:noFill/>
          </a:ln>
        </p:spPr>
      </p:pic>
      <p:grpSp>
        <p:nvGrpSpPr>
          <p:cNvPr id="2474" name="组合 2474"/>
          <p:cNvGrpSpPr/>
          <p:nvPr/>
        </p:nvGrpSpPr>
        <p:grpSpPr>
          <a:xfrm rot="0">
            <a:off x="5108575" y="4930140"/>
            <a:ext cx="4662170" cy="1319530"/>
            <a:chOff x="4543" y="258181"/>
            <a:chExt cx="4728" cy="1378"/>
          </a:xfrm>
        </p:grpSpPr>
        <p:pic>
          <p:nvPicPr>
            <p:cNvPr id="2473" name="图片 17"/>
            <p:cNvPicPr>
              <a:picLocks noChangeAspect="1"/>
            </p:cNvPicPr>
            <p:nvPr/>
          </p:nvPicPr>
          <p:blipFill>
            <a:blip r:embed="rId3"/>
            <a:stretch>
              <a:fillRect/>
            </a:stretch>
          </p:blipFill>
          <p:spPr>
            <a:xfrm>
              <a:off x="4543" y="258181"/>
              <a:ext cx="4728" cy="1378"/>
            </a:xfrm>
            <a:prstGeom prst="rect">
              <a:avLst/>
            </a:prstGeom>
            <a:noFill/>
            <a:ln>
              <a:noFill/>
            </a:ln>
          </p:spPr>
        </p:pic>
        <p:sp>
          <p:nvSpPr>
            <p:cNvPr id="335" name="圆角矩形 335"/>
            <p:cNvSpPr/>
            <p:nvPr/>
          </p:nvSpPr>
          <p:spPr>
            <a:xfrm>
              <a:off x="8443" y="258735"/>
              <a:ext cx="283" cy="227"/>
            </a:xfrm>
            <a:prstGeom prst="roundRect">
              <a:avLst>
                <a:gd name="adj" fmla="val 50000"/>
              </a:avLst>
            </a:prstGeom>
            <a:noFill/>
            <a:ln w="12700">
              <a:solidFill>
                <a:schemeClr val="tx1"/>
              </a:solidFill>
              <a:miter lim="800000"/>
            </a:ln>
          </p:spPr>
        </p:sp>
        <p:sp>
          <p:nvSpPr>
            <p:cNvPr id="741" name="圆角矩形 741"/>
            <p:cNvSpPr/>
            <p:nvPr/>
          </p:nvSpPr>
          <p:spPr>
            <a:xfrm>
              <a:off x="4794" y="258978"/>
              <a:ext cx="283" cy="227"/>
            </a:xfrm>
            <a:prstGeom prst="roundRect">
              <a:avLst>
                <a:gd name="adj" fmla="val 50000"/>
              </a:avLst>
            </a:prstGeom>
            <a:noFill/>
            <a:ln w="12700">
              <a:solidFill>
                <a:schemeClr val="bg2"/>
              </a:solidFill>
              <a:miter lim="800000"/>
            </a:ln>
          </p:spPr>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15">
                                            <p:txEl>
                                              <p:pRg st="3" end="3"/>
                                            </p:txEl>
                                          </p:spTgt>
                                        </p:tgtEl>
                                        <p:attrNameLst>
                                          <p:attrName>style.visibility</p:attrName>
                                        </p:attrNameLst>
                                      </p:cBhvr>
                                      <p:to>
                                        <p:strVal val="visible"/>
                                      </p:to>
                                    </p:set>
                                    <p:animEffect transition="in" filter="blinds(horizontal)">
                                      <p:cBhvr>
                                        <p:cTn id="7" dur="500"/>
                                        <p:tgtEl>
                                          <p:spTgt spid="13315">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474"/>
                                        </p:tgtEl>
                                        <p:attrNameLst>
                                          <p:attrName>style.visibility</p:attrName>
                                        </p:attrNameLst>
                                      </p:cBhvr>
                                      <p:to>
                                        <p:strVal val="visible"/>
                                      </p:to>
                                    </p:set>
                                    <p:animEffect transition="in" filter="blinds(horizontal)">
                                      <p:cBhvr>
                                        <p:cTn id="10" dur="500"/>
                                        <p:tgtEl>
                                          <p:spTgt spid="2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568940" cy="458851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1.2  </a:t>
            </a:r>
            <a:r>
              <a:rPr sz="2400" dirty="0">
                <a:ea typeface="隶书" panose="02010509060101010101" pitchFamily="1" charset="-122"/>
                <a:sym typeface="+mn-ea"/>
              </a:rPr>
              <a:t>开发环境与工具</a:t>
            </a:r>
            <a:endParaRPr sz="2400" dirty="0">
              <a:ea typeface="隶书" panose="02010509060101010101" pitchFamily="1" charset="-122"/>
              <a:sym typeface="+mn-ea"/>
            </a:endParaRPr>
          </a:p>
          <a:p>
            <a:pPr marL="342900" indent="-342900" algn="just">
              <a:spcBef>
                <a:spcPct val="20000"/>
              </a:spcBef>
            </a:pPr>
            <a:r>
              <a:rPr sz="2400" dirty="0">
                <a:ea typeface="隶书" panose="02010509060101010101" pitchFamily="1" charset="-122"/>
                <a:sym typeface="+mn-ea"/>
              </a:rPr>
              <a:t>1.2.1  Keil C51使用</a:t>
            </a:r>
            <a:endParaRPr sz="2400" dirty="0">
              <a:ea typeface="隶书" panose="02010509060101010101" pitchFamily="1" charset="-122"/>
              <a:sym typeface="+mn-ea"/>
            </a:endParaRPr>
          </a:p>
          <a:p>
            <a:pPr marL="384175" indent="-384175" algn="l">
              <a:spcBef>
                <a:spcPct val="20000"/>
              </a:spcBef>
            </a:pPr>
            <a:r>
              <a:rPr sz="2400" dirty="0">
                <a:ea typeface="隶书" panose="02010509060101010101" pitchFamily="1" charset="-122"/>
                <a:sym typeface="+mn-ea"/>
              </a:rPr>
              <a:t>⑩ 单击“Debug”菜单下的“Run”菜单项或单击调试工具栏中的“Run”按钮运行程序，并口0对话框中P0的值变化，逻辑分析仪窗口出现波形；单击“Debug”菜单下的“Stop”菜单项或单击调试工具栏中的“Stop”按钮停止程序，逻辑分析仪窗口如图1.10所示，</a:t>
            </a: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grpSp>
        <p:nvGrpSpPr>
          <p:cNvPr id="5351" name="组合 5351"/>
          <p:cNvGrpSpPr/>
          <p:nvPr/>
        </p:nvGrpSpPr>
        <p:grpSpPr>
          <a:xfrm>
            <a:off x="2606040" y="4114800"/>
            <a:ext cx="6948805" cy="2093595"/>
            <a:chOff x="2081" y="235324"/>
            <a:chExt cx="6769" cy="1871"/>
          </a:xfrm>
        </p:grpSpPr>
        <p:pic>
          <p:nvPicPr>
            <p:cNvPr id="5348" name="图片 9"/>
            <p:cNvPicPr>
              <a:picLocks noChangeAspect="1"/>
            </p:cNvPicPr>
            <p:nvPr/>
          </p:nvPicPr>
          <p:blipFill>
            <a:blip r:embed="rId2"/>
            <a:stretch>
              <a:fillRect/>
            </a:stretch>
          </p:blipFill>
          <p:spPr>
            <a:xfrm>
              <a:off x="2081" y="235324"/>
              <a:ext cx="6769" cy="1871"/>
            </a:xfrm>
            <a:prstGeom prst="rect">
              <a:avLst/>
            </a:prstGeom>
            <a:noFill/>
            <a:ln>
              <a:noFill/>
            </a:ln>
          </p:spPr>
        </p:pic>
        <p:sp>
          <p:nvSpPr>
            <p:cNvPr id="2811" name="圆角矩形 2811"/>
            <p:cNvSpPr/>
            <p:nvPr/>
          </p:nvSpPr>
          <p:spPr>
            <a:xfrm>
              <a:off x="2197" y="235654"/>
              <a:ext cx="430" cy="227"/>
            </a:xfrm>
            <a:prstGeom prst="roundRect">
              <a:avLst>
                <a:gd name="adj" fmla="val 50000"/>
              </a:avLst>
            </a:prstGeom>
            <a:noFill/>
            <a:ln w="12700">
              <a:solidFill>
                <a:schemeClr val="bg2"/>
              </a:solidFill>
              <a:miter lim="800000"/>
            </a:ln>
          </p:spPr>
          <p:txBody>
            <a:bodyPr rot="0" spcFirstLastPara="0" vertOverflow="overflow" horzOverflow="overflow" vert="horz" wrap="square" lIns="18000" tIns="18000" rIns="18000" bIns="18000" numCol="1" spcCol="0" rtlCol="0" fromWordArt="0" anchor="t" anchorCtr="0" forceAA="0" upright="1" compatLnSpc="1">
              <a:noAutofit/>
            </a:bodyPr>
            <a:lstStyle/>
            <a:p>
              <a:pPr indent="266700" algn="ctr">
                <a:lnSpc>
                  <a:spcPct val="100000"/>
                </a:lnSpc>
              </a:pPr>
              <a:r>
                <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rPr>
                <a:t> </a:t>
              </a:r>
              <a:endPar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2813" name="圆角矩形 2813"/>
            <p:cNvSpPr/>
            <p:nvPr/>
          </p:nvSpPr>
          <p:spPr>
            <a:xfrm>
              <a:off x="5520" y="235857"/>
              <a:ext cx="798" cy="227"/>
            </a:xfrm>
            <a:prstGeom prst="roundRect">
              <a:avLst>
                <a:gd name="adj" fmla="val 50000"/>
              </a:avLst>
            </a:prstGeom>
            <a:noFill/>
            <a:ln w="12700">
              <a:solidFill>
                <a:schemeClr val="bg2"/>
              </a:solidFill>
              <a:miter lim="800000"/>
            </a:ln>
          </p:spPr>
          <p:txBody>
            <a:bodyPr rot="0" spcFirstLastPara="0" vertOverflow="overflow" horzOverflow="overflow" vert="horz" wrap="square" lIns="18000" tIns="18000" rIns="18000" bIns="18000" numCol="1" spcCol="0" rtlCol="0" fromWordArt="0" anchor="t" anchorCtr="0" forceAA="0" upright="1" compatLnSpc="1">
              <a:noAutofit/>
            </a:bodyPr>
            <a:lstStyle/>
            <a:p>
              <a:pPr indent="266700" algn="ctr">
                <a:lnSpc>
                  <a:spcPct val="100000"/>
                </a:lnSpc>
              </a:pPr>
              <a:r>
                <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rPr>
                <a:t> </a:t>
              </a:r>
              <a:endPar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5349" name="圆角矩形 5349"/>
            <p:cNvSpPr/>
            <p:nvPr/>
          </p:nvSpPr>
          <p:spPr>
            <a:xfrm>
              <a:off x="2151" y="236180"/>
              <a:ext cx="281" cy="213"/>
            </a:xfrm>
            <a:prstGeom prst="roundRect">
              <a:avLst>
                <a:gd name="adj" fmla="val 50000"/>
              </a:avLst>
            </a:prstGeom>
            <a:noFill/>
            <a:ln w="12700">
              <a:solidFill>
                <a:schemeClr val="bg2"/>
              </a:solidFill>
              <a:miter lim="800000"/>
            </a:ln>
          </p:spPr>
          <p:txBody>
            <a:bodyPr rot="0" spcFirstLastPara="0" vertOverflow="overflow" horzOverflow="overflow" vert="horz" wrap="square" lIns="18000" tIns="18000" rIns="18000" bIns="18000" numCol="1" spcCol="0" rtlCol="0" fromWordArt="0" anchor="t" anchorCtr="0" forceAA="0" upright="1" compatLnSpc="1">
              <a:noAutofit/>
            </a:bodyPr>
            <a:lstStyle/>
            <a:p>
              <a:pPr indent="266700" algn="ctr">
                <a:lnSpc>
                  <a:spcPct val="100000"/>
                </a:lnSpc>
              </a:pPr>
              <a:r>
                <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rPr>
                <a:t> </a:t>
              </a:r>
              <a:endPar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5350" name="圆角矩形 5350"/>
            <p:cNvSpPr/>
            <p:nvPr/>
          </p:nvSpPr>
          <p:spPr>
            <a:xfrm>
              <a:off x="8011" y="235864"/>
              <a:ext cx="798" cy="227"/>
            </a:xfrm>
            <a:prstGeom prst="roundRect">
              <a:avLst>
                <a:gd name="adj" fmla="val 50000"/>
              </a:avLst>
            </a:prstGeom>
            <a:noFill/>
            <a:ln w="12700">
              <a:solidFill>
                <a:schemeClr val="bg2"/>
              </a:solidFill>
              <a:miter lim="800000"/>
            </a:ln>
          </p:spPr>
          <p:txBody>
            <a:bodyPr rot="0" spcFirstLastPara="0" vertOverflow="overflow" horzOverflow="overflow" vert="horz" wrap="square" lIns="18000" tIns="18000" rIns="18000" bIns="18000" numCol="1" spcCol="0" rtlCol="0" fromWordArt="0" anchor="t" anchorCtr="0" forceAA="0" upright="1" compatLnSpc="1">
              <a:noAutofit/>
            </a:bodyPr>
            <a:lstStyle/>
            <a:p>
              <a:pPr indent="266700" algn="ctr">
                <a:lnSpc>
                  <a:spcPct val="100000"/>
                </a:lnSpc>
              </a:pPr>
              <a:r>
                <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rPr>
                <a:t> </a:t>
              </a:r>
              <a:endPar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endParaRPr>
            </a:p>
          </p:txBody>
        </p:sp>
      </p:grpSp>
    </p:spTree>
  </p:cSld>
  <p:clrMapOvr>
    <a:masterClrMapping/>
  </p:clrMapOvr>
  <p:transition>
    <p:random/>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568940" cy="458851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1.2  </a:t>
            </a:r>
            <a:r>
              <a:rPr sz="2400" dirty="0">
                <a:ea typeface="隶书" panose="02010509060101010101" pitchFamily="1" charset="-122"/>
                <a:sym typeface="+mn-ea"/>
              </a:rPr>
              <a:t>开发环境与工具</a:t>
            </a:r>
            <a:endParaRPr sz="2400" dirty="0">
              <a:ea typeface="隶书" panose="02010509060101010101" pitchFamily="1" charset="-122"/>
              <a:sym typeface="+mn-ea"/>
            </a:endParaRPr>
          </a:p>
          <a:p>
            <a:pPr marL="342900" indent="-342900" algn="just">
              <a:spcBef>
                <a:spcPct val="20000"/>
              </a:spcBef>
            </a:pPr>
            <a:r>
              <a:rPr sz="2400" dirty="0">
                <a:ea typeface="隶书" panose="02010509060101010101" pitchFamily="1" charset="-122"/>
                <a:sym typeface="+mn-ea"/>
              </a:rPr>
              <a:t>1.2.1  Keil C51使用</a:t>
            </a:r>
            <a:endParaRPr sz="2400" dirty="0">
              <a:ea typeface="隶书" panose="02010509060101010101" pitchFamily="1" charset="-122"/>
              <a:sym typeface="+mn-ea"/>
            </a:endParaRPr>
          </a:p>
          <a:p>
            <a:pPr marL="384175" indent="-384175" algn="l">
              <a:spcBef>
                <a:spcPct val="20000"/>
              </a:spcBef>
            </a:pPr>
            <a:endParaRPr sz="2400" dirty="0">
              <a:ea typeface="隶书" panose="02010509060101010101" pitchFamily="1" charset="-122"/>
              <a:sym typeface="+mn-ea"/>
            </a:endParaRPr>
          </a:p>
          <a:p>
            <a:pPr marL="384175" indent="-384175" algn="l">
              <a:spcBef>
                <a:spcPct val="20000"/>
              </a:spcBef>
            </a:pPr>
            <a:endParaRPr sz="2400" dirty="0">
              <a:ea typeface="隶书" panose="02010509060101010101" pitchFamily="1" charset="-122"/>
              <a:sym typeface="+mn-ea"/>
            </a:endParaRPr>
          </a:p>
          <a:p>
            <a:pPr marL="384175" indent="-384175" algn="l">
              <a:spcBef>
                <a:spcPct val="20000"/>
              </a:spcBef>
            </a:pPr>
            <a:endParaRPr sz="2400" dirty="0">
              <a:ea typeface="隶书" panose="02010509060101010101" pitchFamily="1" charset="-122"/>
              <a:sym typeface="+mn-ea"/>
            </a:endParaRPr>
          </a:p>
          <a:p>
            <a:pPr marL="384175" indent="-384175" algn="l">
              <a:spcBef>
                <a:spcPct val="20000"/>
              </a:spcBef>
            </a:pPr>
            <a:endParaRPr sz="2400" dirty="0">
              <a:ea typeface="隶书" panose="02010509060101010101" pitchFamily="1" charset="-122"/>
              <a:sym typeface="+mn-ea"/>
            </a:endParaRPr>
          </a:p>
          <a:p>
            <a:pPr marL="384175" indent="-384175" algn="l">
              <a:spcBef>
                <a:spcPct val="20000"/>
              </a:spcBef>
            </a:pPr>
            <a:endParaRPr sz="2400" dirty="0">
              <a:ea typeface="隶书" panose="02010509060101010101" pitchFamily="1" charset="-122"/>
              <a:sym typeface="+mn-ea"/>
            </a:endParaRPr>
          </a:p>
          <a:p>
            <a:pPr marL="384175" indent="-384175" algn="l">
              <a:spcBef>
                <a:spcPct val="20000"/>
              </a:spcBef>
              <a:buFont typeface="Arial" panose="020B0604020202020204" pitchFamily="34" charset="0"/>
              <a:buChar char="•"/>
            </a:pPr>
            <a:r>
              <a:rPr sz="2400" dirty="0">
                <a:ea typeface="隶书" panose="02010509060101010101" pitchFamily="1" charset="-122"/>
                <a:sym typeface="+mn-ea"/>
              </a:rPr>
              <a:t>右击“P0”，在弹出菜单中可以选择信号显示类型“Analog”（模拟）、“Bit”（位）或“State”（状态），也可以选择“Hexadecimal Values”（十六进制值）。</a:t>
            </a: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grpSp>
        <p:nvGrpSpPr>
          <p:cNvPr id="5351" name="组合 5351"/>
          <p:cNvGrpSpPr/>
          <p:nvPr/>
        </p:nvGrpSpPr>
        <p:grpSpPr>
          <a:xfrm>
            <a:off x="2606040" y="2595880"/>
            <a:ext cx="6948805" cy="2093595"/>
            <a:chOff x="2081" y="235324"/>
            <a:chExt cx="6769" cy="1871"/>
          </a:xfrm>
        </p:grpSpPr>
        <p:pic>
          <p:nvPicPr>
            <p:cNvPr id="5348" name="图片 9"/>
            <p:cNvPicPr>
              <a:picLocks noChangeAspect="1"/>
            </p:cNvPicPr>
            <p:nvPr/>
          </p:nvPicPr>
          <p:blipFill>
            <a:blip r:embed="rId2"/>
            <a:stretch>
              <a:fillRect/>
            </a:stretch>
          </p:blipFill>
          <p:spPr>
            <a:xfrm>
              <a:off x="2081" y="235324"/>
              <a:ext cx="6769" cy="1871"/>
            </a:xfrm>
            <a:prstGeom prst="rect">
              <a:avLst/>
            </a:prstGeom>
            <a:noFill/>
            <a:ln>
              <a:noFill/>
            </a:ln>
          </p:spPr>
        </p:pic>
        <p:sp>
          <p:nvSpPr>
            <p:cNvPr id="2811" name="圆角矩形 2811"/>
            <p:cNvSpPr/>
            <p:nvPr/>
          </p:nvSpPr>
          <p:spPr>
            <a:xfrm>
              <a:off x="2197" y="235654"/>
              <a:ext cx="430" cy="227"/>
            </a:xfrm>
            <a:prstGeom prst="roundRect">
              <a:avLst>
                <a:gd name="adj" fmla="val 50000"/>
              </a:avLst>
            </a:prstGeom>
            <a:noFill/>
            <a:ln w="12700">
              <a:solidFill>
                <a:schemeClr val="bg2"/>
              </a:solidFill>
              <a:miter lim="800000"/>
            </a:ln>
          </p:spPr>
          <p:txBody>
            <a:bodyPr rot="0" spcFirstLastPara="0" vertOverflow="overflow" horzOverflow="overflow" vert="horz" wrap="square" lIns="18000" tIns="18000" rIns="18000" bIns="18000" numCol="1" spcCol="0" rtlCol="0" fromWordArt="0" anchor="t" anchorCtr="0" forceAA="0" upright="1" compatLnSpc="1">
              <a:noAutofit/>
            </a:bodyPr>
            <a:lstStyle/>
            <a:p>
              <a:pPr indent="266700" algn="ctr">
                <a:lnSpc>
                  <a:spcPct val="100000"/>
                </a:lnSpc>
              </a:pPr>
              <a:r>
                <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rPr>
                <a:t> </a:t>
              </a:r>
              <a:endPar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2813" name="圆角矩形 2813"/>
            <p:cNvSpPr/>
            <p:nvPr/>
          </p:nvSpPr>
          <p:spPr>
            <a:xfrm>
              <a:off x="5520" y="235857"/>
              <a:ext cx="798" cy="227"/>
            </a:xfrm>
            <a:prstGeom prst="roundRect">
              <a:avLst>
                <a:gd name="adj" fmla="val 50000"/>
              </a:avLst>
            </a:prstGeom>
            <a:noFill/>
            <a:ln w="12700">
              <a:solidFill>
                <a:schemeClr val="bg2"/>
              </a:solidFill>
              <a:miter lim="800000"/>
            </a:ln>
          </p:spPr>
          <p:txBody>
            <a:bodyPr rot="0" spcFirstLastPara="0" vertOverflow="overflow" horzOverflow="overflow" vert="horz" wrap="square" lIns="18000" tIns="18000" rIns="18000" bIns="18000" numCol="1" spcCol="0" rtlCol="0" fromWordArt="0" anchor="t" anchorCtr="0" forceAA="0" upright="1" compatLnSpc="1">
              <a:noAutofit/>
            </a:bodyPr>
            <a:lstStyle/>
            <a:p>
              <a:pPr indent="266700" algn="ctr">
                <a:lnSpc>
                  <a:spcPct val="100000"/>
                </a:lnSpc>
              </a:pPr>
              <a:r>
                <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rPr>
                <a:t> </a:t>
              </a:r>
              <a:endPar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5349" name="圆角矩形 5349"/>
            <p:cNvSpPr/>
            <p:nvPr/>
          </p:nvSpPr>
          <p:spPr>
            <a:xfrm>
              <a:off x="2151" y="236180"/>
              <a:ext cx="281" cy="213"/>
            </a:xfrm>
            <a:prstGeom prst="roundRect">
              <a:avLst>
                <a:gd name="adj" fmla="val 50000"/>
              </a:avLst>
            </a:prstGeom>
            <a:noFill/>
            <a:ln w="12700">
              <a:solidFill>
                <a:schemeClr val="bg2"/>
              </a:solidFill>
              <a:miter lim="800000"/>
            </a:ln>
          </p:spPr>
          <p:txBody>
            <a:bodyPr rot="0" spcFirstLastPara="0" vertOverflow="overflow" horzOverflow="overflow" vert="horz" wrap="square" lIns="18000" tIns="18000" rIns="18000" bIns="18000" numCol="1" spcCol="0" rtlCol="0" fromWordArt="0" anchor="t" anchorCtr="0" forceAA="0" upright="1" compatLnSpc="1">
              <a:noAutofit/>
            </a:bodyPr>
            <a:lstStyle/>
            <a:p>
              <a:pPr indent="266700" algn="ctr">
                <a:lnSpc>
                  <a:spcPct val="100000"/>
                </a:lnSpc>
              </a:pPr>
              <a:r>
                <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rPr>
                <a:t> </a:t>
              </a:r>
              <a:endPar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5350" name="圆角矩形 5350"/>
            <p:cNvSpPr/>
            <p:nvPr/>
          </p:nvSpPr>
          <p:spPr>
            <a:xfrm>
              <a:off x="8011" y="235864"/>
              <a:ext cx="798" cy="227"/>
            </a:xfrm>
            <a:prstGeom prst="roundRect">
              <a:avLst>
                <a:gd name="adj" fmla="val 50000"/>
              </a:avLst>
            </a:prstGeom>
            <a:noFill/>
            <a:ln w="12700">
              <a:solidFill>
                <a:schemeClr val="bg2"/>
              </a:solidFill>
              <a:miter lim="800000"/>
            </a:ln>
          </p:spPr>
          <p:txBody>
            <a:bodyPr rot="0" spcFirstLastPara="0" vertOverflow="overflow" horzOverflow="overflow" vert="horz" wrap="square" lIns="18000" tIns="18000" rIns="18000" bIns="18000" numCol="1" spcCol="0" rtlCol="0" fromWordArt="0" anchor="t" anchorCtr="0" forceAA="0" upright="1" compatLnSpc="1">
              <a:noAutofit/>
            </a:bodyPr>
            <a:lstStyle/>
            <a:p>
              <a:pPr indent="266700" algn="ctr">
                <a:lnSpc>
                  <a:spcPct val="100000"/>
                </a:lnSpc>
              </a:pPr>
              <a:r>
                <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rPr>
                <a:t> </a:t>
              </a:r>
              <a:endPar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endParaRPr>
            </a:p>
          </p:txBody>
        </p:sp>
      </p:grpSp>
    </p:spTree>
  </p:cSld>
  <p:clrMapOvr>
    <a:masterClrMapping/>
  </p:clrMapOvr>
  <p:transition>
    <p:random/>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568940" cy="458851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1.2  </a:t>
            </a:r>
            <a:r>
              <a:rPr sz="2400" dirty="0">
                <a:ea typeface="隶书" panose="02010509060101010101" pitchFamily="1" charset="-122"/>
                <a:sym typeface="+mn-ea"/>
              </a:rPr>
              <a:t>开发环境与工具</a:t>
            </a:r>
            <a:endParaRPr sz="2400" dirty="0">
              <a:ea typeface="隶书" panose="02010509060101010101" pitchFamily="1" charset="-122"/>
              <a:sym typeface="+mn-ea"/>
            </a:endParaRPr>
          </a:p>
          <a:p>
            <a:pPr marL="342900" indent="-342900" algn="just">
              <a:spcBef>
                <a:spcPct val="20000"/>
              </a:spcBef>
            </a:pPr>
            <a:r>
              <a:rPr sz="2400" dirty="0">
                <a:ea typeface="隶书" panose="02010509060101010101" pitchFamily="1" charset="-122"/>
                <a:sym typeface="+mn-ea"/>
              </a:rPr>
              <a:t>1.2.1  Keil C51使用</a:t>
            </a:r>
            <a:endParaRPr sz="2400" dirty="0">
              <a:ea typeface="隶书" panose="02010509060101010101" pitchFamily="1" charset="-122"/>
              <a:sym typeface="+mn-ea"/>
            </a:endParaRPr>
          </a:p>
          <a:p>
            <a:pPr marL="384175" indent="-384175" algn="l">
              <a:spcBef>
                <a:spcPct val="20000"/>
              </a:spcBef>
            </a:pPr>
            <a:endParaRPr sz="2400" dirty="0">
              <a:ea typeface="隶书" panose="02010509060101010101" pitchFamily="1" charset="-122"/>
              <a:sym typeface="+mn-ea"/>
            </a:endParaRPr>
          </a:p>
          <a:p>
            <a:pPr marL="384175" indent="-384175" algn="l">
              <a:spcBef>
                <a:spcPct val="20000"/>
              </a:spcBef>
            </a:pPr>
            <a:endParaRPr sz="2400" dirty="0">
              <a:ea typeface="隶书" panose="02010509060101010101" pitchFamily="1" charset="-122"/>
              <a:sym typeface="+mn-ea"/>
            </a:endParaRPr>
          </a:p>
          <a:p>
            <a:pPr marL="384175" indent="-384175" algn="l">
              <a:spcBef>
                <a:spcPct val="20000"/>
              </a:spcBef>
            </a:pPr>
            <a:endParaRPr sz="2400" dirty="0">
              <a:ea typeface="隶书" panose="02010509060101010101" pitchFamily="1" charset="-122"/>
              <a:sym typeface="+mn-ea"/>
            </a:endParaRPr>
          </a:p>
          <a:p>
            <a:pPr marL="384175" indent="-384175" algn="l">
              <a:spcBef>
                <a:spcPct val="20000"/>
              </a:spcBef>
            </a:pPr>
            <a:endParaRPr sz="2400" dirty="0">
              <a:ea typeface="隶书" panose="02010509060101010101" pitchFamily="1" charset="-122"/>
              <a:sym typeface="+mn-ea"/>
            </a:endParaRPr>
          </a:p>
          <a:p>
            <a:pPr marL="384175" indent="-384175" algn="l">
              <a:spcBef>
                <a:spcPct val="20000"/>
              </a:spcBef>
            </a:pPr>
            <a:endParaRPr sz="2400" dirty="0">
              <a:ea typeface="隶书" panose="02010509060101010101" pitchFamily="1" charset="-122"/>
              <a:sym typeface="+mn-ea"/>
            </a:endParaRPr>
          </a:p>
          <a:p>
            <a:pPr marL="384175" indent="-384175" algn="l">
              <a:spcBef>
                <a:spcPct val="20000"/>
              </a:spcBef>
              <a:buFont typeface="Arial" panose="020B0604020202020204" pitchFamily="34" charset="0"/>
              <a:buChar char="•"/>
            </a:pPr>
            <a:r>
              <a:rPr sz="2400" dirty="0">
                <a:ea typeface="隶书" panose="02010509060101010101" pitchFamily="1" charset="-122"/>
                <a:sym typeface="+mn-ea"/>
              </a:rPr>
              <a:t>为了看清信号波形，可以单击“Zoom”下的“In”按钮放大波形，单击“Out”按钮缩小波形，单击“All”按钮显示所有波形。</a:t>
            </a: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grpSp>
        <p:nvGrpSpPr>
          <p:cNvPr id="5351" name="组合 5351"/>
          <p:cNvGrpSpPr/>
          <p:nvPr/>
        </p:nvGrpSpPr>
        <p:grpSpPr>
          <a:xfrm>
            <a:off x="2606040" y="2595880"/>
            <a:ext cx="6948805" cy="2093595"/>
            <a:chOff x="2081" y="235324"/>
            <a:chExt cx="6769" cy="1871"/>
          </a:xfrm>
        </p:grpSpPr>
        <p:pic>
          <p:nvPicPr>
            <p:cNvPr id="5348" name="图片 9"/>
            <p:cNvPicPr>
              <a:picLocks noChangeAspect="1"/>
            </p:cNvPicPr>
            <p:nvPr/>
          </p:nvPicPr>
          <p:blipFill>
            <a:blip r:embed="rId2"/>
            <a:stretch>
              <a:fillRect/>
            </a:stretch>
          </p:blipFill>
          <p:spPr>
            <a:xfrm>
              <a:off x="2081" y="235324"/>
              <a:ext cx="6769" cy="1871"/>
            </a:xfrm>
            <a:prstGeom prst="rect">
              <a:avLst/>
            </a:prstGeom>
            <a:noFill/>
            <a:ln>
              <a:noFill/>
            </a:ln>
          </p:spPr>
        </p:pic>
        <p:sp>
          <p:nvSpPr>
            <p:cNvPr id="2811" name="圆角矩形 2811"/>
            <p:cNvSpPr/>
            <p:nvPr/>
          </p:nvSpPr>
          <p:spPr>
            <a:xfrm>
              <a:off x="2197" y="235654"/>
              <a:ext cx="430" cy="227"/>
            </a:xfrm>
            <a:prstGeom prst="roundRect">
              <a:avLst>
                <a:gd name="adj" fmla="val 50000"/>
              </a:avLst>
            </a:prstGeom>
            <a:noFill/>
            <a:ln w="12700">
              <a:solidFill>
                <a:schemeClr val="bg2"/>
              </a:solidFill>
              <a:miter lim="800000"/>
            </a:ln>
          </p:spPr>
          <p:txBody>
            <a:bodyPr rot="0" spcFirstLastPara="0" vertOverflow="overflow" horzOverflow="overflow" vert="horz" wrap="square" lIns="18000" tIns="18000" rIns="18000" bIns="18000" numCol="1" spcCol="0" rtlCol="0" fromWordArt="0" anchor="t" anchorCtr="0" forceAA="0" upright="1" compatLnSpc="1">
              <a:noAutofit/>
            </a:bodyPr>
            <a:lstStyle/>
            <a:p>
              <a:pPr indent="266700" algn="ctr">
                <a:lnSpc>
                  <a:spcPct val="100000"/>
                </a:lnSpc>
              </a:pPr>
              <a:r>
                <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rPr>
                <a:t> </a:t>
              </a:r>
              <a:endPar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2813" name="圆角矩形 2813"/>
            <p:cNvSpPr/>
            <p:nvPr/>
          </p:nvSpPr>
          <p:spPr>
            <a:xfrm>
              <a:off x="5520" y="235857"/>
              <a:ext cx="798" cy="227"/>
            </a:xfrm>
            <a:prstGeom prst="roundRect">
              <a:avLst>
                <a:gd name="adj" fmla="val 50000"/>
              </a:avLst>
            </a:prstGeom>
            <a:noFill/>
            <a:ln w="12700">
              <a:solidFill>
                <a:schemeClr val="bg2"/>
              </a:solidFill>
              <a:miter lim="800000"/>
            </a:ln>
          </p:spPr>
          <p:txBody>
            <a:bodyPr rot="0" spcFirstLastPara="0" vertOverflow="overflow" horzOverflow="overflow" vert="horz" wrap="square" lIns="18000" tIns="18000" rIns="18000" bIns="18000" numCol="1" spcCol="0" rtlCol="0" fromWordArt="0" anchor="t" anchorCtr="0" forceAA="0" upright="1" compatLnSpc="1">
              <a:noAutofit/>
            </a:bodyPr>
            <a:lstStyle/>
            <a:p>
              <a:pPr indent="266700" algn="ctr">
                <a:lnSpc>
                  <a:spcPct val="100000"/>
                </a:lnSpc>
              </a:pPr>
              <a:r>
                <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rPr>
                <a:t> </a:t>
              </a:r>
              <a:endPar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5349" name="圆角矩形 5349"/>
            <p:cNvSpPr/>
            <p:nvPr/>
          </p:nvSpPr>
          <p:spPr>
            <a:xfrm>
              <a:off x="2151" y="236180"/>
              <a:ext cx="281" cy="213"/>
            </a:xfrm>
            <a:prstGeom prst="roundRect">
              <a:avLst>
                <a:gd name="adj" fmla="val 50000"/>
              </a:avLst>
            </a:prstGeom>
            <a:noFill/>
            <a:ln w="12700">
              <a:solidFill>
                <a:schemeClr val="bg2"/>
              </a:solidFill>
              <a:miter lim="800000"/>
            </a:ln>
          </p:spPr>
          <p:txBody>
            <a:bodyPr rot="0" spcFirstLastPara="0" vertOverflow="overflow" horzOverflow="overflow" vert="horz" wrap="square" lIns="18000" tIns="18000" rIns="18000" bIns="18000" numCol="1" spcCol="0" rtlCol="0" fromWordArt="0" anchor="t" anchorCtr="0" forceAA="0" upright="1" compatLnSpc="1">
              <a:noAutofit/>
            </a:bodyPr>
            <a:lstStyle/>
            <a:p>
              <a:pPr indent="266700" algn="ctr">
                <a:lnSpc>
                  <a:spcPct val="100000"/>
                </a:lnSpc>
              </a:pPr>
              <a:r>
                <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rPr>
                <a:t> </a:t>
              </a:r>
              <a:endPar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5350" name="圆角矩形 5350"/>
            <p:cNvSpPr/>
            <p:nvPr/>
          </p:nvSpPr>
          <p:spPr>
            <a:xfrm>
              <a:off x="8011" y="235864"/>
              <a:ext cx="798" cy="227"/>
            </a:xfrm>
            <a:prstGeom prst="roundRect">
              <a:avLst>
                <a:gd name="adj" fmla="val 50000"/>
              </a:avLst>
            </a:prstGeom>
            <a:noFill/>
            <a:ln w="12700">
              <a:solidFill>
                <a:schemeClr val="bg2"/>
              </a:solidFill>
              <a:miter lim="800000"/>
            </a:ln>
          </p:spPr>
          <p:txBody>
            <a:bodyPr rot="0" spcFirstLastPara="0" vertOverflow="overflow" horzOverflow="overflow" vert="horz" wrap="square" lIns="18000" tIns="18000" rIns="18000" bIns="18000" numCol="1" spcCol="0" rtlCol="0" fromWordArt="0" anchor="t" anchorCtr="0" forceAA="0" upright="1" compatLnSpc="1">
              <a:noAutofit/>
            </a:bodyPr>
            <a:lstStyle/>
            <a:p>
              <a:pPr indent="266700" algn="ctr">
                <a:lnSpc>
                  <a:spcPct val="100000"/>
                </a:lnSpc>
              </a:pPr>
              <a:r>
                <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rPr>
                <a:t> </a:t>
              </a:r>
              <a:endPar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endParaRPr>
            </a:p>
          </p:txBody>
        </p:sp>
      </p:grpSp>
    </p:spTree>
  </p:cSld>
  <p:clrMapOvr>
    <a:masterClrMapping/>
  </p:clrMapOvr>
  <p:transition>
    <p:random/>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568940" cy="458851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1.2  </a:t>
            </a:r>
            <a:r>
              <a:rPr sz="2400" dirty="0">
                <a:ea typeface="隶书" panose="02010509060101010101" pitchFamily="1" charset="-122"/>
                <a:sym typeface="+mn-ea"/>
              </a:rPr>
              <a:t>开发环境与工具</a:t>
            </a:r>
            <a:endParaRPr sz="2400" dirty="0">
              <a:ea typeface="隶书" panose="02010509060101010101" pitchFamily="1" charset="-122"/>
              <a:sym typeface="+mn-ea"/>
            </a:endParaRPr>
          </a:p>
          <a:p>
            <a:pPr marL="342900" indent="-342900" algn="just">
              <a:spcBef>
                <a:spcPct val="20000"/>
              </a:spcBef>
            </a:pPr>
            <a:r>
              <a:rPr sz="2400" dirty="0">
                <a:ea typeface="隶书" panose="02010509060101010101" pitchFamily="1" charset="-122"/>
                <a:sym typeface="+mn-ea"/>
              </a:rPr>
              <a:t>1.2.1  Keil C51使用</a:t>
            </a:r>
            <a:endParaRPr sz="2400" dirty="0">
              <a:ea typeface="隶书" panose="02010509060101010101" pitchFamily="1" charset="-122"/>
              <a:sym typeface="+mn-ea"/>
            </a:endParaRPr>
          </a:p>
          <a:p>
            <a:pPr marL="384175" indent="-384175" algn="l">
              <a:spcBef>
                <a:spcPct val="20000"/>
              </a:spcBef>
            </a:pPr>
            <a:endParaRPr sz="2400" dirty="0">
              <a:ea typeface="隶书" panose="02010509060101010101" pitchFamily="1" charset="-122"/>
              <a:sym typeface="+mn-ea"/>
            </a:endParaRPr>
          </a:p>
          <a:p>
            <a:pPr marL="384175" indent="-384175" algn="l">
              <a:spcBef>
                <a:spcPct val="20000"/>
              </a:spcBef>
            </a:pPr>
            <a:endParaRPr sz="2400" dirty="0">
              <a:ea typeface="隶书" panose="02010509060101010101" pitchFamily="1" charset="-122"/>
              <a:sym typeface="+mn-ea"/>
            </a:endParaRPr>
          </a:p>
          <a:p>
            <a:pPr marL="384175" indent="-384175" algn="l">
              <a:spcBef>
                <a:spcPct val="20000"/>
              </a:spcBef>
            </a:pPr>
            <a:endParaRPr sz="2400" dirty="0">
              <a:ea typeface="隶书" panose="02010509060101010101" pitchFamily="1" charset="-122"/>
              <a:sym typeface="+mn-ea"/>
            </a:endParaRPr>
          </a:p>
          <a:p>
            <a:pPr marL="384175" indent="-384175" algn="l">
              <a:spcBef>
                <a:spcPct val="20000"/>
              </a:spcBef>
            </a:pPr>
            <a:endParaRPr sz="2400" dirty="0">
              <a:ea typeface="隶书" panose="02010509060101010101" pitchFamily="1" charset="-122"/>
              <a:sym typeface="+mn-ea"/>
            </a:endParaRPr>
          </a:p>
          <a:p>
            <a:pPr marL="384175" indent="-384175" algn="l">
              <a:spcBef>
                <a:spcPct val="20000"/>
              </a:spcBef>
            </a:pPr>
            <a:endParaRPr sz="2400" dirty="0">
              <a:ea typeface="隶书" panose="02010509060101010101" pitchFamily="1" charset="-122"/>
              <a:sym typeface="+mn-ea"/>
            </a:endParaRPr>
          </a:p>
          <a:p>
            <a:pPr marL="384175" indent="-384175" algn="l">
              <a:spcBef>
                <a:spcPct val="20000"/>
              </a:spcBef>
              <a:buFont typeface="Arial" panose="020B0604020202020204" pitchFamily="34" charset="0"/>
              <a:buChar char="•"/>
            </a:pPr>
            <a:r>
              <a:rPr sz="2400" dirty="0">
                <a:ea typeface="隶书" panose="02010509060101010101" pitchFamily="1" charset="-122"/>
                <a:sym typeface="+mn-ea"/>
              </a:rPr>
              <a:t>单击“Transition”下的“Prev”可以将游标移动到波形的前一个变化点，单击“Next”将游标移动到波形的后一个变化点。</a:t>
            </a: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grpSp>
        <p:nvGrpSpPr>
          <p:cNvPr id="5351" name="组合 5351"/>
          <p:cNvGrpSpPr/>
          <p:nvPr/>
        </p:nvGrpSpPr>
        <p:grpSpPr>
          <a:xfrm>
            <a:off x="2606040" y="2595880"/>
            <a:ext cx="6948805" cy="2093595"/>
            <a:chOff x="2081" y="235324"/>
            <a:chExt cx="6769" cy="1871"/>
          </a:xfrm>
        </p:grpSpPr>
        <p:pic>
          <p:nvPicPr>
            <p:cNvPr id="5348" name="图片 9"/>
            <p:cNvPicPr>
              <a:picLocks noChangeAspect="1"/>
            </p:cNvPicPr>
            <p:nvPr/>
          </p:nvPicPr>
          <p:blipFill>
            <a:blip r:embed="rId2"/>
            <a:stretch>
              <a:fillRect/>
            </a:stretch>
          </p:blipFill>
          <p:spPr>
            <a:xfrm>
              <a:off x="2081" y="235324"/>
              <a:ext cx="6769" cy="1871"/>
            </a:xfrm>
            <a:prstGeom prst="rect">
              <a:avLst/>
            </a:prstGeom>
            <a:noFill/>
            <a:ln>
              <a:noFill/>
            </a:ln>
          </p:spPr>
        </p:pic>
        <p:sp>
          <p:nvSpPr>
            <p:cNvPr id="2811" name="圆角矩形 2811"/>
            <p:cNvSpPr/>
            <p:nvPr/>
          </p:nvSpPr>
          <p:spPr>
            <a:xfrm>
              <a:off x="2197" y="235654"/>
              <a:ext cx="430" cy="227"/>
            </a:xfrm>
            <a:prstGeom prst="roundRect">
              <a:avLst>
                <a:gd name="adj" fmla="val 50000"/>
              </a:avLst>
            </a:prstGeom>
            <a:noFill/>
            <a:ln w="12700">
              <a:solidFill>
                <a:schemeClr val="bg2"/>
              </a:solidFill>
              <a:miter lim="800000"/>
            </a:ln>
          </p:spPr>
          <p:txBody>
            <a:bodyPr rot="0" spcFirstLastPara="0" vertOverflow="overflow" horzOverflow="overflow" vert="horz" wrap="square" lIns="18000" tIns="18000" rIns="18000" bIns="18000" numCol="1" spcCol="0" rtlCol="0" fromWordArt="0" anchor="t" anchorCtr="0" forceAA="0" upright="1" compatLnSpc="1">
              <a:noAutofit/>
            </a:bodyPr>
            <a:lstStyle/>
            <a:p>
              <a:pPr indent="266700" algn="ctr">
                <a:lnSpc>
                  <a:spcPct val="100000"/>
                </a:lnSpc>
              </a:pPr>
              <a:r>
                <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rPr>
                <a:t> </a:t>
              </a:r>
              <a:endPar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2813" name="圆角矩形 2813"/>
            <p:cNvSpPr/>
            <p:nvPr/>
          </p:nvSpPr>
          <p:spPr>
            <a:xfrm>
              <a:off x="5520" y="235857"/>
              <a:ext cx="798" cy="227"/>
            </a:xfrm>
            <a:prstGeom prst="roundRect">
              <a:avLst>
                <a:gd name="adj" fmla="val 50000"/>
              </a:avLst>
            </a:prstGeom>
            <a:noFill/>
            <a:ln w="12700">
              <a:solidFill>
                <a:schemeClr val="bg2"/>
              </a:solidFill>
              <a:miter lim="800000"/>
            </a:ln>
          </p:spPr>
          <p:txBody>
            <a:bodyPr rot="0" spcFirstLastPara="0" vertOverflow="overflow" horzOverflow="overflow" vert="horz" wrap="square" lIns="18000" tIns="18000" rIns="18000" bIns="18000" numCol="1" spcCol="0" rtlCol="0" fromWordArt="0" anchor="t" anchorCtr="0" forceAA="0" upright="1" compatLnSpc="1">
              <a:noAutofit/>
            </a:bodyPr>
            <a:lstStyle/>
            <a:p>
              <a:pPr indent="266700" algn="ctr">
                <a:lnSpc>
                  <a:spcPct val="100000"/>
                </a:lnSpc>
              </a:pPr>
              <a:r>
                <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rPr>
                <a:t> </a:t>
              </a:r>
              <a:endPar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5349" name="圆角矩形 5349"/>
            <p:cNvSpPr/>
            <p:nvPr/>
          </p:nvSpPr>
          <p:spPr>
            <a:xfrm>
              <a:off x="2151" y="236180"/>
              <a:ext cx="281" cy="213"/>
            </a:xfrm>
            <a:prstGeom prst="roundRect">
              <a:avLst>
                <a:gd name="adj" fmla="val 50000"/>
              </a:avLst>
            </a:prstGeom>
            <a:noFill/>
            <a:ln w="12700">
              <a:solidFill>
                <a:schemeClr val="bg2"/>
              </a:solidFill>
              <a:miter lim="800000"/>
            </a:ln>
          </p:spPr>
          <p:txBody>
            <a:bodyPr rot="0" spcFirstLastPara="0" vertOverflow="overflow" horzOverflow="overflow" vert="horz" wrap="square" lIns="18000" tIns="18000" rIns="18000" bIns="18000" numCol="1" spcCol="0" rtlCol="0" fromWordArt="0" anchor="t" anchorCtr="0" forceAA="0" upright="1" compatLnSpc="1">
              <a:noAutofit/>
            </a:bodyPr>
            <a:lstStyle/>
            <a:p>
              <a:pPr indent="266700" algn="ctr">
                <a:lnSpc>
                  <a:spcPct val="100000"/>
                </a:lnSpc>
              </a:pPr>
              <a:r>
                <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rPr>
                <a:t> </a:t>
              </a:r>
              <a:endPar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5350" name="圆角矩形 5350"/>
            <p:cNvSpPr/>
            <p:nvPr/>
          </p:nvSpPr>
          <p:spPr>
            <a:xfrm>
              <a:off x="8011" y="235864"/>
              <a:ext cx="798" cy="227"/>
            </a:xfrm>
            <a:prstGeom prst="roundRect">
              <a:avLst>
                <a:gd name="adj" fmla="val 50000"/>
              </a:avLst>
            </a:prstGeom>
            <a:noFill/>
            <a:ln w="12700">
              <a:solidFill>
                <a:schemeClr val="bg2"/>
              </a:solidFill>
              <a:miter lim="800000"/>
            </a:ln>
          </p:spPr>
          <p:txBody>
            <a:bodyPr rot="0" spcFirstLastPara="0" vertOverflow="overflow" horzOverflow="overflow" vert="horz" wrap="square" lIns="18000" tIns="18000" rIns="18000" bIns="18000" numCol="1" spcCol="0" rtlCol="0" fromWordArt="0" anchor="t" anchorCtr="0" forceAA="0" upright="1" compatLnSpc="1">
              <a:noAutofit/>
            </a:bodyPr>
            <a:lstStyle/>
            <a:p>
              <a:pPr indent="266700" algn="ctr">
                <a:lnSpc>
                  <a:spcPct val="100000"/>
                </a:lnSpc>
              </a:pPr>
              <a:r>
                <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rPr>
                <a:t> </a:t>
              </a:r>
              <a:endPar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endParaRPr>
            </a:p>
          </p:txBody>
        </p:sp>
      </p:grpSp>
    </p:spTree>
  </p:cSld>
  <p:clrMapOvr>
    <a:masterClrMapping/>
  </p:clrMapOvr>
  <p:transition>
    <p:random/>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247630" cy="467995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1.2  </a:t>
            </a:r>
            <a:r>
              <a:rPr sz="2400" dirty="0">
                <a:ea typeface="隶书" panose="02010509060101010101" pitchFamily="1" charset="-122"/>
                <a:sym typeface="+mn-ea"/>
              </a:rPr>
              <a:t>开发环境与工具</a:t>
            </a:r>
            <a:endParaRPr sz="2400" dirty="0">
              <a:ea typeface="隶书" panose="02010509060101010101" pitchFamily="1" charset="-122"/>
              <a:sym typeface="+mn-ea"/>
            </a:endParaRPr>
          </a:p>
          <a:p>
            <a:pPr marL="342900" indent="-342900" algn="just">
              <a:spcBef>
                <a:spcPct val="20000"/>
              </a:spcBef>
            </a:pPr>
            <a:r>
              <a:rPr sz="2400" dirty="0">
                <a:ea typeface="隶书" panose="02010509060101010101" pitchFamily="1" charset="-122"/>
                <a:sym typeface="+mn-ea"/>
              </a:rPr>
              <a:t>1.2.2  STC-ISP使用</a:t>
            </a:r>
            <a:endParaRPr sz="2400" dirty="0">
              <a:ea typeface="隶书" panose="02010509060101010101" pitchFamily="1" charset="-122"/>
              <a:sym typeface="+mn-ea"/>
            </a:endParaRPr>
          </a:p>
          <a:p>
            <a:pPr marL="342900" indent="-342900" algn="just">
              <a:spcBef>
                <a:spcPct val="20000"/>
              </a:spcBef>
              <a:buFont typeface="Arial" panose="020B0604020202020204" pitchFamily="34" charset="0"/>
              <a:buChar char="•"/>
            </a:pPr>
            <a:r>
              <a:rPr sz="2400" dirty="0">
                <a:ea typeface="隶书" panose="02010509060101010101" pitchFamily="1" charset="-122"/>
                <a:sym typeface="+mn-ea"/>
              </a:rPr>
              <a:t>STC-ISP是宏晶公司开发的针对STC系列单片机设计的一款单片机下载编程烧录软件。</a:t>
            </a:r>
            <a:endParaRPr sz="2400" dirty="0">
              <a:ea typeface="隶书" panose="02010509060101010101" pitchFamily="1" charset="-122"/>
              <a:sym typeface="+mn-ea"/>
            </a:endParaRPr>
          </a:p>
          <a:p>
            <a:pPr marL="342900" indent="-342900" algn="just">
              <a:spcBef>
                <a:spcPct val="20000"/>
              </a:spcBef>
              <a:buFont typeface="Arial" panose="020B0604020202020204" pitchFamily="34" charset="0"/>
              <a:buChar char="•"/>
            </a:pPr>
            <a:r>
              <a:rPr sz="2400" dirty="0">
                <a:ea typeface="隶书" panose="02010509060101010101" pitchFamily="1" charset="-122"/>
                <a:sym typeface="+mn-ea"/>
              </a:rPr>
              <a:t>下面再以“2.1 LED”为例，介绍STC-ISP的使用，包括目标选项设置、串口识别和程序下载等。</a:t>
            </a:r>
            <a:endParaRPr sz="2400" dirty="0">
              <a:ea typeface="隶书" panose="02010509060101010101" pitchFamily="1" charset="-122"/>
              <a:sym typeface="+mn-ea"/>
            </a:endParaRPr>
          </a:p>
          <a:p>
            <a:pPr algn="just">
              <a:spcBef>
                <a:spcPct val="20000"/>
              </a:spcBef>
            </a:pPr>
            <a:r>
              <a:rPr sz="2400" dirty="0">
                <a:ea typeface="隶书" panose="02010509060101010101" pitchFamily="1" charset="-122"/>
                <a:sym typeface="+mn-ea"/>
              </a:rPr>
              <a:t>(1) 目标选项设置</a:t>
            </a:r>
            <a:endParaRPr sz="2400" dirty="0">
              <a:ea typeface="隶书" panose="02010509060101010101" pitchFamily="1" charset="-122"/>
              <a:sym typeface="+mn-ea"/>
            </a:endParaRPr>
          </a:p>
          <a:p>
            <a:pPr marL="342900" indent="-342900" algn="just">
              <a:spcBef>
                <a:spcPct val="20000"/>
              </a:spcBef>
              <a:buFont typeface="Arial" panose="020B0604020202020204" pitchFamily="34" charset="0"/>
              <a:buChar char="•"/>
            </a:pPr>
            <a:r>
              <a:rPr sz="2400" dirty="0">
                <a:ea typeface="隶书" panose="02010509060101010101" pitchFamily="1" charset="-122"/>
                <a:sym typeface="+mn-ea"/>
              </a:rPr>
              <a:t>默认情况下，Keil工程编译后不会产生十六进制目标代码文件（.hex），为了使工程项目编译后自动生成十六进制目标代码文件（.hex），需要进行目标选项设置。</a:t>
            </a: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15">
                                            <p:txEl>
                                              <p:pRg st="3" end="3"/>
                                            </p:txEl>
                                          </p:spTgt>
                                        </p:tgtEl>
                                        <p:attrNameLst>
                                          <p:attrName>style.visibility</p:attrName>
                                        </p:attrNameLst>
                                      </p:cBhvr>
                                      <p:to>
                                        <p:strVal val="visible"/>
                                      </p:to>
                                    </p:set>
                                    <p:animEffect transition="in" filter="blinds(horizontal)">
                                      <p:cBhvr>
                                        <p:cTn id="7" dur="500"/>
                                        <p:tgtEl>
                                          <p:spTgt spid="133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315">
                                            <p:txEl>
                                              <p:pRg st="4" end="4"/>
                                            </p:txEl>
                                          </p:spTgt>
                                        </p:tgtEl>
                                        <p:attrNameLst>
                                          <p:attrName>style.visibility</p:attrName>
                                        </p:attrNameLst>
                                      </p:cBhvr>
                                      <p:to>
                                        <p:strVal val="visible"/>
                                      </p:to>
                                    </p:set>
                                    <p:animEffect transition="in" filter="blinds(horizontal)">
                                      <p:cBhvr>
                                        <p:cTn id="12" dur="500"/>
                                        <p:tgtEl>
                                          <p:spTgt spid="13315">
                                            <p:txEl>
                                              <p:pRg st="4" end="4"/>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3315">
                                            <p:txEl>
                                              <p:pRg st="5" end="5"/>
                                            </p:txEl>
                                          </p:spTgt>
                                        </p:tgtEl>
                                        <p:attrNameLst>
                                          <p:attrName>style.visibility</p:attrName>
                                        </p:attrNameLst>
                                      </p:cBhvr>
                                      <p:to>
                                        <p:strVal val="visible"/>
                                      </p:to>
                                    </p:set>
                                    <p:animEffect transition="in" filter="blinds(horizontal)">
                                      <p:cBhvr>
                                        <p:cTn id="15" dur="500"/>
                                        <p:tgtEl>
                                          <p:spTgt spid="133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333990" cy="857885"/>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1.1  </a:t>
            </a:r>
            <a:r>
              <a:rPr sz="2400" dirty="0">
                <a:ea typeface="隶书" panose="02010509060101010101" pitchFamily="1" charset="-122"/>
                <a:sym typeface="+mn-ea"/>
              </a:rPr>
              <a:t>MCS51兼容单片机</a:t>
            </a:r>
            <a:endParaRPr sz="2400" dirty="0">
              <a:ea typeface="隶书" panose="02010509060101010101" pitchFamily="1" charset="-122"/>
              <a:sym typeface="+mn-ea"/>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1.1.1  MCS51单片机功能简介</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3" name="图片 2"/>
          <p:cNvPicPr>
            <a:picLocks noChangeAspect="1"/>
          </p:cNvPicPr>
          <p:nvPr/>
        </p:nvPicPr>
        <p:blipFill>
          <a:blip r:embed="rId2"/>
          <a:stretch>
            <a:fillRect/>
          </a:stretch>
        </p:blipFill>
        <p:spPr>
          <a:xfrm>
            <a:off x="1273810" y="2630805"/>
            <a:ext cx="9601200" cy="3714750"/>
          </a:xfrm>
          <a:prstGeom prst="rect">
            <a:avLst/>
          </a:prstGeom>
        </p:spPr>
      </p:pic>
    </p:spTree>
  </p:cSld>
  <p:clrMapOvr>
    <a:masterClrMapping/>
  </p:clrMapOvr>
  <p:transition>
    <p:random/>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5161915" cy="467995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1.2  </a:t>
            </a:r>
            <a:r>
              <a:rPr sz="2400" dirty="0">
                <a:ea typeface="隶书" panose="02010509060101010101" pitchFamily="1" charset="-122"/>
                <a:sym typeface="+mn-ea"/>
              </a:rPr>
              <a:t>开发环境与工具</a:t>
            </a:r>
            <a:endParaRPr sz="2400" dirty="0">
              <a:ea typeface="隶书" panose="02010509060101010101" pitchFamily="1" charset="-122"/>
              <a:sym typeface="+mn-ea"/>
            </a:endParaRPr>
          </a:p>
          <a:p>
            <a:pPr marL="342900" indent="-342900" algn="just">
              <a:spcBef>
                <a:spcPct val="20000"/>
              </a:spcBef>
            </a:pPr>
            <a:r>
              <a:rPr sz="2400" dirty="0">
                <a:ea typeface="隶书" panose="02010509060101010101" pitchFamily="1" charset="-122"/>
                <a:sym typeface="+mn-ea"/>
              </a:rPr>
              <a:t>1.2.2  STC-ISP使用</a:t>
            </a:r>
            <a:endParaRPr sz="2400" dirty="0">
              <a:ea typeface="隶书" panose="02010509060101010101" pitchFamily="1" charset="-122"/>
              <a:sym typeface="+mn-ea"/>
            </a:endParaRPr>
          </a:p>
          <a:p>
            <a:pPr marL="342900" indent="-342900" algn="just">
              <a:spcBef>
                <a:spcPct val="20000"/>
              </a:spcBef>
              <a:buFont typeface="Arial" panose="020B0604020202020204" pitchFamily="34" charset="0"/>
              <a:buChar char="•"/>
            </a:pPr>
            <a:r>
              <a:rPr sz="2400" dirty="0">
                <a:ea typeface="隶书" panose="02010509060101010101" pitchFamily="1" charset="-122"/>
                <a:sym typeface="+mn-ea"/>
              </a:rPr>
              <a:t>具体方法是：在Keil中右击左侧窗口中的“Target 1”，在弹出菜单中单击“Option for Target 'Target 1'”，或者单击“Project”菜单下的“Option for Target 'Target 1'”菜单项，或者单击生成工具栏中的“Option for Target...”按钮，打开目标选项对话框，在目标选项对话框中单击“Output”标签，选择“Create HEX File”选项，如图1.11所示。</a:t>
            </a: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grpSp>
        <p:nvGrpSpPr>
          <p:cNvPr id="2651" name="组合 2651"/>
          <p:cNvGrpSpPr/>
          <p:nvPr/>
        </p:nvGrpSpPr>
        <p:grpSpPr>
          <a:xfrm>
            <a:off x="6345555" y="2091690"/>
            <a:ext cx="5191125" cy="4072255"/>
            <a:chOff x="2188" y="271865"/>
            <a:chExt cx="6524" cy="4852"/>
          </a:xfrm>
        </p:grpSpPr>
        <p:pic>
          <p:nvPicPr>
            <p:cNvPr id="2650" name="图片 6"/>
            <p:cNvPicPr>
              <a:picLocks noChangeAspect="1"/>
            </p:cNvPicPr>
            <p:nvPr/>
          </p:nvPicPr>
          <p:blipFill>
            <a:blip r:embed="rId2"/>
            <a:stretch>
              <a:fillRect/>
            </a:stretch>
          </p:blipFill>
          <p:spPr>
            <a:xfrm>
              <a:off x="2188" y="271865"/>
              <a:ext cx="6525" cy="4853"/>
            </a:xfrm>
            <a:prstGeom prst="rect">
              <a:avLst/>
            </a:prstGeom>
            <a:noFill/>
            <a:ln>
              <a:noFill/>
            </a:ln>
          </p:spPr>
        </p:pic>
        <p:sp>
          <p:nvSpPr>
            <p:cNvPr id="2823" name="圆角矩形 2823"/>
            <p:cNvSpPr/>
            <p:nvPr/>
          </p:nvSpPr>
          <p:spPr>
            <a:xfrm>
              <a:off x="3310" y="272231"/>
              <a:ext cx="526" cy="227"/>
            </a:xfrm>
            <a:prstGeom prst="roundRect">
              <a:avLst>
                <a:gd name="adj" fmla="val 50000"/>
              </a:avLst>
            </a:prstGeom>
            <a:noFill/>
            <a:ln w="12700">
              <a:solidFill>
                <a:schemeClr val="bg2"/>
              </a:solidFill>
              <a:miter lim="800000"/>
            </a:ln>
          </p:spPr>
          <p:txBody>
            <a:bodyPr rot="0" spcFirstLastPara="0" vertOverflow="overflow" horzOverflow="overflow" vert="horz" wrap="square" lIns="18000" tIns="18000" rIns="18000" bIns="18000" numCol="1" spcCol="0" rtlCol="0" fromWordArt="0" anchor="t" anchorCtr="0" forceAA="0" upright="1" compatLnSpc="1">
              <a:noAutofit/>
            </a:bodyPr>
            <a:lstStyle/>
            <a:p>
              <a:pPr indent="266700" algn="ctr">
                <a:lnSpc>
                  <a:spcPct val="100000"/>
                </a:lnSpc>
              </a:pPr>
              <a:r>
                <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rPr>
                <a:t> </a:t>
              </a:r>
              <a:endPar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2824" name="圆角矩形 2824"/>
            <p:cNvSpPr/>
            <p:nvPr/>
          </p:nvSpPr>
          <p:spPr>
            <a:xfrm>
              <a:off x="2738" y="273608"/>
              <a:ext cx="1075" cy="227"/>
            </a:xfrm>
            <a:prstGeom prst="roundRect">
              <a:avLst>
                <a:gd name="adj" fmla="val 50000"/>
              </a:avLst>
            </a:prstGeom>
            <a:noFill/>
            <a:ln w="12700">
              <a:solidFill>
                <a:schemeClr val="bg2"/>
              </a:solidFill>
              <a:miter lim="800000"/>
            </a:ln>
          </p:spPr>
          <p:txBody>
            <a:bodyPr rot="0" spcFirstLastPara="0" vertOverflow="overflow" horzOverflow="overflow" vert="horz" wrap="square" lIns="18000" tIns="18000" rIns="18000" bIns="18000" numCol="1" spcCol="0" rtlCol="0" fromWordArt="0" anchor="t" anchorCtr="0" forceAA="0" upright="1" compatLnSpc="1">
              <a:noAutofit/>
            </a:bodyPr>
            <a:lstStyle/>
            <a:p>
              <a:pPr indent="266700" algn="ctr">
                <a:lnSpc>
                  <a:spcPct val="100000"/>
                </a:lnSpc>
              </a:pPr>
              <a:r>
                <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rPr>
                <a:t> </a:t>
              </a:r>
              <a:endPar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endParaRPr>
            </a:p>
          </p:txBody>
        </p:sp>
      </p:grpSp>
    </p:spTree>
  </p:cSld>
  <p:clrMapOvr>
    <a:masterClrMapping/>
  </p:clrMapOvr>
  <p:transition>
    <p:random/>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5116830" cy="467995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1.2  </a:t>
            </a:r>
            <a:r>
              <a:rPr sz="2400" dirty="0">
                <a:ea typeface="隶书" panose="02010509060101010101" pitchFamily="1" charset="-122"/>
                <a:sym typeface="+mn-ea"/>
              </a:rPr>
              <a:t>开发环境与工具</a:t>
            </a:r>
            <a:endParaRPr sz="2400" dirty="0">
              <a:ea typeface="隶书" panose="02010509060101010101" pitchFamily="1" charset="-122"/>
              <a:sym typeface="+mn-ea"/>
            </a:endParaRPr>
          </a:p>
          <a:p>
            <a:pPr marL="342900" indent="-342900" algn="just">
              <a:spcBef>
                <a:spcPct val="20000"/>
              </a:spcBef>
            </a:pPr>
            <a:r>
              <a:rPr sz="2400" dirty="0">
                <a:ea typeface="隶书" panose="02010509060101010101" pitchFamily="1" charset="-122"/>
                <a:sym typeface="+mn-ea"/>
              </a:rPr>
              <a:t>1.2.2  STC-ISP使用</a:t>
            </a:r>
            <a:endParaRPr sz="2400" dirty="0">
              <a:ea typeface="隶书" panose="02010509060101010101" pitchFamily="1" charset="-122"/>
              <a:sym typeface="+mn-ea"/>
            </a:endParaRPr>
          </a:p>
          <a:p>
            <a:pPr marL="342900" indent="-342900" algn="l">
              <a:spcBef>
                <a:spcPct val="20000"/>
              </a:spcBef>
              <a:buFont typeface="Arial" panose="020B0604020202020204" pitchFamily="34" charset="0"/>
              <a:buChar char="•"/>
            </a:pPr>
            <a:r>
              <a:rPr sz="2400" dirty="0">
                <a:ea typeface="隶书" panose="02010509060101010101" pitchFamily="1" charset="-122"/>
                <a:sym typeface="+mn-ea"/>
              </a:rPr>
              <a:t>顺便在“C51”标签的“Define”后输入预处理定义“IAP15”，如图1.12所示。</a:t>
            </a:r>
            <a:endParaRPr sz="2400" dirty="0">
              <a:ea typeface="隶书" panose="02010509060101010101" pitchFamily="1" charset="-122"/>
              <a:sym typeface="+mn-ea"/>
            </a:endParaRPr>
          </a:p>
          <a:p>
            <a:pPr marL="342900" indent="-342900" algn="l">
              <a:spcBef>
                <a:spcPct val="20000"/>
              </a:spcBef>
              <a:buFont typeface="Arial" panose="020B0604020202020204" pitchFamily="34" charset="0"/>
              <a:buChar char="•"/>
            </a:pPr>
            <a:r>
              <a:rPr sz="2400" dirty="0">
                <a:ea typeface="隶书" panose="02010509060101010101" pitchFamily="1" charset="-122"/>
                <a:sym typeface="+mn-ea"/>
              </a:rPr>
              <a:t>单击“Debug”标签，默认使用仿真器（Use Simulator）调试。</a:t>
            </a:r>
            <a:endParaRPr sz="2400" dirty="0">
              <a:ea typeface="隶书" panose="02010509060101010101" pitchFamily="1" charset="-122"/>
              <a:sym typeface="+mn-ea"/>
            </a:endParaRPr>
          </a:p>
          <a:p>
            <a:pPr marL="342900" indent="-342900" algn="l">
              <a:spcBef>
                <a:spcPct val="20000"/>
              </a:spcBef>
              <a:buFont typeface="Arial" panose="020B0604020202020204" pitchFamily="34" charset="0"/>
              <a:buChar char="•"/>
            </a:pPr>
            <a:r>
              <a:rPr sz="2400" dirty="0">
                <a:ea typeface="隶书" panose="02010509060101010101" pitchFamily="1" charset="-122"/>
                <a:sym typeface="+mn-ea"/>
              </a:rPr>
              <a:t>设置完成后，重新编译工程，在工程所在文件夹的“Objects”文件夹中可以找到生成的HEX文件，文件名和工程名相同。</a:t>
            </a: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grpSp>
        <p:nvGrpSpPr>
          <p:cNvPr id="2351" name="组合 2351"/>
          <p:cNvGrpSpPr/>
          <p:nvPr/>
        </p:nvGrpSpPr>
        <p:grpSpPr>
          <a:xfrm>
            <a:off x="6345555" y="2091690"/>
            <a:ext cx="5160010" cy="4087495"/>
            <a:chOff x="2201" y="285570"/>
            <a:chExt cx="6525" cy="4853"/>
          </a:xfrm>
        </p:grpSpPr>
        <p:pic>
          <p:nvPicPr>
            <p:cNvPr id="2348" name="图片 7"/>
            <p:cNvPicPr>
              <a:picLocks noChangeAspect="1"/>
            </p:cNvPicPr>
            <p:nvPr/>
          </p:nvPicPr>
          <p:blipFill>
            <a:blip r:embed="rId2"/>
            <a:stretch>
              <a:fillRect/>
            </a:stretch>
          </p:blipFill>
          <p:spPr>
            <a:xfrm>
              <a:off x="2201" y="285570"/>
              <a:ext cx="6525" cy="4853"/>
            </a:xfrm>
            <a:prstGeom prst="rect">
              <a:avLst/>
            </a:prstGeom>
            <a:noFill/>
            <a:ln>
              <a:noFill/>
            </a:ln>
          </p:spPr>
        </p:pic>
        <p:sp>
          <p:nvSpPr>
            <p:cNvPr id="2349" name="圆角矩形 2349"/>
            <p:cNvSpPr/>
            <p:nvPr/>
          </p:nvSpPr>
          <p:spPr>
            <a:xfrm>
              <a:off x="4750" y="285903"/>
              <a:ext cx="526" cy="227"/>
            </a:xfrm>
            <a:prstGeom prst="roundRect">
              <a:avLst>
                <a:gd name="adj" fmla="val 50000"/>
              </a:avLst>
            </a:prstGeom>
            <a:noFill/>
            <a:ln w="12700">
              <a:solidFill>
                <a:schemeClr val="bg2"/>
              </a:solidFill>
              <a:miter lim="800000"/>
            </a:ln>
          </p:spPr>
          <p:txBody>
            <a:bodyPr rot="0" spcFirstLastPara="0" vertOverflow="overflow" horzOverflow="overflow" vert="horz" wrap="square" lIns="18000" tIns="18000" rIns="18000" bIns="18000" numCol="1" spcCol="0" rtlCol="0" fromWordArt="0" anchor="t" anchorCtr="0" forceAA="0" upright="1" compatLnSpc="1">
              <a:noAutofit/>
            </a:bodyPr>
            <a:lstStyle/>
            <a:p>
              <a:pPr indent="266700" algn="ctr">
                <a:lnSpc>
                  <a:spcPct val="100000"/>
                </a:lnSpc>
              </a:pPr>
              <a:r>
                <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rPr>
                <a:t> </a:t>
              </a:r>
              <a:endPar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2350" name="圆角矩形 2350"/>
            <p:cNvSpPr/>
            <p:nvPr/>
          </p:nvSpPr>
          <p:spPr>
            <a:xfrm>
              <a:off x="3100" y="286548"/>
              <a:ext cx="526" cy="227"/>
            </a:xfrm>
            <a:prstGeom prst="roundRect">
              <a:avLst>
                <a:gd name="adj" fmla="val 50000"/>
              </a:avLst>
            </a:prstGeom>
            <a:noFill/>
            <a:ln w="12700">
              <a:solidFill>
                <a:schemeClr val="bg2"/>
              </a:solidFill>
              <a:miter lim="800000"/>
            </a:ln>
          </p:spPr>
          <p:txBody>
            <a:bodyPr rot="0" spcFirstLastPara="0" vertOverflow="overflow" horzOverflow="overflow" vert="horz" wrap="square" lIns="18000" tIns="18000" rIns="18000" bIns="18000" numCol="1" spcCol="0" rtlCol="0" fromWordArt="0" anchor="t" anchorCtr="0" forceAA="0" upright="1" compatLnSpc="1">
              <a:noAutofit/>
            </a:bodyPr>
            <a:lstStyle/>
            <a:p>
              <a:pPr indent="266700" algn="ctr">
                <a:lnSpc>
                  <a:spcPct val="100000"/>
                </a:lnSpc>
              </a:pPr>
              <a:r>
                <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rPr>
                <a:t> </a:t>
              </a:r>
              <a:endPar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endParaRP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15">
                                            <p:txEl>
                                              <p:pRg st="3" end="3"/>
                                            </p:txEl>
                                          </p:spTgt>
                                        </p:tgtEl>
                                        <p:attrNameLst>
                                          <p:attrName>style.visibility</p:attrName>
                                        </p:attrNameLst>
                                      </p:cBhvr>
                                      <p:to>
                                        <p:strVal val="visible"/>
                                      </p:to>
                                    </p:set>
                                    <p:animEffect transition="in" filter="blinds(horizontal)">
                                      <p:cBhvr>
                                        <p:cTn id="7" dur="500"/>
                                        <p:tgtEl>
                                          <p:spTgt spid="133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315">
                                            <p:txEl>
                                              <p:pRg st="4" end="4"/>
                                            </p:txEl>
                                          </p:spTgt>
                                        </p:tgtEl>
                                        <p:attrNameLst>
                                          <p:attrName>style.visibility</p:attrName>
                                        </p:attrNameLst>
                                      </p:cBhvr>
                                      <p:to>
                                        <p:strVal val="visible"/>
                                      </p:to>
                                    </p:set>
                                    <p:animEffect transition="in" filter="blinds(horizontal)">
                                      <p:cBhvr>
                                        <p:cTn id="12" dur="500"/>
                                        <p:tgtEl>
                                          <p:spTgt spid="133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5116830" cy="467995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1.2  </a:t>
            </a:r>
            <a:r>
              <a:rPr sz="2400" dirty="0">
                <a:ea typeface="隶书" panose="02010509060101010101" pitchFamily="1" charset="-122"/>
                <a:sym typeface="+mn-ea"/>
              </a:rPr>
              <a:t>开发环境与工具</a:t>
            </a:r>
            <a:endParaRPr sz="2400" dirty="0">
              <a:ea typeface="隶书" panose="02010509060101010101" pitchFamily="1" charset="-122"/>
              <a:sym typeface="+mn-ea"/>
            </a:endParaRPr>
          </a:p>
          <a:p>
            <a:pPr marL="342900" indent="-342900" algn="just">
              <a:spcBef>
                <a:spcPct val="20000"/>
              </a:spcBef>
            </a:pPr>
            <a:r>
              <a:rPr sz="2400" dirty="0">
                <a:ea typeface="隶书" panose="02010509060101010101" pitchFamily="1" charset="-122"/>
                <a:sym typeface="+mn-ea"/>
              </a:rPr>
              <a:t>1.2.2  STC-ISP使用</a:t>
            </a:r>
            <a:endParaRPr sz="2400" dirty="0">
              <a:ea typeface="隶书" panose="02010509060101010101" pitchFamily="1" charset="-122"/>
              <a:sym typeface="+mn-ea"/>
            </a:endParaRPr>
          </a:p>
          <a:p>
            <a:pPr algn="just">
              <a:spcBef>
                <a:spcPct val="20000"/>
              </a:spcBef>
            </a:pPr>
            <a:r>
              <a:rPr sz="2400" dirty="0">
                <a:ea typeface="隶书" panose="02010509060101010101" pitchFamily="1" charset="-122"/>
                <a:sym typeface="+mn-ea"/>
              </a:rPr>
              <a:t>(2) USB转接串口号识别</a:t>
            </a:r>
            <a:endParaRPr sz="2400" dirty="0">
              <a:ea typeface="隶书" panose="02010509060101010101" pitchFamily="1" charset="-122"/>
              <a:sym typeface="+mn-ea"/>
            </a:endParaRPr>
          </a:p>
          <a:p>
            <a:pPr marL="342900" indent="-342900" algn="l">
              <a:spcBef>
                <a:spcPct val="20000"/>
              </a:spcBef>
              <a:buFont typeface="Arial" panose="020B0604020202020204" pitchFamily="34" charset="0"/>
              <a:buChar char="•"/>
            </a:pPr>
            <a:r>
              <a:rPr sz="2400" dirty="0">
                <a:ea typeface="隶书" panose="02010509060101010101" pitchFamily="1" charset="-122"/>
                <a:sym typeface="+mn-ea"/>
              </a:rPr>
              <a:t>电脑和实训平台的通信通过USB转串口实现，将实训平台通过USB与电脑相连，Windows会自动安装驱动程序，如果不能自动安装，可以执行CH341SER.exe手动安装。</a:t>
            </a:r>
            <a:endParaRPr sz="2400" dirty="0">
              <a:ea typeface="隶书" panose="02010509060101010101" pitchFamily="1" charset="-122"/>
              <a:sym typeface="+mn-ea"/>
            </a:endParaRPr>
          </a:p>
          <a:p>
            <a:pPr marL="342900" indent="-342900" algn="l">
              <a:spcBef>
                <a:spcPct val="20000"/>
              </a:spcBef>
              <a:buFont typeface="Arial" panose="020B0604020202020204" pitchFamily="34" charset="0"/>
              <a:buChar char="•"/>
            </a:pPr>
            <a:r>
              <a:rPr sz="2400" dirty="0">
                <a:ea typeface="隶书" panose="02010509060101010101" pitchFamily="1" charset="-122"/>
                <a:sym typeface="+mn-ea"/>
              </a:rPr>
              <a:t>在“计算机管理”的“系统工具”中单击“设备管理器”，展开“端口（COM和LPT）”，可以查看USB转接的串口号，如图1.13所示。</a:t>
            </a: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grpSp>
        <p:nvGrpSpPr>
          <p:cNvPr id="433" name="组合 433"/>
          <p:cNvGrpSpPr/>
          <p:nvPr/>
        </p:nvGrpSpPr>
        <p:grpSpPr>
          <a:xfrm>
            <a:off x="6386195" y="3051810"/>
            <a:ext cx="5118735" cy="3235960"/>
            <a:chOff x="2591" y="286217"/>
            <a:chExt cx="5742" cy="3300"/>
          </a:xfrm>
        </p:grpSpPr>
        <p:pic>
          <p:nvPicPr>
            <p:cNvPr id="329" name="图片 3"/>
            <p:cNvPicPr>
              <a:picLocks noChangeAspect="1"/>
            </p:cNvPicPr>
            <p:nvPr/>
          </p:nvPicPr>
          <p:blipFill>
            <a:blip r:embed="rId2"/>
            <a:stretch>
              <a:fillRect/>
            </a:stretch>
          </p:blipFill>
          <p:spPr>
            <a:xfrm>
              <a:off x="2591" y="286217"/>
              <a:ext cx="5743" cy="3300"/>
            </a:xfrm>
            <a:prstGeom prst="rect">
              <a:avLst/>
            </a:prstGeom>
            <a:noFill/>
            <a:ln>
              <a:noFill/>
            </a:ln>
          </p:spPr>
        </p:pic>
        <p:sp>
          <p:nvSpPr>
            <p:cNvPr id="2829" name="圆角矩形 2829"/>
            <p:cNvSpPr/>
            <p:nvPr/>
          </p:nvSpPr>
          <p:spPr>
            <a:xfrm>
              <a:off x="3113" y="288356"/>
              <a:ext cx="914" cy="227"/>
            </a:xfrm>
            <a:prstGeom prst="roundRect">
              <a:avLst>
                <a:gd name="adj" fmla="val 50000"/>
              </a:avLst>
            </a:prstGeom>
            <a:noFill/>
            <a:ln w="12700">
              <a:solidFill>
                <a:schemeClr val="bg2"/>
              </a:solidFill>
              <a:miter lim="800000"/>
            </a:ln>
          </p:spPr>
        </p:sp>
        <p:sp>
          <p:nvSpPr>
            <p:cNvPr id="2830" name="圆角矩形 2830"/>
            <p:cNvSpPr/>
            <p:nvPr/>
          </p:nvSpPr>
          <p:spPr>
            <a:xfrm>
              <a:off x="5122" y="287945"/>
              <a:ext cx="2226" cy="426"/>
            </a:xfrm>
            <a:prstGeom prst="roundRect">
              <a:avLst>
                <a:gd name="adj" fmla="val 50000"/>
              </a:avLst>
            </a:prstGeom>
            <a:noFill/>
            <a:ln w="12700">
              <a:solidFill>
                <a:schemeClr val="bg2"/>
              </a:solidFill>
              <a:miter lim="800000"/>
            </a:ln>
          </p:spPr>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15">
                                            <p:txEl>
                                              <p:pRg st="4" end="4"/>
                                            </p:txEl>
                                          </p:spTgt>
                                        </p:tgtEl>
                                        <p:attrNameLst>
                                          <p:attrName>style.visibility</p:attrName>
                                        </p:attrNameLst>
                                      </p:cBhvr>
                                      <p:to>
                                        <p:strVal val="visible"/>
                                      </p:to>
                                    </p:set>
                                    <p:animEffect transition="in" filter="blinds(horizontal)">
                                      <p:cBhvr>
                                        <p:cTn id="7" dur="500"/>
                                        <p:tgtEl>
                                          <p:spTgt spid="13315">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33"/>
                                        </p:tgtEl>
                                        <p:attrNameLst>
                                          <p:attrName>style.visibility</p:attrName>
                                        </p:attrNameLst>
                                      </p:cBhvr>
                                      <p:to>
                                        <p:strVal val="visible"/>
                                      </p:to>
                                    </p:set>
                                    <p:animEffect transition="in" filter="blinds(horizontal)">
                                      <p:cBhvr>
                                        <p:cTn id="10" dur="500"/>
                                        <p:tgtEl>
                                          <p:spTgt spid="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347" name="组合 2347"/>
          <p:cNvGrpSpPr/>
          <p:nvPr/>
        </p:nvGrpSpPr>
        <p:grpSpPr>
          <a:xfrm>
            <a:off x="6223635" y="2197735"/>
            <a:ext cx="5482023" cy="3905250"/>
            <a:chOff x="5350" y="300508"/>
            <a:chExt cx="7801" cy="5550"/>
          </a:xfrm>
        </p:grpSpPr>
        <p:pic>
          <p:nvPicPr>
            <p:cNvPr id="2" name="图片 7"/>
            <p:cNvPicPr>
              <a:picLocks noChangeAspect="1"/>
            </p:cNvPicPr>
            <p:nvPr/>
          </p:nvPicPr>
          <p:blipFill>
            <a:blip r:embed="rId1"/>
            <a:stretch>
              <a:fillRect/>
            </a:stretch>
          </p:blipFill>
          <p:spPr>
            <a:xfrm>
              <a:off x="5350" y="300508"/>
              <a:ext cx="7801" cy="5550"/>
            </a:xfrm>
            <a:prstGeom prst="rect">
              <a:avLst/>
            </a:prstGeom>
            <a:noFill/>
            <a:ln>
              <a:noFill/>
            </a:ln>
          </p:spPr>
        </p:pic>
        <p:sp>
          <p:nvSpPr>
            <p:cNvPr id="2836" name="圆角矩形 2836"/>
            <p:cNvSpPr/>
            <p:nvPr/>
          </p:nvSpPr>
          <p:spPr>
            <a:xfrm>
              <a:off x="5760" y="304840"/>
              <a:ext cx="776" cy="198"/>
            </a:xfrm>
            <a:prstGeom prst="roundRect">
              <a:avLst>
                <a:gd name="adj" fmla="val 50000"/>
              </a:avLst>
            </a:prstGeom>
            <a:noFill/>
            <a:ln w="12700">
              <a:solidFill>
                <a:schemeClr val="bg2"/>
              </a:solidFill>
              <a:miter lim="800000"/>
            </a:ln>
          </p:spPr>
        </p:sp>
        <p:sp>
          <p:nvSpPr>
            <p:cNvPr id="2833" name="圆角矩形 2833"/>
            <p:cNvSpPr/>
            <p:nvPr/>
          </p:nvSpPr>
          <p:spPr>
            <a:xfrm>
              <a:off x="6231" y="300963"/>
              <a:ext cx="899" cy="198"/>
            </a:xfrm>
            <a:prstGeom prst="roundRect">
              <a:avLst>
                <a:gd name="adj" fmla="val 50000"/>
              </a:avLst>
            </a:prstGeom>
            <a:noFill/>
            <a:ln w="12700">
              <a:solidFill>
                <a:schemeClr val="bg2"/>
              </a:solidFill>
              <a:miter lim="800000"/>
            </a:ln>
          </p:spPr>
        </p:sp>
        <p:sp>
          <p:nvSpPr>
            <p:cNvPr id="2837" name="圆角矩形 2837"/>
            <p:cNvSpPr/>
            <p:nvPr/>
          </p:nvSpPr>
          <p:spPr>
            <a:xfrm>
              <a:off x="7930" y="301937"/>
              <a:ext cx="914" cy="198"/>
            </a:xfrm>
            <a:prstGeom prst="roundRect">
              <a:avLst>
                <a:gd name="adj" fmla="val 50000"/>
              </a:avLst>
            </a:prstGeom>
            <a:noFill/>
            <a:ln w="12700">
              <a:solidFill>
                <a:schemeClr val="bg2"/>
              </a:solidFill>
              <a:miter lim="800000"/>
            </a:ln>
          </p:spPr>
        </p:sp>
        <p:sp>
          <p:nvSpPr>
            <p:cNvPr id="2346" name="圆角矩形 2346"/>
            <p:cNvSpPr/>
            <p:nvPr/>
          </p:nvSpPr>
          <p:spPr>
            <a:xfrm>
              <a:off x="9024" y="305349"/>
              <a:ext cx="2404" cy="197"/>
            </a:xfrm>
            <a:prstGeom prst="roundRect">
              <a:avLst>
                <a:gd name="adj" fmla="val 50000"/>
              </a:avLst>
            </a:prstGeom>
            <a:noFill/>
            <a:ln w="12700">
              <a:solidFill>
                <a:schemeClr val="bg2"/>
              </a:solidFill>
              <a:miter lim="800000"/>
            </a:ln>
          </p:spPr>
        </p:sp>
        <p:sp>
          <p:nvSpPr>
            <p:cNvPr id="2834" name="圆角矩形 2834"/>
            <p:cNvSpPr/>
            <p:nvPr/>
          </p:nvSpPr>
          <p:spPr>
            <a:xfrm>
              <a:off x="6249" y="301255"/>
              <a:ext cx="1639" cy="197"/>
            </a:xfrm>
            <a:prstGeom prst="roundRect">
              <a:avLst>
                <a:gd name="adj" fmla="val 50000"/>
              </a:avLst>
            </a:prstGeom>
            <a:noFill/>
            <a:ln w="12700">
              <a:solidFill>
                <a:schemeClr val="bg2"/>
              </a:solidFill>
              <a:miter lim="800000"/>
            </a:ln>
          </p:spPr>
        </p:sp>
        <p:sp>
          <p:nvSpPr>
            <p:cNvPr id="2835" name="圆角矩形 2835"/>
            <p:cNvSpPr/>
            <p:nvPr/>
          </p:nvSpPr>
          <p:spPr>
            <a:xfrm>
              <a:off x="7503" y="303042"/>
              <a:ext cx="570" cy="198"/>
            </a:xfrm>
            <a:prstGeom prst="roundRect">
              <a:avLst>
                <a:gd name="adj" fmla="val 50000"/>
              </a:avLst>
            </a:prstGeom>
            <a:noFill/>
            <a:ln w="12700">
              <a:solidFill>
                <a:schemeClr val="bg2"/>
              </a:solidFill>
              <a:miter lim="800000"/>
            </a:ln>
          </p:spPr>
        </p:sp>
      </p:grpSp>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5189855" cy="467995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1.2  </a:t>
            </a:r>
            <a:r>
              <a:rPr sz="2400" dirty="0">
                <a:ea typeface="隶书" panose="02010509060101010101" pitchFamily="1" charset="-122"/>
                <a:sym typeface="+mn-ea"/>
              </a:rPr>
              <a:t>开发环境与工具</a:t>
            </a:r>
            <a:endParaRPr sz="2400" dirty="0">
              <a:ea typeface="隶书" panose="02010509060101010101" pitchFamily="1" charset="-122"/>
              <a:sym typeface="+mn-ea"/>
            </a:endParaRPr>
          </a:p>
          <a:p>
            <a:pPr marL="342900" indent="-342900" algn="just">
              <a:spcBef>
                <a:spcPct val="20000"/>
              </a:spcBef>
            </a:pPr>
            <a:r>
              <a:rPr sz="2400" dirty="0">
                <a:ea typeface="隶书" panose="02010509060101010101" pitchFamily="1" charset="-122"/>
                <a:sym typeface="+mn-ea"/>
              </a:rPr>
              <a:t>1.2.2  STC-ISP使用</a:t>
            </a:r>
            <a:endParaRPr sz="2400" dirty="0">
              <a:ea typeface="隶书" panose="02010509060101010101" pitchFamily="1" charset="-122"/>
              <a:sym typeface="+mn-ea"/>
            </a:endParaRPr>
          </a:p>
          <a:p>
            <a:pPr algn="just">
              <a:spcBef>
                <a:spcPct val="20000"/>
              </a:spcBef>
            </a:pPr>
            <a:r>
              <a:rPr sz="2400" dirty="0">
                <a:ea typeface="隶书" panose="02010509060101010101" pitchFamily="1" charset="-122"/>
                <a:sym typeface="+mn-ea"/>
              </a:rPr>
              <a:t>(3) STC-ISP程序下载</a:t>
            </a:r>
            <a:endParaRPr sz="2400" dirty="0">
              <a:ea typeface="隶书" panose="02010509060101010101" pitchFamily="1" charset="-122"/>
              <a:sym typeface="+mn-ea"/>
            </a:endParaRPr>
          </a:p>
          <a:p>
            <a:pPr marL="342900" indent="-342900" algn="l">
              <a:spcBef>
                <a:spcPct val="20000"/>
              </a:spcBef>
              <a:buFont typeface="Arial" panose="020B0604020202020204" pitchFamily="34" charset="0"/>
              <a:buChar char="•"/>
            </a:pPr>
            <a:r>
              <a:rPr sz="2400" dirty="0">
                <a:ea typeface="隶书" panose="02010509060101010101" pitchFamily="1" charset="-122"/>
                <a:sym typeface="+mn-ea"/>
              </a:rPr>
              <a:t>STC-ISP的执行文件是stc-isp-15xx-v6.88.exe，程序下载步骤如下：</a:t>
            </a:r>
            <a:endParaRPr sz="2400" dirty="0">
              <a:ea typeface="隶书" panose="02010509060101010101" pitchFamily="1" charset="-122"/>
              <a:sym typeface="+mn-ea"/>
            </a:endParaRPr>
          </a:p>
          <a:p>
            <a:pPr marL="368935" indent="-368935" algn="l">
              <a:spcBef>
                <a:spcPct val="20000"/>
              </a:spcBef>
            </a:pPr>
            <a:r>
              <a:rPr sz="2400" dirty="0">
                <a:ea typeface="隶书" panose="02010509060101010101" pitchFamily="1" charset="-122"/>
                <a:sym typeface="+mn-ea"/>
              </a:rPr>
              <a:t>① 打开下载界面：双击stc-isp-15xx-v6.88.exe运行程序，出现如图1.14所示界面。</a:t>
            </a:r>
            <a:endParaRPr sz="2400" dirty="0">
              <a:ea typeface="隶书" panose="02010509060101010101" pitchFamily="1" charset="-122"/>
              <a:sym typeface="+mn-ea"/>
            </a:endParaRPr>
          </a:p>
          <a:p>
            <a:pPr marL="368935" indent="-368935" algn="l">
              <a:spcBef>
                <a:spcPct val="20000"/>
              </a:spcBef>
            </a:pPr>
            <a:r>
              <a:rPr sz="2400" dirty="0">
                <a:ea typeface="隶书" panose="02010509060101010101" pitchFamily="1" charset="-122"/>
                <a:sym typeface="+mn-ea"/>
              </a:rPr>
              <a:t>② 选择芯片型号：在左上方的“芯片型号”下拉列表中选择芯片型号，实训平台上的芯片型号为“IAP15F2K61S2”。</a:t>
            </a:r>
            <a:endParaRPr sz="2400" dirty="0">
              <a:ea typeface="隶书" panose="02010509060101010101" pitchFamily="1" charset="-122"/>
              <a:sym typeface="+mn-ea"/>
            </a:endParaRPr>
          </a:p>
          <a:p>
            <a:pPr marL="368935" indent="-368935" algn="l">
              <a:spcBef>
                <a:spcPct val="20000"/>
              </a:spcBef>
            </a:pP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2"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15">
                                            <p:txEl>
                                              <p:pRg st="4" end="4"/>
                                            </p:txEl>
                                          </p:spTgt>
                                        </p:tgtEl>
                                        <p:attrNameLst>
                                          <p:attrName>style.visibility</p:attrName>
                                        </p:attrNameLst>
                                      </p:cBhvr>
                                      <p:to>
                                        <p:strVal val="visible"/>
                                      </p:to>
                                    </p:set>
                                    <p:animEffect transition="in" filter="blinds(horizontal)">
                                      <p:cBhvr>
                                        <p:cTn id="7" dur="500"/>
                                        <p:tgtEl>
                                          <p:spTgt spid="13315">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347"/>
                                        </p:tgtEl>
                                        <p:attrNameLst>
                                          <p:attrName>style.visibility</p:attrName>
                                        </p:attrNameLst>
                                      </p:cBhvr>
                                      <p:to>
                                        <p:strVal val="visible"/>
                                      </p:to>
                                    </p:set>
                                    <p:animEffect transition="in" filter="blinds(horizontal)">
                                      <p:cBhvr>
                                        <p:cTn id="10" dur="500"/>
                                        <p:tgtEl>
                                          <p:spTgt spid="234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3315">
                                            <p:txEl>
                                              <p:pRg st="5" end="5"/>
                                            </p:txEl>
                                          </p:spTgt>
                                        </p:tgtEl>
                                        <p:attrNameLst>
                                          <p:attrName>style.visibility</p:attrName>
                                        </p:attrNameLst>
                                      </p:cBhvr>
                                      <p:to>
                                        <p:strVal val="visible"/>
                                      </p:to>
                                    </p:set>
                                    <p:animEffect transition="in" filter="blinds(horizontal)">
                                      <p:cBhvr>
                                        <p:cTn id="15" dur="500"/>
                                        <p:tgtEl>
                                          <p:spTgt spid="133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187305" cy="467995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1.2  </a:t>
            </a:r>
            <a:r>
              <a:rPr sz="2400" dirty="0">
                <a:ea typeface="隶书" panose="02010509060101010101" pitchFamily="1" charset="-122"/>
                <a:sym typeface="+mn-ea"/>
              </a:rPr>
              <a:t>开发环境与工具</a:t>
            </a:r>
            <a:endParaRPr sz="2400" dirty="0">
              <a:ea typeface="隶书" panose="02010509060101010101" pitchFamily="1" charset="-122"/>
              <a:sym typeface="+mn-ea"/>
            </a:endParaRPr>
          </a:p>
          <a:p>
            <a:pPr marL="342900" indent="-342900" algn="just">
              <a:spcBef>
                <a:spcPct val="20000"/>
              </a:spcBef>
            </a:pPr>
            <a:r>
              <a:rPr sz="2400" dirty="0">
                <a:ea typeface="隶书" panose="02010509060101010101" pitchFamily="1" charset="-122"/>
                <a:sym typeface="+mn-ea"/>
              </a:rPr>
              <a:t>1.2.2  STC-ISP使用</a:t>
            </a:r>
            <a:endParaRPr sz="2400" dirty="0">
              <a:ea typeface="隶书" panose="02010509060101010101" pitchFamily="1" charset="-122"/>
              <a:sym typeface="+mn-ea"/>
            </a:endParaRPr>
          </a:p>
          <a:p>
            <a:pPr algn="just">
              <a:spcBef>
                <a:spcPct val="20000"/>
              </a:spcBef>
            </a:pPr>
            <a:r>
              <a:rPr sz="2400" dirty="0">
                <a:ea typeface="隶书" panose="02010509060101010101" pitchFamily="1" charset="-122"/>
                <a:sym typeface="+mn-ea"/>
              </a:rPr>
              <a:t>(3) STC-ISP程序下载</a:t>
            </a:r>
            <a:endParaRPr sz="2400" dirty="0">
              <a:ea typeface="隶书" panose="02010509060101010101" pitchFamily="1" charset="-122"/>
              <a:sym typeface="+mn-ea"/>
            </a:endParaRPr>
          </a:p>
          <a:p>
            <a:pPr marL="342900" indent="-342900" algn="l">
              <a:spcBef>
                <a:spcPct val="20000"/>
              </a:spcBef>
              <a:buFont typeface="Arial" panose="020B0604020202020204" pitchFamily="34" charset="0"/>
              <a:buChar char="•"/>
            </a:pPr>
            <a:r>
              <a:rPr sz="2400" dirty="0">
                <a:ea typeface="隶书" panose="02010509060101010101" pitchFamily="1" charset="-122"/>
                <a:sym typeface="+mn-ea"/>
              </a:rPr>
              <a:t>STC-ISP的执行文件是stc-isp-15xx-v6.88.exe，程序下载步骤如下：</a:t>
            </a:r>
            <a:endParaRPr sz="2400" dirty="0">
              <a:ea typeface="隶书" panose="02010509060101010101" pitchFamily="1" charset="-122"/>
              <a:sym typeface="+mn-ea"/>
            </a:endParaRPr>
          </a:p>
          <a:p>
            <a:pPr marL="368935" indent="-368935" algn="l">
              <a:spcBef>
                <a:spcPct val="20000"/>
              </a:spcBef>
            </a:pPr>
            <a:r>
              <a:rPr sz="2400" dirty="0">
                <a:ea typeface="隶书" panose="02010509060101010101" pitchFamily="1" charset="-122"/>
                <a:sym typeface="+mn-ea"/>
              </a:rPr>
              <a:t>③ 确认串口号与计算机系统识别一致：将实训平台通过USB与电脑相连，在“串口号”下拉列表中选择“USB-SERIAL CH340 (COM1)”。</a:t>
            </a:r>
            <a:endParaRPr sz="2400" dirty="0">
              <a:ea typeface="隶书" panose="02010509060101010101" pitchFamily="1" charset="-122"/>
              <a:sym typeface="+mn-ea"/>
            </a:endParaRPr>
          </a:p>
          <a:p>
            <a:pPr marL="368935" indent="-368935" algn="l">
              <a:spcBef>
                <a:spcPct val="20000"/>
              </a:spcBef>
            </a:pPr>
            <a:r>
              <a:rPr sz="2400" dirty="0">
                <a:ea typeface="隶书" panose="02010509060101010101" pitchFamily="1" charset="-122"/>
                <a:sym typeface="+mn-ea"/>
              </a:rPr>
              <a:t>④ 打开程序文件：单击“打开程序文件”按钮，打开工程文件夹“D:\MCS51\201_LED”下“Objects”文件夹中的“MCS51.hex”文件，界面右上方的程序文件标签中出现加载的十六进制程序代码。</a:t>
            </a:r>
            <a:endParaRPr sz="2400" dirty="0">
              <a:ea typeface="隶书" panose="02010509060101010101" pitchFamily="1" charset="-122"/>
              <a:sym typeface="+mn-ea"/>
            </a:endParaRPr>
          </a:p>
          <a:p>
            <a:pPr marL="368935" indent="-368935" algn="l">
              <a:spcBef>
                <a:spcPct val="20000"/>
              </a:spcBef>
            </a:pPr>
            <a:r>
              <a:rPr sz="2400" dirty="0">
                <a:ea typeface="隶书" panose="02010509060101010101" pitchFamily="1" charset="-122"/>
                <a:sym typeface="+mn-ea"/>
              </a:rPr>
              <a:t>⑤ 选择IRC频率：在“硬件选项”中选择IRC频率为“12.000”MHz。</a:t>
            </a:r>
            <a:endParaRPr sz="2400" dirty="0">
              <a:ea typeface="隶书" panose="02010509060101010101" pitchFamily="1" charset="-122"/>
              <a:sym typeface="+mn-ea"/>
            </a:endParaRPr>
          </a:p>
          <a:p>
            <a:pPr marL="368935" indent="-368935" algn="just">
              <a:spcBef>
                <a:spcPct val="20000"/>
              </a:spcBef>
            </a:pP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15">
                                            <p:txEl>
                                              <p:pRg st="5" end="5"/>
                                            </p:txEl>
                                          </p:spTgt>
                                        </p:tgtEl>
                                        <p:attrNameLst>
                                          <p:attrName>style.visibility</p:attrName>
                                        </p:attrNameLst>
                                      </p:cBhvr>
                                      <p:to>
                                        <p:strVal val="visible"/>
                                      </p:to>
                                    </p:set>
                                    <p:animEffect transition="in" filter="blinds(horizontal)">
                                      <p:cBhvr>
                                        <p:cTn id="7" dur="500"/>
                                        <p:tgtEl>
                                          <p:spTgt spid="13315">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315">
                                            <p:txEl>
                                              <p:pRg st="6" end="6"/>
                                            </p:txEl>
                                          </p:spTgt>
                                        </p:tgtEl>
                                        <p:attrNameLst>
                                          <p:attrName>style.visibility</p:attrName>
                                        </p:attrNameLst>
                                      </p:cBhvr>
                                      <p:to>
                                        <p:strVal val="visible"/>
                                      </p:to>
                                    </p:set>
                                    <p:animEffect transition="in" filter="blinds(horizontal)">
                                      <p:cBhvr>
                                        <p:cTn id="12" dur="500"/>
                                        <p:tgtEl>
                                          <p:spTgt spid="133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234295" cy="467995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1.2  </a:t>
            </a:r>
            <a:r>
              <a:rPr sz="2400" dirty="0">
                <a:ea typeface="隶书" panose="02010509060101010101" pitchFamily="1" charset="-122"/>
                <a:sym typeface="+mn-ea"/>
              </a:rPr>
              <a:t>开发环境与工具</a:t>
            </a:r>
            <a:endParaRPr sz="2400" dirty="0">
              <a:ea typeface="隶书" panose="02010509060101010101" pitchFamily="1" charset="-122"/>
              <a:sym typeface="+mn-ea"/>
            </a:endParaRPr>
          </a:p>
          <a:p>
            <a:pPr marL="342900" indent="-342900" algn="just">
              <a:spcBef>
                <a:spcPct val="20000"/>
              </a:spcBef>
            </a:pPr>
            <a:r>
              <a:rPr sz="2400" dirty="0">
                <a:ea typeface="隶书" panose="02010509060101010101" pitchFamily="1" charset="-122"/>
                <a:sym typeface="+mn-ea"/>
              </a:rPr>
              <a:t>1.2.2  STC-ISP使用</a:t>
            </a:r>
            <a:endParaRPr sz="2400" dirty="0">
              <a:ea typeface="隶书" panose="02010509060101010101" pitchFamily="1" charset="-122"/>
              <a:sym typeface="+mn-ea"/>
            </a:endParaRPr>
          </a:p>
          <a:p>
            <a:pPr algn="just">
              <a:spcBef>
                <a:spcPct val="20000"/>
              </a:spcBef>
            </a:pPr>
            <a:r>
              <a:rPr sz="2400" dirty="0">
                <a:ea typeface="隶书" panose="02010509060101010101" pitchFamily="1" charset="-122"/>
                <a:sym typeface="+mn-ea"/>
              </a:rPr>
              <a:t>(3) STC-ISP程序下载</a:t>
            </a:r>
            <a:endParaRPr sz="2400" dirty="0">
              <a:ea typeface="隶书" panose="02010509060101010101" pitchFamily="1" charset="-122"/>
              <a:sym typeface="+mn-ea"/>
            </a:endParaRPr>
          </a:p>
          <a:p>
            <a:pPr marL="384175" indent="-384175" algn="l">
              <a:spcBef>
                <a:spcPct val="20000"/>
              </a:spcBef>
            </a:pPr>
            <a:r>
              <a:rPr sz="2400" dirty="0">
                <a:ea typeface="隶书" panose="02010509060101010101" pitchFamily="1" charset="-122"/>
                <a:sym typeface="+mn-ea"/>
              </a:rPr>
              <a:t>⑥ 下载程序代码：单击界面左下方的“下载/编程”按钮，界面右下方显示“正在检测目标单片机”，按一下实训平台上的“DownLoad”按键，STC-ISP检测到单片机，显示当前芯片的硬件选项，并开始下载程序，下载完成后显示“操作成功”，如图1.15所示。</a:t>
            </a: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653" name="图片 8"/>
          <p:cNvPicPr>
            <a:picLocks noChangeAspect="1"/>
          </p:cNvPicPr>
          <p:nvPr/>
        </p:nvPicPr>
        <p:blipFill>
          <a:blip r:embed="rId2"/>
          <a:stretch>
            <a:fillRect/>
          </a:stretch>
        </p:blipFill>
        <p:spPr>
          <a:xfrm>
            <a:off x="3463925" y="4505325"/>
            <a:ext cx="5296535" cy="1794510"/>
          </a:xfrm>
          <a:prstGeom prst="rect">
            <a:avLst/>
          </a:prstGeom>
          <a:noFill/>
          <a:ln>
            <a:noFill/>
          </a:ln>
        </p:spPr>
      </p:pic>
    </p:spTree>
  </p:cSld>
  <p:clrMapOvr>
    <a:masterClrMapping/>
  </p:clrMapOvr>
  <p:transition>
    <p:random/>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487660" cy="467995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1.2  </a:t>
            </a:r>
            <a:r>
              <a:rPr sz="2400" dirty="0">
                <a:ea typeface="隶书" panose="02010509060101010101" pitchFamily="1" charset="-122"/>
                <a:sym typeface="+mn-ea"/>
              </a:rPr>
              <a:t>开发环境与工具</a:t>
            </a:r>
            <a:endParaRPr sz="2400" dirty="0">
              <a:ea typeface="隶书" panose="02010509060101010101" pitchFamily="1" charset="-122"/>
              <a:sym typeface="+mn-ea"/>
            </a:endParaRPr>
          </a:p>
          <a:p>
            <a:pPr marL="342900" indent="-342900" algn="just">
              <a:spcBef>
                <a:spcPct val="20000"/>
              </a:spcBef>
            </a:pPr>
            <a:r>
              <a:rPr sz="2400" dirty="0">
                <a:ea typeface="隶书" panose="02010509060101010101" pitchFamily="1" charset="-122"/>
                <a:sym typeface="+mn-ea"/>
              </a:rPr>
              <a:t>1.2.2  STC-ISP使用</a:t>
            </a:r>
            <a:endParaRPr sz="2400" dirty="0">
              <a:ea typeface="隶书" panose="02010509060101010101" pitchFamily="1" charset="-122"/>
              <a:sym typeface="+mn-ea"/>
            </a:endParaRPr>
          </a:p>
          <a:p>
            <a:pPr algn="just">
              <a:spcBef>
                <a:spcPct val="20000"/>
              </a:spcBef>
            </a:pPr>
            <a:r>
              <a:rPr sz="2400" dirty="0">
                <a:ea typeface="隶书" panose="02010509060101010101" pitchFamily="1" charset="-122"/>
                <a:sym typeface="+mn-ea"/>
              </a:rPr>
              <a:t>(3) STC-ISP程序下载</a:t>
            </a:r>
            <a:endParaRPr sz="2400" dirty="0">
              <a:ea typeface="隶书" panose="02010509060101010101" pitchFamily="1" charset="-122"/>
              <a:sym typeface="+mn-ea"/>
            </a:endParaRPr>
          </a:p>
          <a:p>
            <a:pPr marL="342900" indent="-342900" algn="l">
              <a:spcBef>
                <a:spcPct val="20000"/>
              </a:spcBef>
              <a:buFont typeface="Arial" panose="020B0604020202020204" pitchFamily="34" charset="0"/>
              <a:buChar char="•"/>
            </a:pPr>
            <a:r>
              <a:rPr sz="2400" dirty="0">
                <a:ea typeface="隶书" panose="02010509060101010101" pitchFamily="1" charset="-122"/>
                <a:sym typeface="+mn-ea"/>
              </a:rPr>
              <a:t>同时实训平台运行程序，LED流水显示，按下S4或S5可以改变流水方向。</a:t>
            </a:r>
            <a:endParaRPr sz="2400" dirty="0">
              <a:ea typeface="隶书" panose="02010509060101010101" pitchFamily="1" charset="-122"/>
              <a:sym typeface="+mn-ea"/>
            </a:endParaRPr>
          </a:p>
          <a:p>
            <a:pPr marL="342900" indent="-342900" algn="l">
              <a:spcBef>
                <a:spcPct val="20000"/>
              </a:spcBef>
              <a:buFont typeface="Arial" panose="020B0604020202020204" pitchFamily="34" charset="0"/>
              <a:buChar char="•"/>
            </a:pPr>
            <a:r>
              <a:rPr sz="2400" dirty="0">
                <a:ea typeface="隶书" panose="02010509060101010101" pitchFamily="1" charset="-122"/>
                <a:sym typeface="+mn-ea"/>
              </a:rPr>
              <a:t>注意：将J5跳接到“BTN”位置。由于有1s延时，所以按键按下要超过1s。如果流水灯的延时不是1s，则是没有定义预处理符号“IAP15”（参见图1.12）。</a:t>
            </a:r>
            <a:endParaRPr sz="2400" dirty="0">
              <a:ea typeface="隶书" panose="02010509060101010101" pitchFamily="1" charset="-122"/>
              <a:sym typeface="+mn-ea"/>
            </a:endParaRPr>
          </a:p>
          <a:p>
            <a:pPr marL="342900" indent="-342900" algn="l">
              <a:spcBef>
                <a:spcPct val="20000"/>
              </a:spcBef>
              <a:buFont typeface="Arial" panose="020B0604020202020204" pitchFamily="34" charset="0"/>
              <a:buChar char="•"/>
            </a:pPr>
            <a:r>
              <a:rPr sz="2400" dirty="0">
                <a:ea typeface="隶书" panose="02010509060101010101" pitchFamily="1" charset="-122"/>
                <a:sym typeface="+mn-ea"/>
              </a:rPr>
              <a:t>如果操作不成功，请检查是否正确安装了驱动程序，可以打开设备管理器查看是否正确分配了串口号，且STC-ISP软件中设置的串口号是否和设备管理器查看到的串口号一致。</a:t>
            </a:r>
            <a:endParaRPr sz="2400" dirty="0">
              <a:ea typeface="隶书" panose="02010509060101010101" pitchFamily="1" charset="-122"/>
              <a:sym typeface="+mn-ea"/>
            </a:endParaRPr>
          </a:p>
          <a:p>
            <a:pPr marL="342900" indent="-342900" algn="l">
              <a:spcBef>
                <a:spcPct val="20000"/>
              </a:spcBef>
              <a:buFont typeface="Arial" panose="020B0604020202020204" pitchFamily="34" charset="0"/>
              <a:buChar char="•"/>
            </a:pPr>
            <a:r>
              <a:rPr sz="2400" dirty="0">
                <a:ea typeface="隶书" panose="02010509060101010101" pitchFamily="1" charset="-122"/>
                <a:sym typeface="+mn-ea"/>
              </a:rPr>
              <a:t>STC-ISP除了具有程序下载功能外，还有其他实用功能，例如仿真设置、串口助手、波特率计算器、定时器计算器和软件延时计算器等，这些功能的使用将在后续章节中介绍。</a:t>
            </a: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15">
                                            <p:txEl>
                                              <p:pRg st="4" end="4"/>
                                            </p:txEl>
                                          </p:spTgt>
                                        </p:tgtEl>
                                        <p:attrNameLst>
                                          <p:attrName>style.visibility</p:attrName>
                                        </p:attrNameLst>
                                      </p:cBhvr>
                                      <p:to>
                                        <p:strVal val="visible"/>
                                      </p:to>
                                    </p:set>
                                    <p:animEffect transition="in" filter="blinds(horizontal)">
                                      <p:cBhvr>
                                        <p:cTn id="7" dur="500"/>
                                        <p:tgtEl>
                                          <p:spTgt spid="133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315">
                                            <p:txEl>
                                              <p:pRg st="5" end="5"/>
                                            </p:txEl>
                                          </p:spTgt>
                                        </p:tgtEl>
                                        <p:attrNameLst>
                                          <p:attrName>style.visibility</p:attrName>
                                        </p:attrNameLst>
                                      </p:cBhvr>
                                      <p:to>
                                        <p:strVal val="visible"/>
                                      </p:to>
                                    </p:set>
                                    <p:animEffect transition="in" filter="blinds(horizontal)">
                                      <p:cBhvr>
                                        <p:cTn id="12" dur="500"/>
                                        <p:tgtEl>
                                          <p:spTgt spid="13315">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315">
                                            <p:txEl>
                                              <p:pRg st="6" end="6"/>
                                            </p:txEl>
                                          </p:spTgt>
                                        </p:tgtEl>
                                        <p:attrNameLst>
                                          <p:attrName>style.visibility</p:attrName>
                                        </p:attrNameLst>
                                      </p:cBhvr>
                                      <p:to>
                                        <p:strVal val="visible"/>
                                      </p:to>
                                    </p:set>
                                    <p:animEffect transition="in" filter="blinds(horizontal)">
                                      <p:cBhvr>
                                        <p:cTn id="17" dur="500"/>
                                        <p:tgtEl>
                                          <p:spTgt spid="133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279380" cy="377571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1.2  </a:t>
            </a:r>
            <a:r>
              <a:rPr sz="2400" dirty="0">
                <a:ea typeface="隶书" panose="02010509060101010101" pitchFamily="1" charset="-122"/>
                <a:sym typeface="+mn-ea"/>
              </a:rPr>
              <a:t>开发环境与工具</a:t>
            </a:r>
            <a:endParaRPr sz="2400" dirty="0">
              <a:ea typeface="隶书" panose="02010509060101010101" pitchFamily="1" charset="-122"/>
              <a:sym typeface="+mn-ea"/>
            </a:endParaRPr>
          </a:p>
          <a:p>
            <a:pPr marL="342900" indent="-342900" algn="just">
              <a:spcBef>
                <a:spcPct val="20000"/>
              </a:spcBef>
            </a:pPr>
            <a:r>
              <a:rPr sz="2400" dirty="0">
                <a:ea typeface="隶书" panose="02010509060101010101" pitchFamily="1" charset="-122"/>
                <a:sym typeface="+mn-ea"/>
              </a:rPr>
              <a:t>1.2.3  IAP15F2K61S2程序调试方法</a:t>
            </a:r>
            <a:endParaRPr sz="2400" dirty="0">
              <a:ea typeface="隶书" panose="02010509060101010101" pitchFamily="1" charset="-122"/>
              <a:sym typeface="+mn-ea"/>
            </a:endParaRPr>
          </a:p>
          <a:p>
            <a:pPr marL="342900" indent="-342900" algn="just">
              <a:spcBef>
                <a:spcPct val="20000"/>
              </a:spcBef>
              <a:buFont typeface="Arial" panose="020B0604020202020204" pitchFamily="34" charset="0"/>
              <a:buChar char="•"/>
            </a:pPr>
            <a:r>
              <a:rPr sz="2400" dirty="0">
                <a:ea typeface="隶书" panose="02010509060101010101" pitchFamily="1" charset="-122"/>
                <a:sym typeface="+mn-ea"/>
              </a:rPr>
              <a:t>程序调试是程序设计的重要步骤，通过调试，不仅可以验证程序的功能，更重要的是发现和纠正程序中的功能错误。</a:t>
            </a: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5199380" cy="401193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1.2  </a:t>
            </a:r>
            <a:r>
              <a:rPr sz="2400" dirty="0">
                <a:ea typeface="隶书" panose="02010509060101010101" pitchFamily="1" charset="-122"/>
                <a:sym typeface="+mn-ea"/>
              </a:rPr>
              <a:t>开发环境与工具</a:t>
            </a:r>
            <a:endParaRPr sz="2400" dirty="0">
              <a:ea typeface="隶书" panose="02010509060101010101" pitchFamily="1" charset="-122"/>
              <a:sym typeface="+mn-ea"/>
            </a:endParaRPr>
          </a:p>
          <a:p>
            <a:pPr marL="342900" indent="-342900" algn="just">
              <a:spcBef>
                <a:spcPct val="20000"/>
              </a:spcBef>
            </a:pPr>
            <a:r>
              <a:rPr sz="2400" dirty="0">
                <a:ea typeface="隶书" panose="02010509060101010101" pitchFamily="1" charset="-122"/>
                <a:sym typeface="+mn-ea"/>
              </a:rPr>
              <a:t>1.2.3  IAP15F2K61S2程序调试方法</a:t>
            </a:r>
            <a:endParaRPr sz="2400" dirty="0">
              <a:ea typeface="隶书" panose="02010509060101010101" pitchFamily="1" charset="-122"/>
              <a:sym typeface="+mn-ea"/>
            </a:endParaRPr>
          </a:p>
          <a:p>
            <a:pPr marL="342900" indent="-342900" algn="just">
              <a:spcBef>
                <a:spcPct val="20000"/>
              </a:spcBef>
            </a:pPr>
            <a:r>
              <a:rPr sz="2400" dirty="0">
                <a:ea typeface="隶书" panose="02010509060101010101" pitchFamily="1" charset="-122"/>
                <a:sym typeface="+mn-ea"/>
              </a:rPr>
              <a:t>(1) 安装Keil版本的STC仿真驱动</a:t>
            </a:r>
            <a:endParaRPr sz="2400" dirty="0">
              <a:ea typeface="隶书" panose="02010509060101010101" pitchFamily="1" charset="-122"/>
              <a:sym typeface="+mn-ea"/>
            </a:endParaRPr>
          </a:p>
          <a:p>
            <a:pPr marL="342900" indent="-342900" algn="l">
              <a:spcBef>
                <a:spcPct val="20000"/>
              </a:spcBef>
              <a:buFont typeface="Arial" panose="020B0604020202020204" pitchFamily="34" charset="0"/>
              <a:buChar char="•"/>
            </a:pPr>
            <a:r>
              <a:rPr sz="2400" dirty="0">
                <a:ea typeface="隶书" panose="02010509060101010101" pitchFamily="1" charset="-122"/>
                <a:sym typeface="+mn-ea"/>
              </a:rPr>
              <a:t>在STC-ISP右上方选择“Keil仿真设置”标签，单击“添加型号和头文件到Keil中”按钮，打开浏览文件夹对话框，在对话框中选择Keil安装文件夹“C:\Keil_v5”，单击“确定”按钮，STC-ISP提示“STC MCU型号添加成功！”，如图1.16所示。</a:t>
            </a: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grpSp>
        <p:nvGrpSpPr>
          <p:cNvPr id="2658" name="组合 2658"/>
          <p:cNvGrpSpPr/>
          <p:nvPr/>
        </p:nvGrpSpPr>
        <p:grpSpPr>
          <a:xfrm>
            <a:off x="6490335" y="2176780"/>
            <a:ext cx="5135245" cy="4158615"/>
            <a:chOff x="1888" y="315491"/>
            <a:chExt cx="6962" cy="4949"/>
          </a:xfrm>
        </p:grpSpPr>
        <p:pic>
          <p:nvPicPr>
            <p:cNvPr id="2654" name="图片 9"/>
            <p:cNvPicPr>
              <a:picLocks noChangeAspect="1"/>
            </p:cNvPicPr>
            <p:nvPr/>
          </p:nvPicPr>
          <p:blipFill>
            <a:blip r:embed="rId2"/>
            <a:stretch>
              <a:fillRect/>
            </a:stretch>
          </p:blipFill>
          <p:spPr>
            <a:xfrm>
              <a:off x="1888" y="315491"/>
              <a:ext cx="6962" cy="4949"/>
            </a:xfrm>
            <a:prstGeom prst="rect">
              <a:avLst/>
            </a:prstGeom>
            <a:noFill/>
            <a:ln>
              <a:noFill/>
            </a:ln>
          </p:spPr>
        </p:pic>
        <p:sp>
          <p:nvSpPr>
            <p:cNvPr id="2843" name="圆角矩形 2843"/>
            <p:cNvSpPr/>
            <p:nvPr/>
          </p:nvSpPr>
          <p:spPr>
            <a:xfrm>
              <a:off x="7041" y="315882"/>
              <a:ext cx="826" cy="227"/>
            </a:xfrm>
            <a:prstGeom prst="roundRect">
              <a:avLst>
                <a:gd name="adj" fmla="val 50000"/>
              </a:avLst>
            </a:prstGeom>
            <a:noFill/>
            <a:ln w="12700">
              <a:solidFill>
                <a:schemeClr val="bg2"/>
              </a:solidFill>
              <a:miter lim="800000"/>
            </a:ln>
          </p:spPr>
        </p:sp>
        <p:sp>
          <p:nvSpPr>
            <p:cNvPr id="2845" name="圆角矩形 2845"/>
            <p:cNvSpPr/>
            <p:nvPr/>
          </p:nvSpPr>
          <p:spPr>
            <a:xfrm>
              <a:off x="5347" y="316247"/>
              <a:ext cx="1612" cy="301"/>
            </a:xfrm>
            <a:prstGeom prst="roundRect">
              <a:avLst>
                <a:gd name="adj" fmla="val 50000"/>
              </a:avLst>
            </a:prstGeom>
            <a:noFill/>
            <a:ln w="12700">
              <a:solidFill>
                <a:schemeClr val="bg2"/>
              </a:solidFill>
              <a:miter lim="800000"/>
            </a:ln>
          </p:spPr>
        </p:sp>
      </p:grpSp>
    </p:spTree>
  </p:cSld>
  <p:clrMapOvr>
    <a:masterClrMapping/>
  </p:clrMapOvr>
  <p:transition>
    <p:random/>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855" name="组合 2855"/>
          <p:cNvGrpSpPr/>
          <p:nvPr/>
        </p:nvGrpSpPr>
        <p:grpSpPr>
          <a:xfrm>
            <a:off x="6490335" y="2207895"/>
            <a:ext cx="5135245" cy="4126865"/>
            <a:chOff x="4545" y="300844"/>
            <a:chExt cx="6911" cy="5142"/>
          </a:xfrm>
        </p:grpSpPr>
        <p:pic>
          <p:nvPicPr>
            <p:cNvPr id="2847" name="图片 24"/>
            <p:cNvPicPr>
              <a:picLocks noChangeAspect="1"/>
            </p:cNvPicPr>
            <p:nvPr/>
          </p:nvPicPr>
          <p:blipFill>
            <a:blip r:embed="rId1"/>
            <a:stretch>
              <a:fillRect/>
            </a:stretch>
          </p:blipFill>
          <p:spPr>
            <a:xfrm>
              <a:off x="4545" y="300844"/>
              <a:ext cx="6911" cy="5142"/>
            </a:xfrm>
            <a:prstGeom prst="rect">
              <a:avLst/>
            </a:prstGeom>
            <a:noFill/>
            <a:ln>
              <a:noFill/>
            </a:ln>
          </p:spPr>
        </p:pic>
        <p:sp>
          <p:nvSpPr>
            <p:cNvPr id="2850" name="圆角矩形 2785"/>
            <p:cNvSpPr/>
            <p:nvPr/>
          </p:nvSpPr>
          <p:spPr>
            <a:xfrm>
              <a:off x="5283" y="301869"/>
              <a:ext cx="1363" cy="454"/>
            </a:xfrm>
            <a:prstGeom prst="roundRect">
              <a:avLst>
                <a:gd name="adj" fmla="val 50000"/>
              </a:avLst>
            </a:prstGeom>
            <a:noFill/>
            <a:ln w="12700">
              <a:solidFill>
                <a:schemeClr val="bg2"/>
              </a:solidFill>
              <a:miter lim="800000"/>
            </a:ln>
          </p:spPr>
        </p:sp>
        <p:sp>
          <p:nvSpPr>
            <p:cNvPr id="2851" name="圆角矩形 2786"/>
            <p:cNvSpPr/>
            <p:nvPr/>
          </p:nvSpPr>
          <p:spPr>
            <a:xfrm>
              <a:off x="5393" y="301628"/>
              <a:ext cx="1134" cy="227"/>
            </a:xfrm>
            <a:prstGeom prst="roundRect">
              <a:avLst>
                <a:gd name="adj" fmla="val 50000"/>
              </a:avLst>
            </a:prstGeom>
            <a:noFill/>
            <a:ln w="12700">
              <a:solidFill>
                <a:schemeClr val="bg2"/>
              </a:solidFill>
              <a:miter lim="800000"/>
            </a:ln>
          </p:spPr>
        </p:sp>
        <p:sp>
          <p:nvSpPr>
            <p:cNvPr id="2852" name="圆角矩形 2787"/>
            <p:cNvSpPr/>
            <p:nvPr/>
          </p:nvSpPr>
          <p:spPr>
            <a:xfrm>
              <a:off x="5514" y="303788"/>
              <a:ext cx="1283" cy="227"/>
            </a:xfrm>
            <a:prstGeom prst="roundRect">
              <a:avLst>
                <a:gd name="adj" fmla="val 50000"/>
              </a:avLst>
            </a:prstGeom>
            <a:noFill/>
            <a:ln w="12700">
              <a:solidFill>
                <a:schemeClr val="bg2"/>
              </a:solidFill>
              <a:miter lim="800000"/>
            </a:ln>
          </p:spPr>
        </p:sp>
        <p:sp>
          <p:nvSpPr>
            <p:cNvPr id="2853" name="圆角矩形 2788"/>
            <p:cNvSpPr/>
            <p:nvPr/>
          </p:nvSpPr>
          <p:spPr>
            <a:xfrm>
              <a:off x="4718" y="301223"/>
              <a:ext cx="510" cy="227"/>
            </a:xfrm>
            <a:prstGeom prst="roundRect">
              <a:avLst>
                <a:gd name="adj" fmla="val 50000"/>
              </a:avLst>
            </a:prstGeom>
            <a:noFill/>
            <a:ln w="12700">
              <a:solidFill>
                <a:schemeClr val="bg2"/>
              </a:solidFill>
              <a:miter lim="800000"/>
            </a:ln>
          </p:spPr>
        </p:sp>
      </p:grpSp>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5568315" cy="4716145"/>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1.2  </a:t>
            </a:r>
            <a:r>
              <a:rPr sz="2400" dirty="0">
                <a:ea typeface="隶书" panose="02010509060101010101" pitchFamily="1" charset="-122"/>
                <a:sym typeface="+mn-ea"/>
              </a:rPr>
              <a:t>开发环境与工具</a:t>
            </a:r>
            <a:endParaRPr sz="2400" dirty="0">
              <a:ea typeface="隶书" panose="02010509060101010101" pitchFamily="1" charset="-122"/>
              <a:sym typeface="+mn-ea"/>
            </a:endParaRPr>
          </a:p>
          <a:p>
            <a:pPr marL="342900" indent="-342900" algn="just">
              <a:spcBef>
                <a:spcPct val="20000"/>
              </a:spcBef>
            </a:pPr>
            <a:r>
              <a:rPr sz="2400" dirty="0">
                <a:ea typeface="隶书" panose="02010509060101010101" pitchFamily="1" charset="-122"/>
                <a:sym typeface="+mn-ea"/>
              </a:rPr>
              <a:t>1.2.3  IAP15F2K61S2程序调试方法</a:t>
            </a:r>
            <a:endParaRPr sz="2400" dirty="0">
              <a:ea typeface="隶书" panose="02010509060101010101" pitchFamily="1" charset="-122"/>
              <a:sym typeface="+mn-ea"/>
            </a:endParaRPr>
          </a:p>
          <a:p>
            <a:pPr marL="342900" indent="-342900" algn="just">
              <a:spcBef>
                <a:spcPct val="20000"/>
              </a:spcBef>
            </a:pPr>
            <a:r>
              <a:rPr sz="2400" dirty="0">
                <a:ea typeface="隶书" panose="02010509060101010101" pitchFamily="1" charset="-122"/>
                <a:sym typeface="+mn-ea"/>
              </a:rPr>
              <a:t>(1) 安装Keil版本的STC仿真驱动</a:t>
            </a:r>
            <a:endParaRPr sz="2400" dirty="0">
              <a:ea typeface="隶书" panose="02010509060101010101" pitchFamily="1" charset="-122"/>
              <a:sym typeface="+mn-ea"/>
            </a:endParaRPr>
          </a:p>
          <a:p>
            <a:pPr marL="342900" indent="-342900" algn="l">
              <a:spcBef>
                <a:spcPct val="20000"/>
              </a:spcBef>
              <a:buFont typeface="Arial" panose="020B0604020202020204" pitchFamily="34" charset="0"/>
              <a:buChar char="•"/>
            </a:pPr>
            <a:r>
              <a:rPr sz="2400" dirty="0">
                <a:ea typeface="隶书" panose="02010509060101010101" pitchFamily="1" charset="-122"/>
                <a:sym typeface="+mn-ea"/>
              </a:rPr>
              <a:t>STC MCU添加成功后，“C:\Keil_v5\</a:t>
            </a:r>
            <a:r>
              <a:rPr lang="en-US" sz="2400" dirty="0">
                <a:ea typeface="隶书" panose="02010509060101010101" pitchFamily="1" charset="-122"/>
                <a:sym typeface="+mn-ea"/>
              </a:rPr>
              <a:t> </a:t>
            </a:r>
            <a:r>
              <a:rPr sz="2400" dirty="0">
                <a:ea typeface="隶书" panose="02010509060101010101" pitchFamily="1" charset="-122"/>
                <a:sym typeface="+mn-ea"/>
              </a:rPr>
              <a:t>C51\BIN”文件夹中出现STC Monitor51仿真驱动程序“stcmon51.dll”，同时“C:\Keil_v5\C51\INC\STC文件夹中出现STC头文件，在Keil中新建工程选择芯片型号时，便会有“STC MCU Database”选项，从MCU列表中选择MCU型号（目前STC支持仿真的型号只有STC15F2K60S2），如图1.17所示。</a:t>
            </a: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2"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custDataLst>
              <p:tags r:id="rId1"/>
            </p:custDataLst>
          </p:nvPr>
        </p:nvPicPr>
        <p:blipFill>
          <a:blip r:embed="rId2"/>
          <a:stretch>
            <a:fillRect/>
          </a:stretch>
        </p:blipFill>
        <p:spPr>
          <a:xfrm>
            <a:off x="1280160" y="3392170"/>
            <a:ext cx="9594000" cy="2646249"/>
          </a:xfrm>
          <a:prstGeom prst="rect">
            <a:avLst/>
          </a:prstGeom>
        </p:spPr>
      </p:pic>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333990" cy="892175"/>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1.1  </a:t>
            </a:r>
            <a:r>
              <a:rPr sz="2400" dirty="0">
                <a:ea typeface="隶书" panose="02010509060101010101" pitchFamily="1" charset="-122"/>
                <a:sym typeface="+mn-ea"/>
              </a:rPr>
              <a:t>MCS51兼容单片机</a:t>
            </a:r>
            <a:endParaRPr sz="2400" dirty="0">
              <a:ea typeface="隶书" panose="02010509060101010101" pitchFamily="1" charset="-122"/>
              <a:sym typeface="+mn-ea"/>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1.1.1  MCS51单片机功能简介</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3"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6" name="图片 5"/>
          <p:cNvPicPr>
            <a:picLocks noChangeAspect="1"/>
          </p:cNvPicPr>
          <p:nvPr>
            <p:custDataLst>
              <p:tags r:id="rId4"/>
            </p:custDataLst>
          </p:nvPr>
        </p:nvPicPr>
        <p:blipFill>
          <a:blip r:embed="rId5"/>
          <a:stretch>
            <a:fillRect/>
          </a:stretch>
        </p:blipFill>
        <p:spPr>
          <a:xfrm>
            <a:off x="1280160" y="2628900"/>
            <a:ext cx="9594215" cy="800735"/>
          </a:xfrm>
          <a:prstGeom prst="rect">
            <a:avLst/>
          </a:prstGeom>
        </p:spPr>
      </p:pic>
    </p:spTree>
  </p:cSld>
  <p:clrMapOvr>
    <a:masterClrMapping/>
  </p:clrMapOvr>
  <p:transition>
    <p:random/>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660" name="组合 2660"/>
          <p:cNvGrpSpPr/>
          <p:nvPr/>
        </p:nvGrpSpPr>
        <p:grpSpPr>
          <a:xfrm>
            <a:off x="6497320" y="2185035"/>
            <a:ext cx="5128895" cy="4150360"/>
            <a:chOff x="1978" y="330441"/>
            <a:chExt cx="6962" cy="4948"/>
          </a:xfrm>
        </p:grpSpPr>
        <p:pic>
          <p:nvPicPr>
            <p:cNvPr id="2659" name="图片 10"/>
            <p:cNvPicPr>
              <a:picLocks noChangeAspect="1"/>
            </p:cNvPicPr>
            <p:nvPr/>
          </p:nvPicPr>
          <p:blipFill>
            <a:blip r:embed="rId1"/>
            <a:stretch>
              <a:fillRect/>
            </a:stretch>
          </p:blipFill>
          <p:spPr>
            <a:xfrm>
              <a:off x="1978" y="330441"/>
              <a:ext cx="6962" cy="4949"/>
            </a:xfrm>
            <a:prstGeom prst="rect">
              <a:avLst/>
            </a:prstGeom>
            <a:noFill/>
            <a:ln>
              <a:noFill/>
            </a:ln>
          </p:spPr>
        </p:pic>
        <p:sp>
          <p:nvSpPr>
            <p:cNvPr id="2857" name="圆角矩形 2788"/>
            <p:cNvSpPr/>
            <p:nvPr/>
          </p:nvSpPr>
          <p:spPr>
            <a:xfrm>
              <a:off x="6046" y="331670"/>
              <a:ext cx="860" cy="227"/>
            </a:xfrm>
            <a:prstGeom prst="roundRect">
              <a:avLst>
                <a:gd name="adj" fmla="val 50000"/>
              </a:avLst>
            </a:prstGeom>
            <a:noFill/>
            <a:ln w="12700">
              <a:solidFill>
                <a:schemeClr val="bg2"/>
              </a:solidFill>
              <a:miter lim="800000"/>
            </a:ln>
          </p:spPr>
        </p:sp>
        <p:sp>
          <p:nvSpPr>
            <p:cNvPr id="2858" name="圆角矩形 2788"/>
            <p:cNvSpPr/>
            <p:nvPr/>
          </p:nvSpPr>
          <p:spPr>
            <a:xfrm>
              <a:off x="6097" y="332119"/>
              <a:ext cx="1910" cy="227"/>
            </a:xfrm>
            <a:prstGeom prst="roundRect">
              <a:avLst>
                <a:gd name="adj" fmla="val 50000"/>
              </a:avLst>
            </a:prstGeom>
            <a:noFill/>
            <a:ln w="12700">
              <a:solidFill>
                <a:schemeClr val="bg2"/>
              </a:solidFill>
              <a:miter lim="800000"/>
            </a:ln>
          </p:spPr>
        </p:sp>
        <p:sp>
          <p:nvSpPr>
            <p:cNvPr id="98" name="圆角矩形 98"/>
            <p:cNvSpPr/>
            <p:nvPr/>
          </p:nvSpPr>
          <p:spPr>
            <a:xfrm>
              <a:off x="3797" y="332677"/>
              <a:ext cx="914" cy="227"/>
            </a:xfrm>
            <a:prstGeom prst="roundRect">
              <a:avLst>
                <a:gd name="adj" fmla="val 50000"/>
              </a:avLst>
            </a:prstGeom>
            <a:noFill/>
            <a:ln w="12700">
              <a:solidFill>
                <a:schemeClr val="bg2"/>
              </a:solidFill>
              <a:miter lim="800000"/>
            </a:ln>
          </p:spPr>
        </p:sp>
      </p:grpSp>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5199380" cy="504317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1.2  </a:t>
            </a:r>
            <a:r>
              <a:rPr sz="2400" dirty="0">
                <a:ea typeface="隶书" panose="02010509060101010101" pitchFamily="1" charset="-122"/>
                <a:sym typeface="+mn-ea"/>
              </a:rPr>
              <a:t>开发环境与工具</a:t>
            </a:r>
            <a:endParaRPr sz="2400" dirty="0">
              <a:ea typeface="隶书" panose="02010509060101010101" pitchFamily="1" charset="-122"/>
              <a:sym typeface="+mn-ea"/>
            </a:endParaRPr>
          </a:p>
          <a:p>
            <a:pPr marL="342900" indent="-342900" algn="just">
              <a:spcBef>
                <a:spcPct val="20000"/>
              </a:spcBef>
            </a:pPr>
            <a:r>
              <a:rPr sz="2400" dirty="0">
                <a:ea typeface="隶书" panose="02010509060101010101" pitchFamily="1" charset="-122"/>
                <a:sym typeface="+mn-ea"/>
              </a:rPr>
              <a:t>1.2.3  IAP15F2K61S2程序调试方法</a:t>
            </a:r>
            <a:endParaRPr sz="2400" dirty="0">
              <a:ea typeface="隶书" panose="02010509060101010101" pitchFamily="1" charset="-122"/>
              <a:sym typeface="+mn-ea"/>
            </a:endParaRPr>
          </a:p>
          <a:p>
            <a:pPr marL="342900" indent="-342900" algn="just">
              <a:spcBef>
                <a:spcPct val="20000"/>
              </a:spcBef>
            </a:pPr>
            <a:r>
              <a:rPr sz="2400" dirty="0">
                <a:ea typeface="隶书" panose="02010509060101010101" pitchFamily="1" charset="-122"/>
                <a:sym typeface="+mn-ea"/>
              </a:rPr>
              <a:t>(2) 设置仿真芯片IAP15F2K61S2</a:t>
            </a:r>
            <a:endParaRPr sz="2400" dirty="0">
              <a:ea typeface="隶书" panose="02010509060101010101" pitchFamily="1" charset="-122"/>
              <a:sym typeface="+mn-ea"/>
            </a:endParaRPr>
          </a:p>
          <a:p>
            <a:pPr marL="342900" indent="-342900" algn="l">
              <a:spcBef>
                <a:spcPct val="20000"/>
              </a:spcBef>
              <a:buFont typeface="Arial" panose="020B0604020202020204" pitchFamily="34" charset="0"/>
              <a:buChar char="•"/>
            </a:pPr>
            <a:r>
              <a:rPr sz="2400" dirty="0">
                <a:ea typeface="隶书" panose="02010509060101010101" pitchFamily="1" charset="-122"/>
                <a:sym typeface="+mn-ea"/>
              </a:rPr>
              <a:t>在“Keil仿真设置”标签中选择正确的单片机型号“IAP15F2K61S2”，单击“将所选目标单片机设置为仿真芯片”按钮，界面右下方显示“正在检测目标单片机”，按一下实训平台上的“DownLoad”按键，STC-ISP检测到单片机，显示当前芯片的硬件选项，并开始下载仿真程序，下载完成后显示“操作成功”，仿真芯片设置完成，如图1.18所示。</a:t>
            </a: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2"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356" name="组合 2356"/>
          <p:cNvGrpSpPr/>
          <p:nvPr/>
        </p:nvGrpSpPr>
        <p:grpSpPr>
          <a:xfrm>
            <a:off x="6497320" y="2179955"/>
            <a:ext cx="5128260" cy="4155440"/>
            <a:chOff x="2201" y="345474"/>
            <a:chExt cx="6524" cy="4852"/>
          </a:xfrm>
        </p:grpSpPr>
        <p:pic>
          <p:nvPicPr>
            <p:cNvPr id="2354" name="图片 8"/>
            <p:cNvPicPr>
              <a:picLocks noChangeAspect="1"/>
            </p:cNvPicPr>
            <p:nvPr/>
          </p:nvPicPr>
          <p:blipFill>
            <a:blip r:embed="rId1"/>
            <a:stretch>
              <a:fillRect/>
            </a:stretch>
          </p:blipFill>
          <p:spPr>
            <a:xfrm>
              <a:off x="2201" y="345474"/>
              <a:ext cx="6525" cy="4853"/>
            </a:xfrm>
            <a:prstGeom prst="rect">
              <a:avLst/>
            </a:prstGeom>
            <a:noFill/>
            <a:ln>
              <a:noFill/>
            </a:ln>
          </p:spPr>
        </p:pic>
        <p:sp>
          <p:nvSpPr>
            <p:cNvPr id="19" name="圆角矩形 2788"/>
            <p:cNvSpPr/>
            <p:nvPr/>
          </p:nvSpPr>
          <p:spPr>
            <a:xfrm>
              <a:off x="5508" y="346131"/>
              <a:ext cx="437" cy="227"/>
            </a:xfrm>
            <a:prstGeom prst="roundRect">
              <a:avLst>
                <a:gd name="adj" fmla="val 50000"/>
              </a:avLst>
            </a:prstGeom>
            <a:noFill/>
            <a:ln w="12700">
              <a:solidFill>
                <a:schemeClr val="bg2"/>
              </a:solidFill>
              <a:miter lim="800000"/>
            </a:ln>
          </p:spPr>
        </p:sp>
        <p:sp>
          <p:nvSpPr>
            <p:cNvPr id="20" name="圆角矩形 2788"/>
            <p:cNvSpPr/>
            <p:nvPr/>
          </p:nvSpPr>
          <p:spPr>
            <a:xfrm>
              <a:off x="7282" y="345839"/>
              <a:ext cx="506" cy="227"/>
            </a:xfrm>
            <a:prstGeom prst="roundRect">
              <a:avLst>
                <a:gd name="adj" fmla="val 50000"/>
              </a:avLst>
            </a:prstGeom>
            <a:noFill/>
            <a:ln w="12700">
              <a:solidFill>
                <a:schemeClr val="bg2"/>
              </a:solidFill>
              <a:miter lim="800000"/>
            </a:ln>
          </p:spPr>
        </p:sp>
        <p:sp>
          <p:nvSpPr>
            <p:cNvPr id="21" name="圆角矩形 2788"/>
            <p:cNvSpPr/>
            <p:nvPr/>
          </p:nvSpPr>
          <p:spPr>
            <a:xfrm>
              <a:off x="6023" y="346147"/>
              <a:ext cx="1132" cy="227"/>
            </a:xfrm>
            <a:prstGeom prst="roundRect">
              <a:avLst>
                <a:gd name="adj" fmla="val 50000"/>
              </a:avLst>
            </a:prstGeom>
            <a:noFill/>
            <a:ln w="12700">
              <a:solidFill>
                <a:schemeClr val="bg2"/>
              </a:solidFill>
              <a:miter lim="800000"/>
            </a:ln>
          </p:spPr>
        </p:sp>
        <p:sp>
          <p:nvSpPr>
            <p:cNvPr id="22" name="圆角矩形 2788"/>
            <p:cNvSpPr/>
            <p:nvPr/>
          </p:nvSpPr>
          <p:spPr>
            <a:xfrm>
              <a:off x="7298" y="346646"/>
              <a:ext cx="914" cy="227"/>
            </a:xfrm>
            <a:prstGeom prst="roundRect">
              <a:avLst>
                <a:gd name="adj" fmla="val 50000"/>
              </a:avLst>
            </a:prstGeom>
            <a:noFill/>
            <a:ln w="12700">
              <a:solidFill>
                <a:schemeClr val="bg2"/>
              </a:solidFill>
              <a:miter lim="800000"/>
            </a:ln>
          </p:spPr>
        </p:sp>
        <p:sp>
          <p:nvSpPr>
            <p:cNvPr id="24" name="圆角矩形 2788"/>
            <p:cNvSpPr/>
            <p:nvPr/>
          </p:nvSpPr>
          <p:spPr>
            <a:xfrm>
              <a:off x="7864" y="346149"/>
              <a:ext cx="506" cy="227"/>
            </a:xfrm>
            <a:prstGeom prst="roundRect">
              <a:avLst>
                <a:gd name="adj" fmla="val 50000"/>
              </a:avLst>
            </a:prstGeom>
            <a:noFill/>
            <a:ln w="12700">
              <a:solidFill>
                <a:schemeClr val="bg2"/>
              </a:solidFill>
              <a:miter lim="800000"/>
            </a:ln>
          </p:spPr>
        </p:sp>
        <p:sp>
          <p:nvSpPr>
            <p:cNvPr id="31" name="圆角矩形 2788"/>
            <p:cNvSpPr/>
            <p:nvPr/>
          </p:nvSpPr>
          <p:spPr>
            <a:xfrm>
              <a:off x="5199" y="347645"/>
              <a:ext cx="479" cy="227"/>
            </a:xfrm>
            <a:prstGeom prst="roundRect">
              <a:avLst>
                <a:gd name="adj" fmla="val 50000"/>
              </a:avLst>
            </a:prstGeom>
            <a:noFill/>
            <a:ln w="12700">
              <a:solidFill>
                <a:schemeClr val="bg2"/>
              </a:solidFill>
              <a:miter lim="800000"/>
            </a:ln>
          </p:spPr>
        </p:sp>
        <p:sp>
          <p:nvSpPr>
            <p:cNvPr id="2355" name="圆角矩形 2788"/>
            <p:cNvSpPr/>
            <p:nvPr/>
          </p:nvSpPr>
          <p:spPr>
            <a:xfrm>
              <a:off x="2438" y="346132"/>
              <a:ext cx="983" cy="227"/>
            </a:xfrm>
            <a:prstGeom prst="roundRect">
              <a:avLst>
                <a:gd name="adj" fmla="val 50000"/>
              </a:avLst>
            </a:prstGeom>
            <a:noFill/>
            <a:ln w="12700">
              <a:solidFill>
                <a:schemeClr val="bg2"/>
              </a:solidFill>
              <a:miter lim="800000"/>
            </a:ln>
          </p:spPr>
        </p:sp>
      </p:grpSp>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5199380" cy="504317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1.2  </a:t>
            </a:r>
            <a:r>
              <a:rPr sz="2400" dirty="0">
                <a:ea typeface="隶书" panose="02010509060101010101" pitchFamily="1" charset="-122"/>
                <a:sym typeface="+mn-ea"/>
              </a:rPr>
              <a:t>开发环境与工具</a:t>
            </a:r>
            <a:endParaRPr sz="2400" dirty="0">
              <a:ea typeface="隶书" panose="02010509060101010101" pitchFamily="1" charset="-122"/>
              <a:sym typeface="+mn-ea"/>
            </a:endParaRPr>
          </a:p>
          <a:p>
            <a:pPr marL="342900" indent="-342900" algn="just">
              <a:spcBef>
                <a:spcPct val="20000"/>
              </a:spcBef>
            </a:pPr>
            <a:r>
              <a:rPr sz="2400" dirty="0">
                <a:ea typeface="隶书" panose="02010509060101010101" pitchFamily="1" charset="-122"/>
                <a:sym typeface="+mn-ea"/>
              </a:rPr>
              <a:t>1.2.3  IAP15F2K61S2程序调试方法</a:t>
            </a:r>
            <a:endParaRPr sz="2400" dirty="0">
              <a:ea typeface="隶书" panose="02010509060101010101" pitchFamily="1" charset="-122"/>
              <a:sym typeface="+mn-ea"/>
            </a:endParaRPr>
          </a:p>
          <a:p>
            <a:pPr marL="342900" indent="-342900" algn="just">
              <a:spcBef>
                <a:spcPct val="20000"/>
              </a:spcBef>
            </a:pPr>
            <a:r>
              <a:rPr sz="2400" dirty="0">
                <a:ea typeface="隶书" panose="02010509060101010101" pitchFamily="1" charset="-122"/>
                <a:sym typeface="+mn-ea"/>
              </a:rPr>
              <a:t>(3) 硬件仿真驱动选择</a:t>
            </a:r>
            <a:endParaRPr sz="2400" dirty="0">
              <a:ea typeface="隶书" panose="02010509060101010101" pitchFamily="1" charset="-122"/>
              <a:sym typeface="+mn-ea"/>
            </a:endParaRPr>
          </a:p>
          <a:p>
            <a:pPr marL="342900" indent="-342900" algn="l">
              <a:spcBef>
                <a:spcPct val="20000"/>
              </a:spcBef>
              <a:buFont typeface="Arial" panose="020B0604020202020204" pitchFamily="34" charset="0"/>
              <a:buChar char="•"/>
            </a:pPr>
            <a:r>
              <a:rPr sz="2400" dirty="0">
                <a:ea typeface="隶书" panose="02010509060101010101" pitchFamily="1" charset="-122"/>
                <a:sym typeface="+mn-ea"/>
              </a:rPr>
              <a:t>在Keil中打开“201_LED”工程，在目标选项对话框中选择“Debug”标签，选择右侧的“Use:”，从驱动下拉列表中选择“STC Monitor-51 Driver”，选择“Run to main()”选项，单击“Settings”按钮打开目标设置对话框，选择串口（COM1），单击“OK”按钮关闭目标设置和目标选项对话框，如图1.19所示（新建工程默认使用仿真器调试）。</a:t>
            </a: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2"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663" name="组合 2663"/>
          <p:cNvGrpSpPr/>
          <p:nvPr/>
        </p:nvGrpSpPr>
        <p:grpSpPr>
          <a:xfrm>
            <a:off x="6497320" y="2200910"/>
            <a:ext cx="5128895" cy="4135755"/>
            <a:chOff x="1841" y="346702"/>
            <a:chExt cx="7256" cy="4914"/>
          </a:xfrm>
        </p:grpSpPr>
        <p:pic>
          <p:nvPicPr>
            <p:cNvPr id="2662" name="图片 12"/>
            <p:cNvPicPr>
              <a:picLocks noChangeAspect="1"/>
            </p:cNvPicPr>
            <p:nvPr/>
          </p:nvPicPr>
          <p:blipFill>
            <a:blip r:embed="rId1"/>
            <a:stretch>
              <a:fillRect/>
            </a:stretch>
          </p:blipFill>
          <p:spPr>
            <a:xfrm>
              <a:off x="1841" y="346702"/>
              <a:ext cx="7257" cy="4915"/>
            </a:xfrm>
            <a:prstGeom prst="rect">
              <a:avLst/>
            </a:prstGeom>
            <a:noFill/>
            <a:ln>
              <a:noFill/>
            </a:ln>
          </p:spPr>
        </p:pic>
        <p:sp>
          <p:nvSpPr>
            <p:cNvPr id="830" name="圆角矩形 2816"/>
            <p:cNvSpPr/>
            <p:nvPr/>
          </p:nvSpPr>
          <p:spPr>
            <a:xfrm>
              <a:off x="3861" y="348572"/>
              <a:ext cx="2789" cy="215"/>
            </a:xfrm>
            <a:prstGeom prst="roundRect">
              <a:avLst>
                <a:gd name="adj" fmla="val 50000"/>
              </a:avLst>
            </a:prstGeom>
            <a:noFill/>
            <a:ln w="12700">
              <a:solidFill>
                <a:schemeClr val="bg2"/>
              </a:solidFill>
              <a:miter lim="800000"/>
            </a:ln>
          </p:spPr>
        </p:sp>
      </p:grpSp>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5199380" cy="413893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1.2  </a:t>
            </a:r>
            <a:r>
              <a:rPr sz="2400" dirty="0">
                <a:ea typeface="隶书" panose="02010509060101010101" pitchFamily="1" charset="-122"/>
                <a:sym typeface="+mn-ea"/>
              </a:rPr>
              <a:t>开发环境与工具</a:t>
            </a:r>
            <a:endParaRPr sz="2400" dirty="0">
              <a:ea typeface="隶书" panose="02010509060101010101" pitchFamily="1" charset="-122"/>
              <a:sym typeface="+mn-ea"/>
            </a:endParaRPr>
          </a:p>
          <a:p>
            <a:pPr marL="342900" indent="-342900" algn="just">
              <a:spcBef>
                <a:spcPct val="20000"/>
              </a:spcBef>
            </a:pPr>
            <a:r>
              <a:rPr sz="2400" dirty="0">
                <a:ea typeface="隶书" panose="02010509060101010101" pitchFamily="1" charset="-122"/>
                <a:sym typeface="+mn-ea"/>
              </a:rPr>
              <a:t>1.2.3  IAP15F2K61S2程序调试方法</a:t>
            </a:r>
            <a:endParaRPr sz="2400" dirty="0">
              <a:ea typeface="隶书" panose="02010509060101010101" pitchFamily="1" charset="-122"/>
              <a:sym typeface="+mn-ea"/>
            </a:endParaRPr>
          </a:p>
          <a:p>
            <a:pPr marL="342900" indent="-342900" algn="just">
              <a:spcBef>
                <a:spcPct val="20000"/>
              </a:spcBef>
            </a:pPr>
            <a:r>
              <a:rPr sz="2400" dirty="0">
                <a:ea typeface="隶书" panose="02010509060101010101" pitchFamily="1" charset="-122"/>
                <a:sym typeface="+mn-ea"/>
              </a:rPr>
              <a:t>(4) 开始仿真调试</a:t>
            </a:r>
            <a:endParaRPr sz="2400" dirty="0">
              <a:ea typeface="隶书" panose="02010509060101010101" pitchFamily="1" charset="-122"/>
              <a:sym typeface="+mn-ea"/>
            </a:endParaRPr>
          </a:p>
          <a:p>
            <a:pPr marL="342900" indent="-342900" algn="l">
              <a:spcBef>
                <a:spcPct val="20000"/>
              </a:spcBef>
              <a:buFont typeface="Arial" panose="020B0604020202020204" pitchFamily="34" charset="0"/>
              <a:buChar char="•"/>
            </a:pPr>
            <a:r>
              <a:rPr sz="2400" dirty="0">
                <a:ea typeface="隶书" panose="02010509060101010101" pitchFamily="1" charset="-122"/>
                <a:sym typeface="+mn-ea"/>
              </a:rPr>
              <a:t>编译工程，编译正确后，单击“Debug”菜单下的“Start/Stop Debug Session”菜单项或单击文件工具栏中的“Start/Stop Debug Session”按钮，将编译结果下载到MCU，然后进入调试界面，程序停在第1条语句，如图1.20所示。</a:t>
            </a: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2"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215880" cy="504317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1.2  </a:t>
            </a:r>
            <a:r>
              <a:rPr sz="2400" dirty="0">
                <a:ea typeface="隶书" panose="02010509060101010101" pitchFamily="1" charset="-122"/>
                <a:sym typeface="+mn-ea"/>
              </a:rPr>
              <a:t>开发环境与工具</a:t>
            </a:r>
            <a:endParaRPr sz="2400" dirty="0">
              <a:ea typeface="隶书" panose="02010509060101010101" pitchFamily="1" charset="-122"/>
              <a:sym typeface="+mn-ea"/>
            </a:endParaRPr>
          </a:p>
          <a:p>
            <a:pPr marL="342900" indent="-342900" algn="just">
              <a:spcBef>
                <a:spcPct val="20000"/>
              </a:spcBef>
            </a:pPr>
            <a:r>
              <a:rPr sz="2400" dirty="0">
                <a:ea typeface="隶书" panose="02010509060101010101" pitchFamily="1" charset="-122"/>
                <a:sym typeface="+mn-ea"/>
              </a:rPr>
              <a:t>1.2.3  IAP15F2K61S2程序调试方法</a:t>
            </a:r>
            <a:endParaRPr sz="2400" dirty="0">
              <a:ea typeface="隶书" panose="02010509060101010101" pitchFamily="1" charset="-122"/>
              <a:sym typeface="+mn-ea"/>
            </a:endParaRPr>
          </a:p>
          <a:p>
            <a:pPr marL="342900" indent="-342900" algn="just">
              <a:spcBef>
                <a:spcPct val="20000"/>
              </a:spcBef>
              <a:buFont typeface="Arial" panose="020B0604020202020204" pitchFamily="34" charset="0"/>
              <a:buChar char="•"/>
            </a:pPr>
            <a:r>
              <a:rPr sz="2400" dirty="0">
                <a:ea typeface="隶书" panose="02010509060101010101" pitchFamily="1" charset="-122"/>
                <a:sym typeface="+mn-ea"/>
              </a:rPr>
              <a:t>调试界面中的调试工具栏如图1.21所示，其中包含调试按钮和查看按钮。</a:t>
            </a: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11" name="图片 1"/>
          <p:cNvPicPr>
            <a:picLocks noChangeAspect="1"/>
          </p:cNvPicPr>
          <p:nvPr/>
        </p:nvPicPr>
        <p:blipFill>
          <a:blip r:embed="rId2"/>
          <a:stretch>
            <a:fillRect/>
          </a:stretch>
        </p:blipFill>
        <p:spPr>
          <a:xfrm>
            <a:off x="1166495" y="3019425"/>
            <a:ext cx="9923780" cy="1789430"/>
          </a:xfrm>
          <a:prstGeom prst="rect">
            <a:avLst/>
          </a:prstGeom>
          <a:noFill/>
          <a:ln>
            <a:noFill/>
          </a:ln>
        </p:spPr>
      </p:pic>
    </p:spTree>
  </p:cSld>
  <p:clrMapOvr>
    <a:masterClrMapping/>
  </p:clrMapOvr>
  <p:transition>
    <p:random/>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215880" cy="504317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1.2  </a:t>
            </a:r>
            <a:r>
              <a:rPr sz="2400" dirty="0">
                <a:ea typeface="隶书" panose="02010509060101010101" pitchFamily="1" charset="-122"/>
                <a:sym typeface="+mn-ea"/>
              </a:rPr>
              <a:t>开发环境与工具</a:t>
            </a:r>
            <a:endParaRPr sz="2400" dirty="0">
              <a:ea typeface="隶书" panose="02010509060101010101" pitchFamily="1" charset="-122"/>
              <a:sym typeface="+mn-ea"/>
            </a:endParaRPr>
          </a:p>
          <a:p>
            <a:pPr marL="342900" indent="-342900" algn="just">
              <a:spcBef>
                <a:spcPct val="20000"/>
              </a:spcBef>
            </a:pPr>
            <a:r>
              <a:rPr sz="2400" dirty="0">
                <a:ea typeface="隶书" panose="02010509060101010101" pitchFamily="1" charset="-122"/>
                <a:sym typeface="+mn-ea"/>
              </a:rPr>
              <a:t>1.2.3  IAP15F2K61S2程序调试方法</a:t>
            </a:r>
            <a:endParaRPr sz="2400" dirty="0">
              <a:ea typeface="隶书" panose="02010509060101010101" pitchFamily="1" charset="-122"/>
              <a:sym typeface="+mn-ea"/>
            </a:endParaRPr>
          </a:p>
          <a:p>
            <a:pPr marL="342900" indent="-342900" algn="just">
              <a:spcBef>
                <a:spcPct val="20000"/>
              </a:spcBef>
              <a:buFont typeface="Arial" panose="020B0604020202020204" pitchFamily="34" charset="0"/>
              <a:buChar char="•"/>
            </a:pPr>
            <a:r>
              <a:rPr sz="2400" dirty="0">
                <a:ea typeface="隶书" panose="02010509060101010101" pitchFamily="1" charset="-122"/>
                <a:sym typeface="+mn-ea"/>
              </a:rPr>
              <a:t>调试按钮的使用方法如下：</a:t>
            </a:r>
            <a:endParaRPr sz="2400" dirty="0">
              <a:ea typeface="隶书" panose="02010509060101010101" pitchFamily="1" charset="-122"/>
              <a:sym typeface="+mn-ea"/>
            </a:endParaRPr>
          </a:p>
          <a:p>
            <a:pPr marL="406400" indent="-406400" algn="just">
              <a:spcBef>
                <a:spcPct val="20000"/>
              </a:spcBef>
            </a:pPr>
            <a:r>
              <a:rPr sz="2400" dirty="0">
                <a:ea typeface="隶书" panose="02010509060101010101" pitchFamily="1" charset="-122"/>
                <a:sym typeface="+mn-ea"/>
              </a:rPr>
              <a:t>① 单击“Debug”菜单下的“Run”菜单项或单击调试工具栏中的“Run”按钮运行程序，实训平台上的L1~L8流水显示。</a:t>
            </a:r>
            <a:endParaRPr sz="2400" dirty="0">
              <a:ea typeface="隶书" panose="02010509060101010101" pitchFamily="1" charset="-122"/>
              <a:sym typeface="+mn-ea"/>
            </a:endParaRPr>
          </a:p>
          <a:p>
            <a:pPr marL="406400" indent="-406400" algn="just">
              <a:spcBef>
                <a:spcPct val="20000"/>
              </a:spcBef>
            </a:pPr>
            <a:r>
              <a:rPr sz="2400" dirty="0">
                <a:ea typeface="隶书" panose="02010509060101010101" pitchFamily="1" charset="-122"/>
                <a:sym typeface="+mn-ea"/>
              </a:rPr>
              <a:t>② 单击“Debug”菜单下的“Stop”菜单项或单击调试工具栏中的“Stop”按钮停止程序，实训平台上的L1~L8停止流水显示，程序停在语句for(i=0; i&lt;628; i++)。</a:t>
            </a:r>
            <a:endParaRPr sz="2400" dirty="0">
              <a:ea typeface="隶书" panose="02010509060101010101" pitchFamily="1" charset="-122"/>
              <a:sym typeface="+mn-ea"/>
            </a:endParaRPr>
          </a:p>
          <a:p>
            <a:pPr marL="406400" indent="-406400" algn="just">
              <a:spcBef>
                <a:spcPct val="20000"/>
              </a:spcBef>
            </a:pPr>
            <a:r>
              <a:rPr sz="2400" dirty="0">
                <a:ea typeface="隶书" panose="02010509060101010101" pitchFamily="1" charset="-122"/>
                <a:sym typeface="+mn-ea"/>
              </a:rPr>
              <a:t>③ 单击“Debug”菜单下的“Step Out”菜单项或单击调试工具栏中的“Step Out”按钮跳出延时子程序，回到主程序。</a:t>
            </a:r>
            <a:endParaRPr sz="2400" dirty="0">
              <a:ea typeface="隶书" panose="02010509060101010101" pitchFamily="1" charset="-122"/>
              <a:sym typeface="+mn-ea"/>
            </a:endParaRPr>
          </a:p>
          <a:p>
            <a:pPr marL="406400" indent="-406400" algn="just">
              <a:spcBef>
                <a:spcPct val="20000"/>
              </a:spcBef>
            </a:pPr>
            <a:r>
              <a:rPr sz="2400" dirty="0">
                <a:ea typeface="隶书" panose="02010509060101010101" pitchFamily="1" charset="-122"/>
                <a:sym typeface="+mn-ea"/>
              </a:rPr>
              <a:t>④ 单击“Debug”菜单下的“Step”菜单项或单击调试工具栏中的“Step”按钮2次，单步运行程序，进入Key_Proc()函数。</a:t>
            </a: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15">
                                            <p:txEl>
                                              <p:pRg st="5" end="5"/>
                                            </p:txEl>
                                          </p:spTgt>
                                        </p:tgtEl>
                                        <p:attrNameLst>
                                          <p:attrName>style.visibility</p:attrName>
                                        </p:attrNameLst>
                                      </p:cBhvr>
                                      <p:to>
                                        <p:strVal val="visible"/>
                                      </p:to>
                                    </p:set>
                                    <p:animEffect transition="in" filter="blinds(horizontal)">
                                      <p:cBhvr>
                                        <p:cTn id="7" dur="500"/>
                                        <p:tgtEl>
                                          <p:spTgt spid="13315">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3315">
                                            <p:txEl>
                                              <p:pRg st="6" end="6"/>
                                            </p:txEl>
                                          </p:spTgt>
                                        </p:tgtEl>
                                        <p:attrNameLst>
                                          <p:attrName>style.visibility</p:attrName>
                                        </p:attrNameLst>
                                      </p:cBhvr>
                                      <p:to>
                                        <p:strVal val="visible"/>
                                      </p:to>
                                    </p:set>
                                    <p:animEffect transition="in" filter="blinds(horizontal)">
                                      <p:cBhvr>
                                        <p:cTn id="10" dur="500"/>
                                        <p:tgtEl>
                                          <p:spTgt spid="133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215880" cy="504317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1.2  </a:t>
            </a:r>
            <a:r>
              <a:rPr sz="2400" dirty="0">
                <a:ea typeface="隶书" panose="02010509060101010101" pitchFamily="1" charset="-122"/>
                <a:sym typeface="+mn-ea"/>
              </a:rPr>
              <a:t>开发环境与工具</a:t>
            </a:r>
            <a:endParaRPr sz="2400" dirty="0">
              <a:ea typeface="隶书" panose="02010509060101010101" pitchFamily="1" charset="-122"/>
              <a:sym typeface="+mn-ea"/>
            </a:endParaRPr>
          </a:p>
          <a:p>
            <a:pPr marL="342900" indent="-342900" algn="just">
              <a:spcBef>
                <a:spcPct val="20000"/>
              </a:spcBef>
            </a:pPr>
            <a:r>
              <a:rPr sz="2400" dirty="0">
                <a:ea typeface="隶书" panose="02010509060101010101" pitchFamily="1" charset="-122"/>
                <a:sym typeface="+mn-ea"/>
              </a:rPr>
              <a:t>1.2.3  IAP15F2K61S2程序调试方法</a:t>
            </a:r>
            <a:endParaRPr sz="2400" dirty="0">
              <a:ea typeface="隶书" panose="02010509060101010101" pitchFamily="1" charset="-122"/>
              <a:sym typeface="+mn-ea"/>
            </a:endParaRPr>
          </a:p>
          <a:p>
            <a:pPr marL="342900" indent="-342900" algn="just">
              <a:spcBef>
                <a:spcPct val="20000"/>
              </a:spcBef>
              <a:buFont typeface="Arial" panose="020B0604020202020204" pitchFamily="34" charset="0"/>
              <a:buChar char="•"/>
            </a:pPr>
            <a:r>
              <a:rPr sz="2400" dirty="0">
                <a:ea typeface="隶书" panose="02010509060101010101" pitchFamily="1" charset="-122"/>
                <a:sym typeface="+mn-ea"/>
              </a:rPr>
              <a:t>调试按钮的使用方法如下：</a:t>
            </a:r>
            <a:endParaRPr sz="2400" dirty="0">
              <a:ea typeface="隶书" panose="02010509060101010101" pitchFamily="1" charset="-122"/>
              <a:sym typeface="+mn-ea"/>
            </a:endParaRPr>
          </a:p>
          <a:p>
            <a:pPr marL="390525" indent="-390525" algn="just">
              <a:spcBef>
                <a:spcPct val="20000"/>
              </a:spcBef>
            </a:pPr>
            <a:r>
              <a:rPr sz="2400" dirty="0">
                <a:ea typeface="隶书" panose="02010509060101010101" pitchFamily="1" charset="-122"/>
                <a:sym typeface="+mn-ea"/>
              </a:rPr>
              <a:t>⑤ 单击“Debug”菜单下的“Step Over”菜单项或单击调试工具栏中的“Step Over”按钮3次，单步运行按键处理函数，由于没有按键按下，所以不执行按键处理操作。</a:t>
            </a:r>
            <a:endParaRPr sz="2400" dirty="0">
              <a:ea typeface="隶书" panose="02010509060101010101" pitchFamily="1" charset="-122"/>
              <a:sym typeface="+mn-ea"/>
            </a:endParaRPr>
          </a:p>
          <a:p>
            <a:pPr marL="390525" indent="-390525" algn="just">
              <a:spcBef>
                <a:spcPct val="20000"/>
              </a:spcBef>
            </a:pPr>
            <a:r>
              <a:rPr sz="2400" dirty="0">
                <a:ea typeface="隶书" panose="02010509060101010101" pitchFamily="1" charset="-122"/>
                <a:sym typeface="+mn-ea"/>
              </a:rPr>
              <a:t>⑥ 单击“Debug”菜单下的“Step”菜单项或单击调试工具栏中的“Step”按钮，单步运行程序，进入并运行Led_Proc()函数，由于bDir为0，所以执行左环移操作。</a:t>
            </a:r>
            <a:endParaRPr sz="2400" dirty="0">
              <a:ea typeface="隶书" panose="02010509060101010101" pitchFamily="1" charset="-122"/>
              <a:sym typeface="+mn-ea"/>
            </a:endParaRPr>
          </a:p>
          <a:p>
            <a:pPr marL="390525" indent="-390525" algn="just">
              <a:spcBef>
                <a:spcPct val="20000"/>
              </a:spcBef>
            </a:pPr>
            <a:r>
              <a:rPr sz="2400" dirty="0">
                <a:ea typeface="隶书" panose="02010509060101010101" pitchFamily="1" charset="-122"/>
                <a:sym typeface="+mn-ea"/>
              </a:rPr>
              <a:t>⑦ 单击Key_Proc()中的语句bDir = 1，再单击“Debug”菜单下的“Run to Cursor Line”菜单项或单击调试工具栏中的“Run to Cursor Line”按钮运行程序，在实训平台上按下S4键，程序停止bDir = 1语句。</a:t>
            </a: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15">
                                            <p:txEl>
                                              <p:pRg st="5" end="5"/>
                                            </p:txEl>
                                          </p:spTgt>
                                        </p:tgtEl>
                                        <p:attrNameLst>
                                          <p:attrName>style.visibility</p:attrName>
                                        </p:attrNameLst>
                                      </p:cBhvr>
                                      <p:to>
                                        <p:strVal val="visible"/>
                                      </p:to>
                                    </p:set>
                                    <p:animEffect transition="in" filter="blinds(horizontal)">
                                      <p:cBhvr>
                                        <p:cTn id="7" dur="500"/>
                                        <p:tgtEl>
                                          <p:spTgt spid="133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215880" cy="504317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1.2  </a:t>
            </a:r>
            <a:r>
              <a:rPr sz="2400" dirty="0">
                <a:ea typeface="隶书" panose="02010509060101010101" pitchFamily="1" charset="-122"/>
                <a:sym typeface="+mn-ea"/>
              </a:rPr>
              <a:t>开发环境与工具</a:t>
            </a:r>
            <a:endParaRPr sz="2400" dirty="0">
              <a:ea typeface="隶书" panose="02010509060101010101" pitchFamily="1" charset="-122"/>
              <a:sym typeface="+mn-ea"/>
            </a:endParaRPr>
          </a:p>
          <a:p>
            <a:pPr marL="342900" indent="-342900" algn="just">
              <a:spcBef>
                <a:spcPct val="20000"/>
              </a:spcBef>
            </a:pPr>
            <a:r>
              <a:rPr sz="2400" dirty="0">
                <a:ea typeface="隶书" panose="02010509060101010101" pitchFamily="1" charset="-122"/>
                <a:sym typeface="+mn-ea"/>
              </a:rPr>
              <a:t>1.2.3  IAP15F2K61S2程序调试方法</a:t>
            </a:r>
            <a:endParaRPr sz="2400" dirty="0">
              <a:ea typeface="隶书" panose="02010509060101010101" pitchFamily="1" charset="-122"/>
              <a:sym typeface="+mn-ea"/>
            </a:endParaRPr>
          </a:p>
          <a:p>
            <a:pPr marL="342900" indent="-342900" algn="just">
              <a:spcBef>
                <a:spcPct val="20000"/>
              </a:spcBef>
              <a:buFont typeface="Arial" panose="020B0604020202020204" pitchFamily="34" charset="0"/>
              <a:buChar char="•"/>
            </a:pPr>
            <a:r>
              <a:rPr sz="2400" dirty="0">
                <a:ea typeface="隶书" panose="02010509060101010101" pitchFamily="1" charset="-122"/>
                <a:sym typeface="+mn-ea"/>
              </a:rPr>
              <a:t>调试按钮的使用方法如下：</a:t>
            </a:r>
            <a:endParaRPr sz="2400" dirty="0">
              <a:ea typeface="隶书" panose="02010509060101010101" pitchFamily="1" charset="-122"/>
              <a:sym typeface="+mn-ea"/>
            </a:endParaRPr>
          </a:p>
          <a:p>
            <a:pPr marL="375285" indent="-375285" algn="just">
              <a:spcBef>
                <a:spcPct val="20000"/>
              </a:spcBef>
            </a:pPr>
            <a:r>
              <a:rPr sz="2400" dirty="0">
                <a:ea typeface="隶书" panose="02010509060101010101" pitchFamily="1" charset="-122"/>
                <a:sym typeface="+mn-ea"/>
              </a:rPr>
              <a:t>⑧ 单击Key_Proc()中的语句bDir = 0的左侧设置断点，再单击“Run”按钮运行程序，在实训平台上按下S5键，程序停在断点处。</a:t>
            </a:r>
            <a:endParaRPr sz="2400" dirty="0">
              <a:ea typeface="隶书" panose="02010509060101010101" pitchFamily="1" charset="-122"/>
              <a:sym typeface="+mn-ea"/>
            </a:endParaRPr>
          </a:p>
          <a:p>
            <a:pPr algn="just">
              <a:spcBef>
                <a:spcPct val="20000"/>
              </a:spcBef>
            </a:pPr>
            <a:r>
              <a:rPr sz="2400" dirty="0">
                <a:ea typeface="隶书" panose="02010509060101010101" pitchFamily="1" charset="-122"/>
                <a:sym typeface="+mn-ea"/>
              </a:rPr>
              <a:t>⑨ 单击断点取消断点。</a:t>
            </a: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5168265" cy="504317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1.2  </a:t>
            </a:r>
            <a:r>
              <a:rPr sz="2400" dirty="0">
                <a:ea typeface="隶书" panose="02010509060101010101" pitchFamily="1" charset="-122"/>
                <a:sym typeface="+mn-ea"/>
              </a:rPr>
              <a:t>开发环境与工具</a:t>
            </a:r>
            <a:endParaRPr sz="2400" dirty="0">
              <a:ea typeface="隶书" panose="02010509060101010101" pitchFamily="1" charset="-122"/>
              <a:sym typeface="+mn-ea"/>
            </a:endParaRPr>
          </a:p>
          <a:p>
            <a:pPr marL="342900" indent="-342900" algn="just">
              <a:spcBef>
                <a:spcPct val="20000"/>
              </a:spcBef>
            </a:pPr>
            <a:r>
              <a:rPr sz="2400" dirty="0">
                <a:ea typeface="隶书" panose="02010509060101010101" pitchFamily="1" charset="-122"/>
                <a:sym typeface="+mn-ea"/>
              </a:rPr>
              <a:t>1.2.3  IAP15F2K61S2程序调试方法</a:t>
            </a:r>
            <a:endParaRPr sz="2400" dirty="0">
              <a:ea typeface="隶书" panose="02010509060101010101" pitchFamily="1" charset="-122"/>
              <a:sym typeface="+mn-ea"/>
            </a:endParaRPr>
          </a:p>
          <a:p>
            <a:pPr marL="342900" indent="-342900" algn="just">
              <a:spcBef>
                <a:spcPct val="20000"/>
              </a:spcBef>
              <a:buFont typeface="Arial" panose="020B0604020202020204" pitchFamily="34" charset="0"/>
              <a:buChar char="•"/>
            </a:pPr>
            <a:r>
              <a:rPr sz="2400" dirty="0">
                <a:ea typeface="隶书" panose="02010509060101010101" pitchFamily="1" charset="-122"/>
                <a:sym typeface="+mn-ea"/>
              </a:rPr>
              <a:t>常用查看按钮的使用方法如下：</a:t>
            </a:r>
            <a:endParaRPr sz="2400" dirty="0">
              <a:ea typeface="隶书" panose="02010509060101010101" pitchFamily="1" charset="-122"/>
              <a:sym typeface="+mn-ea"/>
            </a:endParaRPr>
          </a:p>
          <a:p>
            <a:pPr marL="375285" indent="-375285" algn="l">
              <a:spcBef>
                <a:spcPct val="20000"/>
              </a:spcBef>
            </a:pPr>
            <a:r>
              <a:rPr sz="2400" dirty="0">
                <a:ea typeface="隶书" panose="02010509060101010101" pitchFamily="1" charset="-122"/>
                <a:sym typeface="+mn-ea"/>
              </a:rPr>
              <a:t>① 单击“View”菜单下的“Symbols Window”菜单项或单击调试工具栏中的“Symbols Window”按钮打开符号窗口，其中包含虚拟寄存器（Virtual Registers）、特殊功能寄存器（Special Function Registers）和用户程序MCS51中的模块和变量等，如图1.22所示。调试界面中的调试工具栏如图1.21所示，其中包含调试按钮和查看按钮。</a:t>
            </a: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grpSp>
        <p:nvGrpSpPr>
          <p:cNvPr id="2" name="组合 2527"/>
          <p:cNvGrpSpPr/>
          <p:nvPr/>
        </p:nvGrpSpPr>
        <p:grpSpPr>
          <a:xfrm>
            <a:off x="6606540" y="1730375"/>
            <a:ext cx="4411345" cy="2249805"/>
            <a:chOff x="1333" y="363557"/>
            <a:chExt cx="4071" cy="3010"/>
          </a:xfrm>
        </p:grpSpPr>
        <p:pic>
          <p:nvPicPr>
            <p:cNvPr id="3" name="图片 11"/>
            <p:cNvPicPr>
              <a:picLocks noChangeAspect="1"/>
            </p:cNvPicPr>
            <p:nvPr/>
          </p:nvPicPr>
          <p:blipFill>
            <a:blip r:embed="rId2"/>
            <a:stretch>
              <a:fillRect/>
            </a:stretch>
          </p:blipFill>
          <p:spPr>
            <a:xfrm>
              <a:off x="1333" y="363557"/>
              <a:ext cx="4071" cy="3010"/>
            </a:xfrm>
            <a:prstGeom prst="rect">
              <a:avLst/>
            </a:prstGeom>
            <a:noFill/>
            <a:ln>
              <a:noFill/>
            </a:ln>
          </p:spPr>
        </p:pic>
        <p:sp>
          <p:nvSpPr>
            <p:cNvPr id="5" name="圆角矩形 2816"/>
            <p:cNvSpPr/>
            <p:nvPr/>
          </p:nvSpPr>
          <p:spPr>
            <a:xfrm>
              <a:off x="1609" y="364793"/>
              <a:ext cx="1916" cy="205"/>
            </a:xfrm>
            <a:prstGeom prst="roundRect">
              <a:avLst>
                <a:gd name="adj" fmla="val 50000"/>
              </a:avLst>
            </a:prstGeom>
            <a:noFill/>
            <a:ln w="12700">
              <a:solidFill>
                <a:schemeClr val="bg2"/>
              </a:solidFill>
              <a:miter lim="800000"/>
            </a:ln>
          </p:spPr>
        </p:sp>
      </p:grpSp>
      <p:grpSp>
        <p:nvGrpSpPr>
          <p:cNvPr id="7" name="组合 2527"/>
          <p:cNvGrpSpPr/>
          <p:nvPr/>
        </p:nvGrpSpPr>
        <p:grpSpPr>
          <a:xfrm>
            <a:off x="6606540" y="4206240"/>
            <a:ext cx="4411980" cy="2258060"/>
            <a:chOff x="5563" y="363559"/>
            <a:chExt cx="4065" cy="3033"/>
          </a:xfrm>
        </p:grpSpPr>
        <p:pic>
          <p:nvPicPr>
            <p:cNvPr id="9" name="图片 12"/>
            <p:cNvPicPr>
              <a:picLocks noChangeAspect="1"/>
            </p:cNvPicPr>
            <p:nvPr/>
          </p:nvPicPr>
          <p:blipFill>
            <a:blip r:embed="rId3"/>
            <a:stretch>
              <a:fillRect/>
            </a:stretch>
          </p:blipFill>
          <p:spPr>
            <a:xfrm>
              <a:off x="5563" y="363559"/>
              <a:ext cx="4065" cy="3033"/>
            </a:xfrm>
            <a:prstGeom prst="rect">
              <a:avLst/>
            </a:prstGeom>
            <a:noFill/>
            <a:ln>
              <a:noFill/>
            </a:ln>
          </p:spPr>
        </p:pic>
        <p:sp>
          <p:nvSpPr>
            <p:cNvPr id="12" name="圆角矩形 2816"/>
            <p:cNvSpPr/>
            <p:nvPr/>
          </p:nvSpPr>
          <p:spPr>
            <a:xfrm>
              <a:off x="6247" y="364525"/>
              <a:ext cx="2721" cy="1972"/>
            </a:xfrm>
            <a:prstGeom prst="roundRect">
              <a:avLst>
                <a:gd name="adj" fmla="val 50000"/>
              </a:avLst>
            </a:prstGeom>
            <a:noFill/>
            <a:ln w="12700">
              <a:solidFill>
                <a:schemeClr val="bg2"/>
              </a:solidFill>
              <a:miter lim="800000"/>
            </a:ln>
          </p:spPr>
        </p:sp>
      </p:grpSp>
    </p:spTree>
  </p:cSld>
  <p:clrMapOvr>
    <a:masterClrMapping/>
  </p:clrMapOvr>
  <p:transition>
    <p:random/>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454" name="图片 13"/>
          <p:cNvPicPr>
            <a:picLocks noChangeAspect="1"/>
          </p:cNvPicPr>
          <p:nvPr/>
        </p:nvPicPr>
        <p:blipFill>
          <a:blip r:embed="rId1"/>
          <a:stretch>
            <a:fillRect/>
          </a:stretch>
        </p:blipFill>
        <p:spPr>
          <a:xfrm>
            <a:off x="6599555" y="4206240"/>
            <a:ext cx="4418330" cy="2258060"/>
          </a:xfrm>
          <a:prstGeom prst="rect">
            <a:avLst/>
          </a:prstGeom>
          <a:noFill/>
          <a:ln>
            <a:noFill/>
          </a:ln>
        </p:spPr>
      </p:pic>
      <p:pic>
        <p:nvPicPr>
          <p:cNvPr id="2455" name="图片 14"/>
          <p:cNvPicPr>
            <a:picLocks noChangeAspect="1"/>
          </p:cNvPicPr>
          <p:nvPr/>
        </p:nvPicPr>
        <p:blipFill>
          <a:blip r:embed="rId2"/>
          <a:stretch>
            <a:fillRect/>
          </a:stretch>
        </p:blipFill>
        <p:spPr>
          <a:xfrm>
            <a:off x="6592570" y="1730375"/>
            <a:ext cx="4425950" cy="2239010"/>
          </a:xfrm>
          <a:prstGeom prst="rect">
            <a:avLst/>
          </a:prstGeom>
          <a:noFill/>
          <a:ln>
            <a:noFill/>
          </a:ln>
        </p:spPr>
      </p:pic>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5168265" cy="504317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1.2  </a:t>
            </a:r>
            <a:r>
              <a:rPr sz="2400" dirty="0">
                <a:ea typeface="隶书" panose="02010509060101010101" pitchFamily="1" charset="-122"/>
                <a:sym typeface="+mn-ea"/>
              </a:rPr>
              <a:t>开发环境与工具</a:t>
            </a:r>
            <a:endParaRPr sz="2400" dirty="0">
              <a:ea typeface="隶书" panose="02010509060101010101" pitchFamily="1" charset="-122"/>
              <a:sym typeface="+mn-ea"/>
            </a:endParaRPr>
          </a:p>
          <a:p>
            <a:pPr marL="342900" indent="-342900" algn="just">
              <a:spcBef>
                <a:spcPct val="20000"/>
              </a:spcBef>
            </a:pPr>
            <a:r>
              <a:rPr sz="2400" dirty="0">
                <a:ea typeface="隶书" panose="02010509060101010101" pitchFamily="1" charset="-122"/>
                <a:sym typeface="+mn-ea"/>
              </a:rPr>
              <a:t>1.2.3  IAP15F2K61S2程序调试方法</a:t>
            </a:r>
            <a:endParaRPr sz="2400" dirty="0">
              <a:ea typeface="隶书" panose="02010509060101010101" pitchFamily="1" charset="-122"/>
              <a:sym typeface="+mn-ea"/>
            </a:endParaRPr>
          </a:p>
          <a:p>
            <a:pPr marL="342900" indent="-342900" algn="just">
              <a:spcBef>
                <a:spcPct val="20000"/>
              </a:spcBef>
              <a:buFont typeface="Arial" panose="020B0604020202020204" pitchFamily="34" charset="0"/>
              <a:buChar char="•"/>
            </a:pPr>
            <a:r>
              <a:rPr sz="2400" dirty="0">
                <a:ea typeface="隶书" panose="02010509060101010101" pitchFamily="1" charset="-122"/>
                <a:sym typeface="+mn-ea"/>
              </a:rPr>
              <a:t>常用查看按钮的使用方法如下：</a:t>
            </a:r>
            <a:endParaRPr sz="2400" dirty="0">
              <a:ea typeface="隶书" panose="02010509060101010101" pitchFamily="1" charset="-122"/>
              <a:sym typeface="+mn-ea"/>
            </a:endParaRPr>
          </a:p>
          <a:p>
            <a:pPr marL="375285" indent="-375285" algn="l">
              <a:spcBef>
                <a:spcPct val="20000"/>
              </a:spcBef>
            </a:pPr>
            <a:r>
              <a:rPr sz="2400" dirty="0">
                <a:ea typeface="隶书" panose="02010509060101010101" pitchFamily="1" charset="-122"/>
                <a:sym typeface="+mn-ea"/>
              </a:rPr>
              <a:t>② 单击“View”菜单下的“Call Stack Window”菜单项或单击调试工具栏中的“Call Stack Window”按钮打开调用栈窗口，如图1.23所示。</a:t>
            </a:r>
            <a:endParaRPr sz="2400" dirty="0">
              <a:ea typeface="隶书" panose="02010509060101010101" pitchFamily="1" charset="-122"/>
              <a:sym typeface="+mn-ea"/>
            </a:endParaRPr>
          </a:p>
          <a:p>
            <a:pPr marL="375285" indent="-375285" algn="l">
              <a:spcBef>
                <a:spcPct val="20000"/>
              </a:spcBef>
              <a:buFont typeface="Arial" panose="020B0604020202020204" pitchFamily="34" charset="0"/>
              <a:buChar char="•"/>
            </a:pPr>
            <a:r>
              <a:rPr sz="2400" dirty="0">
                <a:ea typeface="隶书" panose="02010509060101010101" pitchFamily="1" charset="-122"/>
                <a:sym typeface="+mn-ea"/>
              </a:rPr>
              <a:t>图（a）是在主函数的结果，图（b）是进入P0_Out函数的结果，其中包含程序调用顺序和P0_Out函数中的局部变量（ucData和ucAddr）及其值（0xFD和0x04）。</a:t>
            </a: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3"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15">
                                            <p:txEl>
                                              <p:pRg st="4" end="4"/>
                                            </p:txEl>
                                          </p:spTgt>
                                        </p:tgtEl>
                                        <p:attrNameLst>
                                          <p:attrName>style.visibility</p:attrName>
                                        </p:attrNameLst>
                                      </p:cBhvr>
                                      <p:to>
                                        <p:strVal val="visible"/>
                                      </p:to>
                                    </p:set>
                                    <p:animEffect transition="in" filter="blinds(horizontal)">
                                      <p:cBhvr>
                                        <p:cTn id="7" dur="500"/>
                                        <p:tgtEl>
                                          <p:spTgt spid="133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5168265" cy="504317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1.2  </a:t>
            </a:r>
            <a:r>
              <a:rPr sz="2400" dirty="0">
                <a:ea typeface="隶书" panose="02010509060101010101" pitchFamily="1" charset="-122"/>
                <a:sym typeface="+mn-ea"/>
              </a:rPr>
              <a:t>开发环境与工具</a:t>
            </a:r>
            <a:endParaRPr sz="2400" dirty="0">
              <a:ea typeface="隶书" panose="02010509060101010101" pitchFamily="1" charset="-122"/>
              <a:sym typeface="+mn-ea"/>
            </a:endParaRPr>
          </a:p>
          <a:p>
            <a:pPr marL="342900" indent="-342900" algn="just">
              <a:spcBef>
                <a:spcPct val="20000"/>
              </a:spcBef>
            </a:pPr>
            <a:r>
              <a:rPr sz="2400" dirty="0">
                <a:ea typeface="隶书" panose="02010509060101010101" pitchFamily="1" charset="-122"/>
                <a:sym typeface="+mn-ea"/>
              </a:rPr>
              <a:t>1.2.3  IAP15F2K61S2程序调试方法</a:t>
            </a:r>
            <a:endParaRPr sz="2400" dirty="0">
              <a:ea typeface="隶书" panose="02010509060101010101" pitchFamily="1" charset="-122"/>
              <a:sym typeface="+mn-ea"/>
            </a:endParaRPr>
          </a:p>
          <a:p>
            <a:pPr marL="342900" indent="-342900" algn="just">
              <a:spcBef>
                <a:spcPct val="20000"/>
              </a:spcBef>
              <a:buFont typeface="Arial" panose="020B0604020202020204" pitchFamily="34" charset="0"/>
              <a:buChar char="•"/>
            </a:pPr>
            <a:r>
              <a:rPr sz="2400" dirty="0">
                <a:ea typeface="隶书" panose="02010509060101010101" pitchFamily="1" charset="-122"/>
                <a:sym typeface="+mn-ea"/>
              </a:rPr>
              <a:t>常用查看按钮的使用方法如下：</a:t>
            </a:r>
            <a:endParaRPr sz="2400" dirty="0">
              <a:ea typeface="隶书" panose="02010509060101010101" pitchFamily="1" charset="-122"/>
              <a:sym typeface="+mn-ea"/>
            </a:endParaRPr>
          </a:p>
          <a:p>
            <a:pPr marL="375285" indent="-375285" algn="l">
              <a:spcBef>
                <a:spcPct val="20000"/>
              </a:spcBef>
              <a:buFont typeface="Arial" panose="020B0604020202020204" pitchFamily="34" charset="0"/>
              <a:buChar char="•"/>
            </a:pPr>
            <a:r>
              <a:rPr sz="2400" dirty="0">
                <a:ea typeface="隶书" panose="02010509060101010101" pitchFamily="1" charset="-122"/>
                <a:sym typeface="+mn-ea"/>
              </a:rPr>
              <a:t>使用STC仿真调试时，在调试界面的Debug菜单中还会出现新的菜单项，如图1.24（a）所示，其中包含STC MCU的所有片内设备，“All Ports”菜单项对应的“Ports”对话框如图1.24（b）所示。</a:t>
            </a: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423" name="图片 2"/>
          <p:cNvPicPr>
            <a:picLocks noChangeAspect="1"/>
          </p:cNvPicPr>
          <p:nvPr/>
        </p:nvPicPr>
        <p:blipFill>
          <a:blip r:embed="rId2"/>
          <a:stretch>
            <a:fillRect/>
          </a:stretch>
        </p:blipFill>
        <p:spPr>
          <a:xfrm>
            <a:off x="7323455" y="4167188"/>
            <a:ext cx="2257425" cy="2296795"/>
          </a:xfrm>
          <a:prstGeom prst="rect">
            <a:avLst/>
          </a:prstGeom>
          <a:noFill/>
          <a:ln>
            <a:noFill/>
          </a:ln>
        </p:spPr>
      </p:pic>
      <p:pic>
        <p:nvPicPr>
          <p:cNvPr id="107" name="图片 1"/>
          <p:cNvPicPr>
            <a:picLocks noChangeAspect="1"/>
          </p:cNvPicPr>
          <p:nvPr/>
        </p:nvPicPr>
        <p:blipFill>
          <a:blip r:embed="rId3"/>
          <a:stretch>
            <a:fillRect/>
          </a:stretch>
        </p:blipFill>
        <p:spPr>
          <a:xfrm>
            <a:off x="7359650" y="1706563"/>
            <a:ext cx="2190750" cy="2286000"/>
          </a:xfrm>
          <a:prstGeom prst="rect">
            <a:avLst/>
          </a:prstGeom>
          <a:noFill/>
          <a:ln>
            <a:noFill/>
          </a:ln>
        </p:spPr>
      </p:pic>
    </p:spTree>
  </p:cSld>
  <p:clrMapOvr>
    <a:masterClrMapping/>
  </p:clrMapOvr>
  <p:transition>
    <p:rand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333990" cy="892175"/>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1.1  </a:t>
            </a:r>
            <a:r>
              <a:rPr sz="2400" dirty="0">
                <a:ea typeface="隶书" panose="02010509060101010101" pitchFamily="1" charset="-122"/>
                <a:sym typeface="+mn-ea"/>
              </a:rPr>
              <a:t>MCS51兼容单片机</a:t>
            </a:r>
            <a:endParaRPr sz="2400" dirty="0">
              <a:ea typeface="隶书" panose="02010509060101010101" pitchFamily="1" charset="-122"/>
              <a:sym typeface="+mn-ea"/>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1.1.1  MCS51单片机功能简介</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3" name="图片 2"/>
          <p:cNvPicPr>
            <a:picLocks noChangeAspect="1"/>
          </p:cNvPicPr>
          <p:nvPr/>
        </p:nvPicPr>
        <p:blipFill>
          <a:blip r:embed="rId2"/>
          <a:stretch>
            <a:fillRect/>
          </a:stretch>
        </p:blipFill>
        <p:spPr>
          <a:xfrm>
            <a:off x="1310005" y="2633345"/>
            <a:ext cx="9601200" cy="2957513"/>
          </a:xfrm>
          <a:prstGeom prst="rect">
            <a:avLst/>
          </a:prstGeom>
        </p:spPr>
      </p:pic>
    </p:spTree>
  </p:cSld>
  <p:clrMapOvr>
    <a:masterClrMapping/>
  </p:clrMapOvr>
  <p:transition>
    <p:random/>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095865" cy="467995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1.3  </a:t>
            </a:r>
            <a:r>
              <a:rPr sz="2400" dirty="0">
                <a:ea typeface="隶书" panose="02010509060101010101" pitchFamily="1" charset="-122"/>
                <a:sym typeface="+mn-ea"/>
              </a:rPr>
              <a:t>Proteus使用</a:t>
            </a:r>
            <a:endParaRPr sz="2400" dirty="0">
              <a:ea typeface="隶书" panose="02010509060101010101" pitchFamily="1" charset="-122"/>
              <a:sym typeface="+mn-ea"/>
            </a:endParaRPr>
          </a:p>
          <a:p>
            <a:pPr marL="342900" indent="-342900" algn="l">
              <a:spcBef>
                <a:spcPct val="20000"/>
              </a:spcBef>
              <a:buFont typeface="Arial" panose="020B0604020202020204" pitchFamily="34" charset="0"/>
              <a:buChar char="•"/>
            </a:pPr>
            <a:r>
              <a:rPr sz="2400" dirty="0">
                <a:ea typeface="隶书" panose="02010509060101010101" pitchFamily="1" charset="-122"/>
                <a:sym typeface="+mn-ea"/>
              </a:rPr>
              <a:t>Proteus是英国LabCenter Electronics公司出版的EDA仿真软件，从原理图布图、代码调试、单片机与外围电路协同仿真到一键切换到PCB设计，真正实现了从概念到产品的完整设计。Proteus是世界上唯一将电路仿真软件、PCB设计软件和虚拟模型仿真软件三合一的设计平台，其处理器模型支持8051、HC11、PIC10/12/16/18/24/30/DSPIC33、AVR、ARM、8086和MSP430等，2010年又增加了Cortex和DSP系列处理器，并持续增加其他系列处理器模型。在编译方面，它也支持IAR、Keil和MATLAB等多种编译器。</a:t>
            </a:r>
            <a:endParaRPr sz="2400" dirty="0">
              <a:ea typeface="隶书" panose="02010509060101010101" pitchFamily="1" charset="-122"/>
              <a:sym typeface="+mn-ea"/>
            </a:endParaRPr>
          </a:p>
          <a:p>
            <a:pPr marL="342900" indent="-342900" algn="l">
              <a:spcBef>
                <a:spcPct val="20000"/>
              </a:spcBef>
              <a:buFont typeface="Arial" panose="020B0604020202020204" pitchFamily="34" charset="0"/>
              <a:buChar char="•"/>
            </a:pPr>
            <a:r>
              <a:rPr sz="2400" dirty="0">
                <a:ea typeface="隶书" panose="02010509060101010101" pitchFamily="1" charset="-122"/>
                <a:sym typeface="+mn-ea"/>
              </a:rPr>
              <a:t>下面以Proteus 8.6 SP2为例介绍Proteus的使用，包括创建工程、绘制电路图以及运行和调试源代码等。</a:t>
            </a: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15">
                                            <p:txEl>
                                              <p:pRg st="2" end="2"/>
                                            </p:txEl>
                                          </p:spTgt>
                                        </p:tgtEl>
                                        <p:attrNameLst>
                                          <p:attrName>style.visibility</p:attrName>
                                        </p:attrNameLst>
                                      </p:cBhvr>
                                      <p:to>
                                        <p:strVal val="visible"/>
                                      </p:to>
                                    </p:set>
                                    <p:animEffect transition="in" filter="blinds(horizontal)">
                                      <p:cBhvr>
                                        <p:cTn id="7" dur="500"/>
                                        <p:tgtEl>
                                          <p:spTgt spid="133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4257040" cy="402971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1.3  </a:t>
            </a:r>
            <a:r>
              <a:rPr sz="2400" dirty="0">
                <a:ea typeface="隶书" panose="02010509060101010101" pitchFamily="1" charset="-122"/>
                <a:sym typeface="+mn-ea"/>
              </a:rPr>
              <a:t>Proteus使用</a:t>
            </a:r>
            <a:endParaRPr sz="2400" dirty="0">
              <a:ea typeface="隶书" panose="02010509060101010101" pitchFamily="1" charset="-122"/>
              <a:sym typeface="+mn-ea"/>
            </a:endParaRPr>
          </a:p>
          <a:p>
            <a:pPr algn="l">
              <a:spcBef>
                <a:spcPct val="20000"/>
              </a:spcBef>
            </a:pPr>
            <a:r>
              <a:rPr sz="2400" dirty="0">
                <a:ea typeface="隶书" panose="02010509060101010101" pitchFamily="1" charset="-122"/>
                <a:sym typeface="+mn-ea"/>
              </a:rPr>
              <a:t>(1) 创建工程</a:t>
            </a:r>
            <a:endParaRPr sz="2400" dirty="0">
              <a:ea typeface="隶书" panose="02010509060101010101" pitchFamily="1" charset="-122"/>
              <a:sym typeface="+mn-ea"/>
            </a:endParaRPr>
          </a:p>
          <a:p>
            <a:pPr marL="342900" indent="-342900" algn="l">
              <a:spcBef>
                <a:spcPct val="20000"/>
              </a:spcBef>
              <a:buFont typeface="Arial" panose="020B0604020202020204" pitchFamily="34" charset="0"/>
              <a:buChar char="•"/>
            </a:pPr>
            <a:r>
              <a:rPr sz="2400" dirty="0">
                <a:ea typeface="隶书" panose="02010509060101010101" pitchFamily="1" charset="-122"/>
                <a:sym typeface="+mn-ea"/>
              </a:rPr>
              <a:t>Proteus创建工程的步骤如下：</a:t>
            </a:r>
            <a:endParaRPr sz="2400" dirty="0">
              <a:ea typeface="隶书" panose="02010509060101010101" pitchFamily="1" charset="-122"/>
              <a:sym typeface="+mn-ea"/>
            </a:endParaRPr>
          </a:p>
          <a:p>
            <a:pPr marL="343535" indent="-343535" algn="l">
              <a:spcBef>
                <a:spcPct val="20000"/>
              </a:spcBef>
            </a:pPr>
            <a:r>
              <a:rPr sz="2400" dirty="0">
                <a:ea typeface="隶书" panose="02010509060101010101" pitchFamily="1" charset="-122"/>
                <a:sym typeface="+mn-ea"/>
              </a:rPr>
              <a:t>① 在Proteus中单击“文件”（File）菜单下的“新建工程”菜单项，打开新建工程向导，在名称后输入“MCS51”，选择路径为“D:\MCS51\201_LED”,如图1.25所示。</a:t>
            </a: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grpSp>
        <p:nvGrpSpPr>
          <p:cNvPr id="41" name="组合 41"/>
          <p:cNvGrpSpPr/>
          <p:nvPr/>
        </p:nvGrpSpPr>
        <p:grpSpPr>
          <a:xfrm>
            <a:off x="5528310" y="2739390"/>
            <a:ext cx="5906135" cy="2665730"/>
            <a:chOff x="1301" y="368251"/>
            <a:chExt cx="8334" cy="3188"/>
          </a:xfrm>
        </p:grpSpPr>
        <p:pic>
          <p:nvPicPr>
            <p:cNvPr id="32" name="图片 1"/>
            <p:cNvPicPr>
              <a:picLocks noChangeAspect="1"/>
            </p:cNvPicPr>
            <p:nvPr/>
          </p:nvPicPr>
          <p:blipFill>
            <a:blip r:embed="rId2"/>
            <a:stretch>
              <a:fillRect/>
            </a:stretch>
          </p:blipFill>
          <p:spPr>
            <a:xfrm>
              <a:off x="1301" y="368251"/>
              <a:ext cx="8334" cy="3189"/>
            </a:xfrm>
            <a:prstGeom prst="rect">
              <a:avLst/>
            </a:prstGeom>
            <a:noFill/>
            <a:ln>
              <a:noFill/>
            </a:ln>
          </p:spPr>
        </p:pic>
        <p:sp>
          <p:nvSpPr>
            <p:cNvPr id="16" name="圆角矩形 132"/>
            <p:cNvSpPr/>
            <p:nvPr/>
          </p:nvSpPr>
          <p:spPr>
            <a:xfrm>
              <a:off x="2047" y="369206"/>
              <a:ext cx="500" cy="215"/>
            </a:xfrm>
            <a:prstGeom prst="roundRect">
              <a:avLst>
                <a:gd name="adj" fmla="val 50000"/>
              </a:avLst>
            </a:prstGeom>
            <a:noFill/>
            <a:ln w="12700">
              <a:solidFill>
                <a:schemeClr val="bg2"/>
              </a:solidFill>
              <a:miter lim="800000"/>
            </a:ln>
          </p:spPr>
          <p:txBody>
            <a:bodyPr rot="0" spcFirstLastPara="0" vertOverflow="overflow" horzOverflow="overflow" vert="horz" wrap="square" lIns="18000" tIns="18000" rIns="18000" bIns="18000" numCol="1" spcCol="0" rtlCol="0" fromWordArt="0" anchor="t" anchorCtr="0" forceAA="0" upright="1" compatLnSpc="1">
              <a:noAutofit/>
            </a:bodyPr>
            <a:lstStyle/>
            <a:p>
              <a:pPr indent="266700" algn="ctr">
                <a:lnSpc>
                  <a:spcPct val="100000"/>
                </a:lnSpc>
              </a:pPr>
              <a:r>
                <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rPr>
                <a:t> </a:t>
              </a:r>
              <a:endPar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17" name="圆角矩形 2614"/>
            <p:cNvSpPr/>
            <p:nvPr/>
          </p:nvSpPr>
          <p:spPr>
            <a:xfrm>
              <a:off x="6532" y="370932"/>
              <a:ext cx="613" cy="218"/>
            </a:xfrm>
            <a:prstGeom prst="roundRect">
              <a:avLst>
                <a:gd name="adj" fmla="val 50000"/>
              </a:avLst>
            </a:prstGeom>
            <a:noFill/>
            <a:ln w="12700">
              <a:solidFill>
                <a:schemeClr val="bg2"/>
              </a:solidFill>
              <a:miter lim="800000"/>
            </a:ln>
          </p:spPr>
          <p:txBody>
            <a:bodyPr rot="0" spcFirstLastPara="0" vertOverflow="overflow" horzOverflow="overflow" vert="horz" wrap="square" lIns="18000" tIns="18000" rIns="18000" bIns="18000" numCol="1" spcCol="0" rtlCol="0" fromWordArt="0" anchor="t" anchorCtr="0" forceAA="0" upright="1" compatLnSpc="1">
              <a:noAutofit/>
            </a:bodyPr>
            <a:lstStyle/>
            <a:p>
              <a:pPr indent="266700" algn="ctr">
                <a:lnSpc>
                  <a:spcPct val="100000"/>
                </a:lnSpc>
              </a:pPr>
              <a:r>
                <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rPr>
                <a:t> </a:t>
              </a:r>
              <a:endPar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23" name="圆角矩形 2630"/>
            <p:cNvSpPr/>
            <p:nvPr/>
          </p:nvSpPr>
          <p:spPr>
            <a:xfrm>
              <a:off x="2061" y="369550"/>
              <a:ext cx="1345" cy="215"/>
            </a:xfrm>
            <a:prstGeom prst="roundRect">
              <a:avLst>
                <a:gd name="adj" fmla="val 50000"/>
              </a:avLst>
            </a:prstGeom>
            <a:noFill/>
            <a:ln w="12700">
              <a:solidFill>
                <a:schemeClr val="bg2"/>
              </a:solidFill>
              <a:miter lim="800000"/>
            </a:ln>
          </p:spPr>
          <p:txBody>
            <a:bodyPr rot="0" spcFirstLastPara="0" vertOverflow="overflow" horzOverflow="overflow" vert="horz" wrap="square" lIns="18000" tIns="18000" rIns="18000" bIns="18000" numCol="1" spcCol="0" rtlCol="0" fromWordArt="0" anchor="t" anchorCtr="0" forceAA="0" upright="1" compatLnSpc="1">
              <a:noAutofit/>
            </a:bodyPr>
            <a:lstStyle/>
            <a:p>
              <a:pPr indent="266700" algn="ctr">
                <a:lnSpc>
                  <a:spcPct val="100000"/>
                </a:lnSpc>
              </a:pPr>
              <a:r>
                <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rPr>
                <a:t> </a:t>
              </a:r>
              <a:endPar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endParaRPr>
            </a:p>
          </p:txBody>
        </p:sp>
      </p:grpSp>
      <p:sp>
        <p:nvSpPr>
          <p:cNvPr id="2" name="矩形 6148"/>
          <p:cNvSpPr/>
          <p:nvPr/>
        </p:nvSpPr>
        <p:spPr>
          <a:xfrm>
            <a:off x="1038860" y="5530850"/>
            <a:ext cx="10288905" cy="906780"/>
          </a:xfrm>
          <a:prstGeom prst="rect">
            <a:avLst/>
          </a:prstGeom>
          <a:noFill/>
          <a:ln w="9525">
            <a:noFill/>
          </a:ln>
        </p:spPr>
        <p:txBody>
          <a:bodyPr lIns="92075" tIns="46038" rIns="92075" bIns="46038" anchor="t" anchorCtr="0"/>
          <a:p>
            <a:pPr marL="342900" indent="-342900" algn="just">
              <a:spcBef>
                <a:spcPct val="20000"/>
              </a:spcBef>
              <a:buFont typeface="Arial" panose="020B0604020202020204" pitchFamily="34" charset="0"/>
              <a:buChar char="•"/>
            </a:pPr>
            <a:r>
              <a:rPr sz="2400" dirty="0">
                <a:ea typeface="隶书" panose="02010509060101010101" pitchFamily="1" charset="-122"/>
                <a:sym typeface="+mn-ea"/>
              </a:rPr>
              <a:t>注意：将Proteus工程文件和Keil工程文件放在一个文件夹，可以公用源代码文件。</a:t>
            </a:r>
            <a:endParaRPr sz="2400" dirty="0">
              <a:ea typeface="隶书" panose="02010509060101010101" pitchFamily="1"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15">
                                            <p:txEl>
                                              <p:pRg st="3" end="3"/>
                                            </p:txEl>
                                          </p:spTgt>
                                        </p:tgtEl>
                                        <p:attrNameLst>
                                          <p:attrName>style.visibility</p:attrName>
                                        </p:attrNameLst>
                                      </p:cBhvr>
                                      <p:to>
                                        <p:strVal val="visible"/>
                                      </p:to>
                                    </p:set>
                                    <p:animEffect transition="in" filter="blinds(horizontal)">
                                      <p:cBhvr>
                                        <p:cTn id="7" dur="500"/>
                                        <p:tgtEl>
                                          <p:spTgt spid="13315">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blinds(horizontal)">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blinds(horizontal)">
                                      <p:cBhvr>
                                        <p:cTn id="15"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4" name="组合 84"/>
          <p:cNvGrpSpPr/>
          <p:nvPr/>
        </p:nvGrpSpPr>
        <p:grpSpPr>
          <a:xfrm>
            <a:off x="5527675" y="3577590"/>
            <a:ext cx="5906770" cy="2665730"/>
            <a:chOff x="1301" y="376904"/>
            <a:chExt cx="8334" cy="3710"/>
          </a:xfrm>
        </p:grpSpPr>
        <p:pic>
          <p:nvPicPr>
            <p:cNvPr id="69" name="图片 5"/>
            <p:cNvPicPr>
              <a:picLocks noChangeAspect="1"/>
            </p:cNvPicPr>
            <p:nvPr/>
          </p:nvPicPr>
          <p:blipFill>
            <a:blip r:embed="rId1"/>
            <a:stretch>
              <a:fillRect/>
            </a:stretch>
          </p:blipFill>
          <p:spPr>
            <a:xfrm>
              <a:off x="1301" y="376904"/>
              <a:ext cx="8334" cy="3710"/>
            </a:xfrm>
            <a:prstGeom prst="rect">
              <a:avLst/>
            </a:prstGeom>
            <a:noFill/>
            <a:ln>
              <a:noFill/>
            </a:ln>
          </p:spPr>
        </p:pic>
        <p:sp>
          <p:nvSpPr>
            <p:cNvPr id="45" name="圆角矩形 132"/>
            <p:cNvSpPr/>
            <p:nvPr/>
          </p:nvSpPr>
          <p:spPr>
            <a:xfrm>
              <a:off x="1492" y="377811"/>
              <a:ext cx="1291" cy="245"/>
            </a:xfrm>
            <a:prstGeom prst="roundRect">
              <a:avLst>
                <a:gd name="adj" fmla="val 50000"/>
              </a:avLst>
            </a:prstGeom>
            <a:noFill/>
            <a:ln w="12700">
              <a:solidFill>
                <a:schemeClr val="bg2"/>
              </a:solidFill>
              <a:miter lim="800000"/>
            </a:ln>
          </p:spPr>
          <p:txBody>
            <a:bodyPr rot="0" spcFirstLastPara="0" vertOverflow="overflow" horzOverflow="overflow" vert="horz" wrap="square" lIns="18000" tIns="18000" rIns="18000" bIns="18000" numCol="1" spcCol="0" rtlCol="0" fromWordArt="0" anchor="t" anchorCtr="0" forceAA="0" upright="1" compatLnSpc="1">
              <a:noAutofit/>
            </a:bodyPr>
            <a:lstStyle/>
            <a:p>
              <a:pPr indent="266700" algn="ctr">
                <a:lnSpc>
                  <a:spcPct val="100000"/>
                </a:lnSpc>
              </a:pPr>
              <a:r>
                <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rPr>
                <a:t> </a:t>
              </a:r>
              <a:endPar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46" name="圆角矩形 2614"/>
            <p:cNvSpPr/>
            <p:nvPr/>
          </p:nvSpPr>
          <p:spPr>
            <a:xfrm>
              <a:off x="6532" y="380101"/>
              <a:ext cx="613" cy="244"/>
            </a:xfrm>
            <a:prstGeom prst="roundRect">
              <a:avLst>
                <a:gd name="adj" fmla="val 50000"/>
              </a:avLst>
            </a:prstGeom>
            <a:noFill/>
            <a:ln w="12700">
              <a:solidFill>
                <a:schemeClr val="bg2"/>
              </a:solidFill>
              <a:miter lim="800000"/>
            </a:ln>
          </p:spPr>
          <p:txBody>
            <a:bodyPr rot="0" spcFirstLastPara="0" vertOverflow="overflow" horzOverflow="overflow" vert="horz" wrap="square" lIns="18000" tIns="18000" rIns="18000" bIns="18000" numCol="1" spcCol="0" rtlCol="0" fromWordArt="0" anchor="t" anchorCtr="0" forceAA="0" upright="1" compatLnSpc="1">
              <a:noAutofit/>
            </a:bodyPr>
            <a:lstStyle/>
            <a:p>
              <a:pPr indent="266700" algn="ctr">
                <a:lnSpc>
                  <a:spcPct val="100000"/>
                </a:lnSpc>
              </a:pPr>
              <a:r>
                <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rPr>
                <a:t> </a:t>
              </a:r>
              <a:endPar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65" name="圆角矩形 2630"/>
            <p:cNvSpPr/>
            <p:nvPr/>
          </p:nvSpPr>
          <p:spPr>
            <a:xfrm>
              <a:off x="2931" y="378515"/>
              <a:ext cx="445" cy="244"/>
            </a:xfrm>
            <a:prstGeom prst="roundRect">
              <a:avLst>
                <a:gd name="adj" fmla="val 50000"/>
              </a:avLst>
            </a:prstGeom>
            <a:noFill/>
            <a:ln w="12700">
              <a:solidFill>
                <a:schemeClr val="bg2"/>
              </a:solidFill>
              <a:miter lim="800000"/>
            </a:ln>
          </p:spPr>
          <p:txBody>
            <a:bodyPr rot="0" spcFirstLastPara="0" vertOverflow="overflow" horzOverflow="overflow" vert="horz" wrap="square" lIns="18000" tIns="18000" rIns="18000" bIns="18000" numCol="1" spcCol="0" rtlCol="0" fromWordArt="0" anchor="t" anchorCtr="0" forceAA="0" upright="1" compatLnSpc="1">
              <a:noAutofit/>
            </a:bodyPr>
            <a:lstStyle/>
            <a:p>
              <a:pPr indent="266700" algn="ctr">
                <a:lnSpc>
                  <a:spcPct val="100000"/>
                </a:lnSpc>
              </a:pPr>
              <a:r>
                <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rPr>
                <a:t> </a:t>
              </a:r>
              <a:endPar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74" name="圆角矩形 2630"/>
            <p:cNvSpPr/>
            <p:nvPr/>
          </p:nvSpPr>
          <p:spPr>
            <a:xfrm>
              <a:off x="2931" y="378845"/>
              <a:ext cx="551" cy="244"/>
            </a:xfrm>
            <a:prstGeom prst="roundRect">
              <a:avLst>
                <a:gd name="adj" fmla="val 50000"/>
              </a:avLst>
            </a:prstGeom>
            <a:noFill/>
            <a:ln w="12700">
              <a:solidFill>
                <a:schemeClr val="bg2"/>
              </a:solidFill>
              <a:miter lim="800000"/>
            </a:ln>
          </p:spPr>
          <p:txBody>
            <a:bodyPr rot="0" spcFirstLastPara="0" vertOverflow="overflow" horzOverflow="overflow" vert="horz" wrap="square" lIns="18000" tIns="18000" rIns="18000" bIns="18000" numCol="1" spcCol="0" rtlCol="0" fromWordArt="0" anchor="t" anchorCtr="0" forceAA="0" upright="1" compatLnSpc="1">
              <a:noAutofit/>
            </a:bodyPr>
            <a:lstStyle/>
            <a:p>
              <a:pPr indent="266700" algn="ctr">
                <a:lnSpc>
                  <a:spcPct val="100000"/>
                </a:lnSpc>
              </a:pPr>
              <a:r>
                <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rPr>
                <a:t> </a:t>
              </a:r>
              <a:endPar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76" name="圆角矩形 2630"/>
            <p:cNvSpPr/>
            <p:nvPr/>
          </p:nvSpPr>
          <p:spPr>
            <a:xfrm>
              <a:off x="2931" y="379190"/>
              <a:ext cx="1135" cy="244"/>
            </a:xfrm>
            <a:prstGeom prst="roundRect">
              <a:avLst>
                <a:gd name="adj" fmla="val 50000"/>
              </a:avLst>
            </a:prstGeom>
            <a:noFill/>
            <a:ln w="12700">
              <a:solidFill>
                <a:schemeClr val="bg2"/>
              </a:solidFill>
              <a:miter lim="800000"/>
            </a:ln>
          </p:spPr>
          <p:txBody>
            <a:bodyPr rot="0" spcFirstLastPara="0" vertOverflow="overflow" horzOverflow="overflow" vert="horz" wrap="square" lIns="18000" tIns="18000" rIns="18000" bIns="18000" numCol="1" spcCol="0" rtlCol="0" fromWordArt="0" anchor="t" anchorCtr="0" forceAA="0" upright="1" compatLnSpc="1">
              <a:noAutofit/>
            </a:bodyPr>
            <a:lstStyle/>
            <a:p>
              <a:pPr indent="266700" algn="ctr">
                <a:lnSpc>
                  <a:spcPct val="100000"/>
                </a:lnSpc>
              </a:pPr>
              <a:r>
                <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rPr>
                <a:t> </a:t>
              </a:r>
              <a:endPar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83" name="圆角矩形 2630"/>
            <p:cNvSpPr/>
            <p:nvPr/>
          </p:nvSpPr>
          <p:spPr>
            <a:xfrm>
              <a:off x="2931" y="379490"/>
              <a:ext cx="235" cy="244"/>
            </a:xfrm>
            <a:prstGeom prst="roundRect">
              <a:avLst>
                <a:gd name="adj" fmla="val 50000"/>
              </a:avLst>
            </a:prstGeom>
            <a:noFill/>
            <a:ln w="12700">
              <a:solidFill>
                <a:schemeClr val="bg2"/>
              </a:solidFill>
              <a:miter lim="800000"/>
            </a:ln>
          </p:spPr>
          <p:txBody>
            <a:bodyPr rot="0" spcFirstLastPara="0" vertOverflow="overflow" horzOverflow="overflow" vert="horz" wrap="square" lIns="18000" tIns="18000" rIns="18000" bIns="18000" numCol="1" spcCol="0" rtlCol="0" fromWordArt="0" anchor="t" anchorCtr="0" forceAA="0" upright="1" compatLnSpc="1">
              <a:noAutofit/>
            </a:bodyPr>
            <a:lstStyle/>
            <a:p>
              <a:pPr indent="266700" algn="ctr">
                <a:lnSpc>
                  <a:spcPct val="100000"/>
                </a:lnSpc>
              </a:pPr>
              <a:r>
                <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rPr>
                <a:t> </a:t>
              </a:r>
              <a:endPar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endParaRPr>
            </a:p>
          </p:txBody>
        </p:sp>
      </p:grpSp>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400665" cy="1858645"/>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1.3  </a:t>
            </a:r>
            <a:r>
              <a:rPr sz="2400" dirty="0">
                <a:ea typeface="隶书" panose="02010509060101010101" pitchFamily="1" charset="-122"/>
                <a:sym typeface="+mn-ea"/>
              </a:rPr>
              <a:t>Proteus使用</a:t>
            </a:r>
            <a:endParaRPr sz="2400" dirty="0">
              <a:ea typeface="隶书" panose="02010509060101010101" pitchFamily="1" charset="-122"/>
              <a:sym typeface="+mn-ea"/>
            </a:endParaRPr>
          </a:p>
          <a:p>
            <a:pPr algn="l">
              <a:spcBef>
                <a:spcPct val="20000"/>
              </a:spcBef>
            </a:pPr>
            <a:r>
              <a:rPr sz="2400" dirty="0">
                <a:ea typeface="隶书" panose="02010509060101010101" pitchFamily="1" charset="-122"/>
                <a:sym typeface="+mn-ea"/>
              </a:rPr>
              <a:t>(1) 创建工程</a:t>
            </a:r>
            <a:endParaRPr sz="2400" dirty="0">
              <a:ea typeface="隶书" panose="02010509060101010101" pitchFamily="1" charset="-122"/>
              <a:sym typeface="+mn-ea"/>
            </a:endParaRPr>
          </a:p>
          <a:p>
            <a:pPr marL="342900" indent="-342900" algn="l">
              <a:spcBef>
                <a:spcPct val="20000"/>
              </a:spcBef>
              <a:buFont typeface="Arial" panose="020B0604020202020204" pitchFamily="34" charset="0"/>
              <a:buChar char="•"/>
            </a:pPr>
            <a:r>
              <a:rPr sz="2400" dirty="0">
                <a:ea typeface="隶书" panose="02010509060101010101" pitchFamily="1" charset="-122"/>
                <a:sym typeface="+mn-ea"/>
              </a:rPr>
              <a:t>Proteus创建工程的步骤如下：</a:t>
            </a:r>
            <a:endParaRPr sz="2400" dirty="0">
              <a:ea typeface="隶书" panose="02010509060101010101" pitchFamily="1" charset="-122"/>
              <a:sym typeface="+mn-ea"/>
            </a:endParaRPr>
          </a:p>
          <a:p>
            <a:pPr marL="343535" indent="-343535" algn="l">
              <a:spcBef>
                <a:spcPct val="20000"/>
              </a:spcBef>
            </a:pPr>
            <a:r>
              <a:rPr sz="2400" dirty="0">
                <a:ea typeface="隶书" panose="02010509060101010101" pitchFamily="1" charset="-122"/>
                <a:sym typeface="+mn-ea"/>
              </a:rPr>
              <a:t>② 单击“下一步”按钮，选择“Landscape A4”。</a:t>
            </a:r>
            <a:endParaRPr sz="2400" dirty="0">
              <a:ea typeface="隶书" panose="02010509060101010101" pitchFamily="1" charset="-122"/>
              <a:sym typeface="+mn-ea"/>
            </a:endParaRPr>
          </a:p>
          <a:p>
            <a:pPr marL="343535" indent="-343535" algn="l">
              <a:spcBef>
                <a:spcPct val="20000"/>
              </a:spcBef>
            </a:pP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2"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
        <p:nvSpPr>
          <p:cNvPr id="2" name="矩形 6148"/>
          <p:cNvSpPr/>
          <p:nvPr/>
        </p:nvSpPr>
        <p:spPr>
          <a:xfrm>
            <a:off x="1023620" y="3366770"/>
            <a:ext cx="4442460" cy="2952750"/>
          </a:xfrm>
          <a:prstGeom prst="rect">
            <a:avLst/>
          </a:prstGeom>
          <a:noFill/>
          <a:ln w="9525">
            <a:noFill/>
          </a:ln>
        </p:spPr>
        <p:txBody>
          <a:bodyPr lIns="92075" tIns="46038" rIns="92075" bIns="46038" anchor="t" anchorCtr="0"/>
          <a:p>
            <a:pPr marL="343535" indent="-343535" algn="l">
              <a:spcBef>
                <a:spcPct val="20000"/>
              </a:spcBef>
            </a:pPr>
            <a:r>
              <a:rPr sz="2400" dirty="0">
                <a:ea typeface="隶书" panose="02010509060101010101" pitchFamily="1" charset="-122"/>
                <a:sym typeface="+mn-ea"/>
              </a:rPr>
              <a:t>③ 单击“下一步”按钮，选择“不创建PCB布板设计”。</a:t>
            </a:r>
            <a:endParaRPr sz="2400" dirty="0">
              <a:ea typeface="隶书" panose="02010509060101010101" pitchFamily="1" charset="-122"/>
              <a:sym typeface="+mn-ea"/>
            </a:endParaRPr>
          </a:p>
          <a:p>
            <a:pPr marL="343535" indent="-343535" algn="l">
              <a:spcBef>
                <a:spcPct val="20000"/>
              </a:spcBef>
            </a:pPr>
            <a:r>
              <a:rPr sz="2400" dirty="0">
                <a:ea typeface="隶书" panose="02010509060101010101" pitchFamily="1" charset="-122"/>
                <a:sym typeface="+mn-ea"/>
              </a:rPr>
              <a:t>④ 单击“下一步”按钮，选择“创建固件项目”，选择“8051”系列、“80C32”控制器和“Keil for 8051”编译器，取消“创建快速启动文件”选择，如图1.26所示。</a:t>
            </a:r>
            <a:endParaRPr sz="2400" dirty="0">
              <a:ea typeface="隶书" panose="02010509060101010101" pitchFamily="1"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linds(horizontal)">
                                      <p:cBhvr>
                                        <p:cTn id="7" dur="500"/>
                                        <p:tgtEl>
                                          <p:spTgt spid="2">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blinds(horizontal)">
                                      <p:cBhvr>
                                        <p:cTn id="10"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400665" cy="295402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1.3  </a:t>
            </a:r>
            <a:r>
              <a:rPr sz="2400" dirty="0">
                <a:ea typeface="隶书" panose="02010509060101010101" pitchFamily="1" charset="-122"/>
                <a:sym typeface="+mn-ea"/>
              </a:rPr>
              <a:t>Proteus使用</a:t>
            </a:r>
            <a:endParaRPr sz="2400" dirty="0">
              <a:ea typeface="隶书" panose="02010509060101010101" pitchFamily="1" charset="-122"/>
              <a:sym typeface="+mn-ea"/>
            </a:endParaRPr>
          </a:p>
          <a:p>
            <a:pPr algn="l">
              <a:spcBef>
                <a:spcPct val="20000"/>
              </a:spcBef>
            </a:pPr>
            <a:r>
              <a:rPr sz="2400" dirty="0">
                <a:ea typeface="隶书" panose="02010509060101010101" pitchFamily="1" charset="-122"/>
                <a:sym typeface="+mn-ea"/>
              </a:rPr>
              <a:t>(1) 创建工程</a:t>
            </a:r>
            <a:endParaRPr sz="2400" dirty="0">
              <a:ea typeface="隶书" panose="02010509060101010101" pitchFamily="1" charset="-122"/>
              <a:sym typeface="+mn-ea"/>
            </a:endParaRPr>
          </a:p>
          <a:p>
            <a:pPr marL="342900" indent="-342900" algn="l">
              <a:spcBef>
                <a:spcPct val="20000"/>
              </a:spcBef>
              <a:buFont typeface="Arial" panose="020B0604020202020204" pitchFamily="34" charset="0"/>
              <a:buChar char="•"/>
            </a:pPr>
            <a:r>
              <a:rPr sz="2400" dirty="0">
                <a:ea typeface="隶书" panose="02010509060101010101" pitchFamily="1" charset="-122"/>
                <a:sym typeface="+mn-ea"/>
              </a:rPr>
              <a:t>Proteus创建工程的步骤如下：</a:t>
            </a:r>
            <a:endParaRPr sz="2400" dirty="0">
              <a:ea typeface="隶书" panose="02010509060101010101" pitchFamily="1" charset="-122"/>
              <a:sym typeface="+mn-ea"/>
            </a:endParaRPr>
          </a:p>
          <a:p>
            <a:pPr marL="343535" indent="-343535" algn="l">
              <a:spcBef>
                <a:spcPct val="20000"/>
              </a:spcBef>
            </a:pPr>
            <a:r>
              <a:rPr sz="2400" dirty="0">
                <a:ea typeface="隶书" panose="02010509060101010101" pitchFamily="1" charset="-122"/>
                <a:sym typeface="+mn-ea"/>
              </a:rPr>
              <a:t>⑤ 单击“下一步”按钮，显示总结界面，单击“完成”按钮，创建工程。</a:t>
            </a:r>
            <a:endParaRPr sz="2400" dirty="0">
              <a:ea typeface="隶书" panose="02010509060101010101" pitchFamily="1" charset="-122"/>
              <a:sym typeface="+mn-ea"/>
            </a:endParaRPr>
          </a:p>
          <a:p>
            <a:pPr marL="343535" indent="-343535" algn="l">
              <a:spcBef>
                <a:spcPct val="20000"/>
              </a:spcBef>
            </a:pPr>
            <a:r>
              <a:rPr sz="2400" dirty="0">
                <a:ea typeface="隶书" panose="02010509060101010101" pitchFamily="1" charset="-122"/>
                <a:sym typeface="+mn-ea"/>
              </a:rPr>
              <a:t>⑥ 在“源代码”（Source Code）标签中右击“工程”（Projects）下的“80C32(U1)”,在弹出菜单中选择“Project Settings”，在工程选项对话框中取消“Embed Files”选择。</a:t>
            </a: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400665" cy="295402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1.3  </a:t>
            </a:r>
            <a:r>
              <a:rPr sz="2400" dirty="0">
                <a:ea typeface="隶书" panose="02010509060101010101" pitchFamily="1" charset="-122"/>
                <a:sym typeface="+mn-ea"/>
              </a:rPr>
              <a:t>Proteus使用</a:t>
            </a:r>
            <a:endParaRPr sz="2400" dirty="0">
              <a:ea typeface="隶书" panose="02010509060101010101" pitchFamily="1" charset="-122"/>
              <a:sym typeface="+mn-ea"/>
            </a:endParaRPr>
          </a:p>
          <a:p>
            <a:pPr algn="l">
              <a:spcBef>
                <a:spcPct val="20000"/>
              </a:spcBef>
            </a:pPr>
            <a:r>
              <a:rPr sz="2400" dirty="0">
                <a:ea typeface="隶书" panose="02010509060101010101" pitchFamily="1" charset="-122"/>
                <a:sym typeface="+mn-ea"/>
              </a:rPr>
              <a:t>(2) 绘制原理图</a:t>
            </a:r>
            <a:endParaRPr sz="2400" dirty="0">
              <a:ea typeface="隶书" panose="02010509060101010101" pitchFamily="1" charset="-122"/>
              <a:sym typeface="+mn-ea"/>
            </a:endParaRPr>
          </a:p>
          <a:p>
            <a:pPr marL="342900" indent="-342900" algn="l">
              <a:spcBef>
                <a:spcPct val="20000"/>
              </a:spcBef>
              <a:buFont typeface="Arial" panose="020B0604020202020204" pitchFamily="34" charset="0"/>
              <a:buChar char="•"/>
            </a:pPr>
            <a:r>
              <a:rPr sz="2400" dirty="0">
                <a:ea typeface="隶书" panose="02010509060101010101" pitchFamily="1" charset="-122"/>
                <a:sym typeface="+mn-ea"/>
              </a:rPr>
              <a:t>Proteus绘制原理图的步骤如下：</a:t>
            </a:r>
            <a:endParaRPr sz="2400" dirty="0">
              <a:ea typeface="隶书" panose="02010509060101010101" pitchFamily="1" charset="-122"/>
              <a:sym typeface="+mn-ea"/>
            </a:endParaRPr>
          </a:p>
          <a:p>
            <a:pPr marL="343535" indent="-343535" algn="l">
              <a:spcBef>
                <a:spcPct val="20000"/>
              </a:spcBef>
            </a:pPr>
            <a:r>
              <a:rPr sz="2400" dirty="0">
                <a:ea typeface="隶书" panose="02010509060101010101" pitchFamily="1" charset="-122"/>
                <a:sym typeface="+mn-ea"/>
              </a:rPr>
              <a:t>① 单击“原理图绘制”（Schematic Capture）标签，单击“库”（Library）菜单下的“从库选择零件”（Pick parts from libraries）菜单项，或单击“原理图绘制”标签中的按钮，打开“选择元器件”对话框，用表1.13所示名称作为关键字选择元器件。</a:t>
            </a: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400665" cy="95504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1.3  </a:t>
            </a:r>
            <a:r>
              <a:rPr sz="2400" dirty="0">
                <a:ea typeface="隶书" panose="02010509060101010101" pitchFamily="1" charset="-122"/>
                <a:sym typeface="+mn-ea"/>
              </a:rPr>
              <a:t>Proteus使用</a:t>
            </a:r>
            <a:endParaRPr sz="2400" dirty="0">
              <a:ea typeface="隶书" panose="02010509060101010101" pitchFamily="1" charset="-122"/>
              <a:sym typeface="+mn-ea"/>
            </a:endParaRPr>
          </a:p>
          <a:p>
            <a:pPr algn="l">
              <a:spcBef>
                <a:spcPct val="20000"/>
              </a:spcBef>
            </a:pPr>
            <a:r>
              <a:rPr sz="2400" dirty="0">
                <a:ea typeface="隶书" panose="02010509060101010101" pitchFamily="1" charset="-122"/>
                <a:sym typeface="+mn-ea"/>
              </a:rPr>
              <a:t>(2) 绘制原理图</a:t>
            </a:r>
            <a:endParaRPr sz="2400" dirty="0">
              <a:ea typeface="隶书" panose="02010509060101010101" pitchFamily="1" charset="-122"/>
              <a:sym typeface="+mn-ea"/>
            </a:endParaRPr>
          </a:p>
          <a:p>
            <a:pPr marL="342900" indent="-342900" algn="l">
              <a:spcBef>
                <a:spcPct val="20000"/>
              </a:spcBef>
              <a:buFont typeface="Arial" panose="020B0604020202020204" pitchFamily="34" charset="0"/>
              <a:buChar char="•"/>
            </a:pP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 name="图片 1"/>
          <p:cNvPicPr>
            <a:picLocks noChangeAspect="1"/>
          </p:cNvPicPr>
          <p:nvPr>
            <p:custDataLst>
              <p:tags r:id="rId2"/>
            </p:custDataLst>
          </p:nvPr>
        </p:nvPicPr>
        <p:blipFill>
          <a:blip r:embed="rId3"/>
          <a:stretch>
            <a:fillRect/>
          </a:stretch>
        </p:blipFill>
        <p:spPr>
          <a:xfrm>
            <a:off x="1171575" y="2582545"/>
            <a:ext cx="9836150" cy="3435350"/>
          </a:xfrm>
          <a:prstGeom prst="rect">
            <a:avLst/>
          </a:prstGeom>
        </p:spPr>
      </p:pic>
    </p:spTree>
  </p:cSld>
  <p:clrMapOvr>
    <a:masterClrMapping/>
  </p:clrMapOvr>
  <p:transition>
    <p:random/>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52" name="图片 1"/>
          <p:cNvPicPr>
            <a:picLocks noChangeAspect="1"/>
          </p:cNvPicPr>
          <p:nvPr>
            <p:custDataLst>
              <p:tags r:id="rId1"/>
            </p:custDataLst>
          </p:nvPr>
        </p:nvPicPr>
        <p:blipFill>
          <a:blip r:embed="rId2"/>
          <a:stretch>
            <a:fillRect/>
          </a:stretch>
        </p:blipFill>
        <p:spPr>
          <a:xfrm>
            <a:off x="5617845" y="1977390"/>
            <a:ext cx="5842635" cy="4089400"/>
          </a:xfrm>
          <a:prstGeom prst="rect">
            <a:avLst/>
          </a:prstGeom>
          <a:noFill/>
          <a:ln>
            <a:noFill/>
          </a:ln>
        </p:spPr>
      </p:pic>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4558665" cy="4109085"/>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1.3  </a:t>
            </a:r>
            <a:r>
              <a:rPr sz="2400" dirty="0">
                <a:ea typeface="隶书" panose="02010509060101010101" pitchFamily="1" charset="-122"/>
                <a:sym typeface="+mn-ea"/>
              </a:rPr>
              <a:t>Proteus使用</a:t>
            </a:r>
            <a:endParaRPr sz="2400" dirty="0">
              <a:ea typeface="隶书" panose="02010509060101010101" pitchFamily="1" charset="-122"/>
              <a:sym typeface="+mn-ea"/>
            </a:endParaRPr>
          </a:p>
          <a:p>
            <a:pPr algn="l">
              <a:spcBef>
                <a:spcPct val="20000"/>
              </a:spcBef>
            </a:pPr>
            <a:r>
              <a:rPr sz="2400" dirty="0">
                <a:ea typeface="隶书" panose="02010509060101010101" pitchFamily="1" charset="-122"/>
                <a:sym typeface="+mn-ea"/>
              </a:rPr>
              <a:t>(2) 绘制原理图</a:t>
            </a:r>
            <a:endParaRPr sz="2400" dirty="0">
              <a:ea typeface="隶书" panose="02010509060101010101" pitchFamily="1" charset="-122"/>
              <a:sym typeface="+mn-ea"/>
            </a:endParaRPr>
          </a:p>
          <a:p>
            <a:pPr marL="342900" indent="-342900" algn="l">
              <a:spcBef>
                <a:spcPct val="20000"/>
              </a:spcBef>
              <a:buFont typeface="Arial" panose="020B0604020202020204" pitchFamily="34" charset="0"/>
              <a:buChar char="•"/>
            </a:pPr>
            <a:r>
              <a:rPr sz="2400" dirty="0">
                <a:ea typeface="隶书" panose="02010509060101010101" pitchFamily="1" charset="-122"/>
                <a:sym typeface="+mn-ea"/>
              </a:rPr>
              <a:t>Proteus绘制原理图的步骤如下：</a:t>
            </a:r>
            <a:endParaRPr sz="2400" dirty="0">
              <a:ea typeface="隶书" panose="02010509060101010101" pitchFamily="1" charset="-122"/>
              <a:sym typeface="+mn-ea"/>
            </a:endParaRPr>
          </a:p>
          <a:p>
            <a:pPr marL="343535" indent="-343535" algn="l">
              <a:spcBef>
                <a:spcPct val="20000"/>
              </a:spcBef>
            </a:pPr>
            <a:r>
              <a:rPr sz="2400" dirty="0">
                <a:ea typeface="隶书" panose="02010509060101010101" pitchFamily="1" charset="-122"/>
                <a:sym typeface="+mn-ea"/>
              </a:rPr>
              <a:t>② 利用“原理图绘制”标签左侧模式选择工具栏中的绘图工具，按</a:t>
            </a:r>
            <a:r>
              <a:rPr lang="zh-CN" sz="2400" dirty="0">
                <a:ea typeface="隶书" panose="02010509060101010101" pitchFamily="1" charset="-122"/>
                <a:sym typeface="+mn-ea"/>
              </a:rPr>
              <a:t>右</a:t>
            </a:r>
            <a:r>
              <a:rPr sz="2400" dirty="0">
                <a:ea typeface="隶书" panose="02010509060101010101" pitchFamily="1" charset="-122"/>
                <a:sym typeface="+mn-ea"/>
              </a:rPr>
              <a:t>图布局和连接关系绘制原理图。</a:t>
            </a: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3"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1280160" y="3453765"/>
            <a:ext cx="9811385" cy="2707640"/>
          </a:xfrm>
          <a:prstGeom prst="rect">
            <a:avLst/>
          </a:prstGeom>
        </p:spPr>
      </p:pic>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295255" cy="183388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1.3  </a:t>
            </a:r>
            <a:r>
              <a:rPr sz="2400" dirty="0">
                <a:ea typeface="隶书" panose="02010509060101010101" pitchFamily="1" charset="-122"/>
                <a:sym typeface="+mn-ea"/>
              </a:rPr>
              <a:t>Proteus使用</a:t>
            </a:r>
            <a:endParaRPr sz="2400" dirty="0">
              <a:ea typeface="隶书" panose="02010509060101010101" pitchFamily="1" charset="-122"/>
              <a:sym typeface="+mn-ea"/>
            </a:endParaRPr>
          </a:p>
          <a:p>
            <a:pPr algn="l">
              <a:spcBef>
                <a:spcPct val="20000"/>
              </a:spcBef>
            </a:pPr>
            <a:r>
              <a:rPr sz="2400" dirty="0">
                <a:ea typeface="隶书" panose="02010509060101010101" pitchFamily="1" charset="-122"/>
                <a:sym typeface="+mn-ea"/>
              </a:rPr>
              <a:t>(2) 绘制原理图</a:t>
            </a:r>
            <a:endParaRPr sz="2400" dirty="0">
              <a:ea typeface="隶书" panose="02010509060101010101" pitchFamily="1" charset="-122"/>
              <a:sym typeface="+mn-ea"/>
            </a:endParaRPr>
          </a:p>
          <a:p>
            <a:pPr marL="342900" indent="-342900" algn="l">
              <a:spcBef>
                <a:spcPct val="20000"/>
              </a:spcBef>
              <a:buFont typeface="Arial" panose="020B0604020202020204" pitchFamily="34" charset="0"/>
              <a:buChar char="•"/>
            </a:pPr>
            <a:r>
              <a:rPr sz="2400" dirty="0">
                <a:ea typeface="隶书" panose="02010509060101010101" pitchFamily="1" charset="-122"/>
                <a:sym typeface="+mn-ea"/>
              </a:rPr>
              <a:t>Proteus绘制原理图的步骤如下：</a:t>
            </a:r>
            <a:endParaRPr sz="2400" dirty="0">
              <a:ea typeface="隶书" panose="02010509060101010101" pitchFamily="1" charset="-122"/>
              <a:sym typeface="+mn-ea"/>
            </a:endParaRPr>
          </a:p>
          <a:p>
            <a:pPr marL="342900" indent="-342900" algn="l">
              <a:spcBef>
                <a:spcPct val="20000"/>
              </a:spcBef>
              <a:buFont typeface="Arial" panose="020B0604020202020204" pitchFamily="34" charset="0"/>
              <a:buChar char="•"/>
            </a:pPr>
            <a:r>
              <a:rPr sz="2400" dirty="0">
                <a:ea typeface="隶书" panose="02010509060101010101" pitchFamily="1" charset="-122"/>
                <a:sym typeface="+mn-ea"/>
              </a:rPr>
              <a:t>模式选择工具分为绘图工具、配件工具和图形工具3类，如图1.27所示。</a:t>
            </a:r>
            <a:endParaRPr sz="2400" dirty="0">
              <a:ea typeface="隶书" panose="02010509060101010101" pitchFamily="1" charset="-122"/>
              <a:sym typeface="+mn-ea"/>
            </a:endParaRPr>
          </a:p>
          <a:p>
            <a:pPr algn="l">
              <a:spcBef>
                <a:spcPct val="20000"/>
              </a:spcBef>
            </a:pP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2"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288415" y="3461385"/>
            <a:ext cx="9825355" cy="2747010"/>
          </a:xfrm>
          <a:prstGeom prst="rect">
            <a:avLst/>
          </a:prstGeom>
        </p:spPr>
      </p:pic>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2"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
        <p:nvSpPr>
          <p:cNvPr id="2" name="矩形 6148"/>
          <p:cNvSpPr/>
          <p:nvPr/>
        </p:nvSpPr>
        <p:spPr>
          <a:xfrm>
            <a:off x="1033780" y="1619885"/>
            <a:ext cx="10295255" cy="183388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1.3  </a:t>
            </a:r>
            <a:r>
              <a:rPr sz="2400" dirty="0">
                <a:ea typeface="隶书" panose="02010509060101010101" pitchFamily="1" charset="-122"/>
                <a:sym typeface="+mn-ea"/>
              </a:rPr>
              <a:t>Proteus使用</a:t>
            </a:r>
            <a:endParaRPr sz="2400" dirty="0">
              <a:ea typeface="隶书" panose="02010509060101010101" pitchFamily="1" charset="-122"/>
              <a:sym typeface="+mn-ea"/>
            </a:endParaRPr>
          </a:p>
          <a:p>
            <a:pPr algn="l">
              <a:spcBef>
                <a:spcPct val="20000"/>
              </a:spcBef>
            </a:pPr>
            <a:r>
              <a:rPr sz="2400" dirty="0">
                <a:ea typeface="隶书" panose="02010509060101010101" pitchFamily="1" charset="-122"/>
                <a:sym typeface="+mn-ea"/>
              </a:rPr>
              <a:t>(2) 绘制原理图</a:t>
            </a:r>
            <a:endParaRPr sz="2400" dirty="0">
              <a:ea typeface="隶书" panose="02010509060101010101" pitchFamily="1" charset="-122"/>
              <a:sym typeface="+mn-ea"/>
            </a:endParaRPr>
          </a:p>
          <a:p>
            <a:pPr marL="342900" indent="-342900" algn="l">
              <a:spcBef>
                <a:spcPct val="20000"/>
              </a:spcBef>
              <a:buFont typeface="Arial" panose="020B0604020202020204" pitchFamily="34" charset="0"/>
              <a:buChar char="•"/>
            </a:pPr>
            <a:r>
              <a:rPr sz="2400" dirty="0">
                <a:ea typeface="隶书" panose="02010509060101010101" pitchFamily="1" charset="-122"/>
                <a:sym typeface="+mn-ea"/>
              </a:rPr>
              <a:t>Proteus绘制原理图的步骤如下：</a:t>
            </a:r>
            <a:endParaRPr sz="2400" dirty="0">
              <a:ea typeface="隶书" panose="02010509060101010101" pitchFamily="1" charset="-122"/>
              <a:sym typeface="+mn-ea"/>
            </a:endParaRPr>
          </a:p>
          <a:p>
            <a:pPr marL="342900" indent="-342900" algn="l">
              <a:spcBef>
                <a:spcPct val="20000"/>
              </a:spcBef>
              <a:buFont typeface="Arial" panose="020B0604020202020204" pitchFamily="34" charset="0"/>
              <a:buChar char="•"/>
            </a:pPr>
            <a:r>
              <a:rPr sz="2400" dirty="0">
                <a:ea typeface="隶书" panose="02010509060101010101" pitchFamily="1" charset="-122"/>
                <a:sym typeface="+mn-ea"/>
              </a:rPr>
              <a:t>模式选择工具分为绘图工具、配件工具和图形工具3类，如图1.27所示。</a:t>
            </a:r>
            <a:endParaRPr sz="2400" dirty="0">
              <a:ea typeface="隶书" panose="02010509060101010101" pitchFamily="1" charset="-122"/>
              <a:sym typeface="+mn-ea"/>
            </a:endParaRPr>
          </a:p>
          <a:p>
            <a:pPr algn="l">
              <a:spcBef>
                <a:spcPct val="20000"/>
              </a:spcBef>
            </a:pPr>
            <a:endParaRPr sz="2400" dirty="0">
              <a:ea typeface="隶书" panose="02010509060101010101" pitchFamily="1" charset="-122"/>
              <a:sym typeface="+mn-ea"/>
            </a:endParaRPr>
          </a:p>
        </p:txBody>
      </p:sp>
    </p:spTree>
  </p:cSld>
  <p:clrMapOvr>
    <a:masterClrMapping/>
  </p:clrMapOvr>
  <p:transition>
    <p:random/>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1280160" y="3448050"/>
            <a:ext cx="9803130" cy="2905760"/>
          </a:xfrm>
          <a:prstGeom prst="rect">
            <a:avLst/>
          </a:prstGeom>
        </p:spPr>
      </p:pic>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2"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
        <p:nvSpPr>
          <p:cNvPr id="2" name="矩形 6148"/>
          <p:cNvSpPr/>
          <p:nvPr/>
        </p:nvSpPr>
        <p:spPr>
          <a:xfrm>
            <a:off x="1033780" y="1619885"/>
            <a:ext cx="10295255" cy="183388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1.3  </a:t>
            </a:r>
            <a:r>
              <a:rPr sz="2400" dirty="0">
                <a:ea typeface="隶书" panose="02010509060101010101" pitchFamily="1" charset="-122"/>
                <a:sym typeface="+mn-ea"/>
              </a:rPr>
              <a:t>Proteus使用</a:t>
            </a:r>
            <a:endParaRPr sz="2400" dirty="0">
              <a:ea typeface="隶书" panose="02010509060101010101" pitchFamily="1" charset="-122"/>
              <a:sym typeface="+mn-ea"/>
            </a:endParaRPr>
          </a:p>
          <a:p>
            <a:pPr algn="l">
              <a:spcBef>
                <a:spcPct val="20000"/>
              </a:spcBef>
            </a:pPr>
            <a:r>
              <a:rPr sz="2400" dirty="0">
                <a:ea typeface="隶书" panose="02010509060101010101" pitchFamily="1" charset="-122"/>
                <a:sym typeface="+mn-ea"/>
              </a:rPr>
              <a:t>(2) 绘制原理图</a:t>
            </a:r>
            <a:endParaRPr sz="2400" dirty="0">
              <a:ea typeface="隶书" panose="02010509060101010101" pitchFamily="1" charset="-122"/>
              <a:sym typeface="+mn-ea"/>
            </a:endParaRPr>
          </a:p>
          <a:p>
            <a:pPr marL="342900" indent="-342900" algn="l">
              <a:spcBef>
                <a:spcPct val="20000"/>
              </a:spcBef>
              <a:buFont typeface="Arial" panose="020B0604020202020204" pitchFamily="34" charset="0"/>
              <a:buChar char="•"/>
            </a:pPr>
            <a:r>
              <a:rPr sz="2400" dirty="0">
                <a:ea typeface="隶书" panose="02010509060101010101" pitchFamily="1" charset="-122"/>
                <a:sym typeface="+mn-ea"/>
              </a:rPr>
              <a:t>Proteus绘制原理图的步骤如下：</a:t>
            </a:r>
            <a:endParaRPr sz="2400" dirty="0">
              <a:ea typeface="隶书" panose="02010509060101010101" pitchFamily="1" charset="-122"/>
              <a:sym typeface="+mn-ea"/>
            </a:endParaRPr>
          </a:p>
          <a:p>
            <a:pPr marL="342900" indent="-342900" algn="l">
              <a:spcBef>
                <a:spcPct val="20000"/>
              </a:spcBef>
              <a:buFont typeface="Arial" panose="020B0604020202020204" pitchFamily="34" charset="0"/>
              <a:buChar char="•"/>
            </a:pPr>
            <a:r>
              <a:rPr sz="2400" dirty="0">
                <a:ea typeface="隶书" panose="02010509060101010101" pitchFamily="1" charset="-122"/>
                <a:sym typeface="+mn-ea"/>
              </a:rPr>
              <a:t>模式选择工具分为绘图工具、配件工具和图形工具3类，如图1.27所示。</a:t>
            </a:r>
            <a:endParaRPr sz="2400" dirty="0">
              <a:ea typeface="隶书" panose="02010509060101010101" pitchFamily="1" charset="-122"/>
              <a:sym typeface="+mn-ea"/>
            </a:endParaRPr>
          </a:p>
          <a:p>
            <a:pPr algn="l">
              <a:spcBef>
                <a:spcPct val="20000"/>
              </a:spcBef>
            </a:pPr>
            <a:endParaRPr sz="2400" dirty="0">
              <a:ea typeface="隶书" panose="02010509060101010101" pitchFamily="1" charset="-122"/>
              <a:sym typeface="+mn-ea"/>
            </a:endParaRPr>
          </a:p>
        </p:txBody>
      </p:sp>
    </p:spTree>
  </p:cSld>
  <p:clrMapOvr>
    <a:masterClrMapping/>
  </p:clrMapOvr>
  <p:transition>
    <p:rand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1310640" y="4247515"/>
            <a:ext cx="9601200" cy="2228850"/>
          </a:xfrm>
          <a:prstGeom prst="rect">
            <a:avLst/>
          </a:prstGeom>
        </p:spPr>
      </p:pic>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333990" cy="2165985"/>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1.1  </a:t>
            </a:r>
            <a:r>
              <a:rPr sz="2400" dirty="0">
                <a:ea typeface="隶书" panose="02010509060101010101" pitchFamily="1" charset="-122"/>
                <a:sym typeface="+mn-ea"/>
              </a:rPr>
              <a:t>MCS51兼容单片机</a:t>
            </a:r>
            <a:endParaRPr sz="2400" dirty="0">
              <a:ea typeface="隶书" panose="02010509060101010101" pitchFamily="1" charset="-122"/>
              <a:sym typeface="+mn-ea"/>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1.1.1  MCS51单片机功能简介</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pPr>
            <a:r>
              <a:rPr lang="en-US" altLang="zh-CN" sz="2400" dirty="0">
                <a:latin typeface="Times New Roman" panose="02020603050405020304" pitchFamily="2" charset="0"/>
                <a:ea typeface="隶书" panose="02010509060101010101" pitchFamily="1" charset="-122"/>
                <a:sym typeface="宋体" panose="02010600030101010101" pitchFamily="2" charset="-122"/>
              </a:rPr>
              <a:t>(1) 并行口</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MCS51的32根I/O线分为4个双向并行口P0~P3，每个I/O线都能独立地用作输入或输出，每个I/O电路都由锁存器、输出驱动器和输入缓冲器组成。</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a:p>
            <a:pPr marL="342900" indent="-342900" algn="just">
              <a:spcBef>
                <a:spcPct val="20000"/>
              </a:spcBef>
              <a:buFont typeface="Arial" panose="020B0604020202020204" pitchFamily="34" charset="0"/>
              <a:buChar char="•"/>
            </a:pPr>
            <a:r>
              <a:rPr lang="en-US" altLang="zh-CN" sz="2400" dirty="0">
                <a:latin typeface="Times New Roman" panose="02020603050405020304" pitchFamily="2" charset="0"/>
                <a:ea typeface="隶书" panose="02010509060101010101" pitchFamily="1" charset="-122"/>
                <a:sym typeface="宋体" panose="02010600030101010101" pitchFamily="2" charset="-122"/>
              </a:rPr>
              <a:t>并行口相关的特殊功能寄存器（SFR）如表1.3所示。</a:t>
            </a:r>
            <a:endParaRPr lang="en-US" altLang="zh-CN" sz="2400" dirty="0">
              <a:latin typeface="Times New Roman" panose="02020603050405020304" pitchFamily="2" charset="0"/>
              <a:ea typeface="隶书" panose="02010509060101010101" pitchFamily="1" charset="-122"/>
              <a:sym typeface="宋体" panose="02010600030101010101" pitchFamily="2" charset="-122"/>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2"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15">
                                            <p:txEl>
                                              <p:pRg st="4" end="4"/>
                                            </p:txEl>
                                          </p:spTgt>
                                        </p:tgtEl>
                                        <p:attrNameLst>
                                          <p:attrName>style.visibility</p:attrName>
                                        </p:attrNameLst>
                                      </p:cBhvr>
                                      <p:to>
                                        <p:strVal val="visible"/>
                                      </p:to>
                                    </p:set>
                                    <p:animEffect transition="in" filter="blinds(horizontal)">
                                      <p:cBhvr>
                                        <p:cTn id="7" dur="500"/>
                                        <p:tgtEl>
                                          <p:spTgt spid="13315">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52" name="图片 1"/>
          <p:cNvPicPr>
            <a:picLocks noChangeAspect="1"/>
          </p:cNvPicPr>
          <p:nvPr>
            <p:custDataLst>
              <p:tags r:id="rId1"/>
            </p:custDataLst>
          </p:nvPr>
        </p:nvPicPr>
        <p:blipFill>
          <a:blip r:embed="rId2"/>
          <a:stretch>
            <a:fillRect/>
          </a:stretch>
        </p:blipFill>
        <p:spPr>
          <a:xfrm>
            <a:off x="5617845" y="1977390"/>
            <a:ext cx="5842635" cy="4089400"/>
          </a:xfrm>
          <a:prstGeom prst="rect">
            <a:avLst/>
          </a:prstGeom>
          <a:noFill/>
          <a:ln>
            <a:noFill/>
          </a:ln>
        </p:spPr>
      </p:pic>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4558665" cy="4109085"/>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1.3  </a:t>
            </a:r>
            <a:r>
              <a:rPr sz="2400" dirty="0">
                <a:ea typeface="隶书" panose="02010509060101010101" pitchFamily="1" charset="-122"/>
                <a:sym typeface="+mn-ea"/>
              </a:rPr>
              <a:t>Proteus使用</a:t>
            </a:r>
            <a:endParaRPr sz="2400" dirty="0">
              <a:ea typeface="隶书" panose="02010509060101010101" pitchFamily="1" charset="-122"/>
              <a:sym typeface="+mn-ea"/>
            </a:endParaRPr>
          </a:p>
          <a:p>
            <a:pPr algn="l">
              <a:spcBef>
                <a:spcPct val="20000"/>
              </a:spcBef>
            </a:pPr>
            <a:r>
              <a:rPr sz="2400" dirty="0">
                <a:ea typeface="隶书" panose="02010509060101010101" pitchFamily="1" charset="-122"/>
                <a:sym typeface="+mn-ea"/>
              </a:rPr>
              <a:t>(2) 绘制原理图</a:t>
            </a:r>
            <a:endParaRPr sz="2400" dirty="0">
              <a:ea typeface="隶书" panose="02010509060101010101" pitchFamily="1" charset="-122"/>
              <a:sym typeface="+mn-ea"/>
            </a:endParaRPr>
          </a:p>
          <a:p>
            <a:pPr marL="342900" indent="-342900" algn="l">
              <a:spcBef>
                <a:spcPct val="20000"/>
              </a:spcBef>
              <a:buFont typeface="Arial" panose="020B0604020202020204" pitchFamily="34" charset="0"/>
              <a:buChar char="•"/>
            </a:pPr>
            <a:r>
              <a:rPr sz="2400" dirty="0">
                <a:ea typeface="隶书" panose="02010509060101010101" pitchFamily="1" charset="-122"/>
                <a:sym typeface="+mn-ea"/>
              </a:rPr>
              <a:t>Proteus绘制原理图的步骤如下：</a:t>
            </a:r>
            <a:endParaRPr sz="2400" dirty="0">
              <a:ea typeface="隶书" panose="02010509060101010101" pitchFamily="1" charset="-122"/>
              <a:sym typeface="+mn-ea"/>
            </a:endParaRPr>
          </a:p>
          <a:p>
            <a:pPr marL="343535" indent="-343535" algn="l">
              <a:spcBef>
                <a:spcPct val="20000"/>
              </a:spcBef>
            </a:pPr>
            <a:r>
              <a:rPr sz="2400" dirty="0">
                <a:ea typeface="隶书" panose="02010509060101010101" pitchFamily="1" charset="-122"/>
                <a:sym typeface="+mn-ea"/>
              </a:rPr>
              <a:t>③ 单击“原理图绘制”标签左侧工具栏中的“激活弹出模式”按钮，将整个电路框起来，以便调试源代码时显示所框电路。</a:t>
            </a: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3"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146030" cy="372745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1.3  </a:t>
            </a:r>
            <a:r>
              <a:rPr sz="2400" dirty="0">
                <a:ea typeface="隶书" panose="02010509060101010101" pitchFamily="1" charset="-122"/>
                <a:sym typeface="+mn-ea"/>
              </a:rPr>
              <a:t>Proteus使用</a:t>
            </a:r>
            <a:endParaRPr sz="2400" dirty="0">
              <a:ea typeface="隶书" panose="02010509060101010101" pitchFamily="1" charset="-122"/>
              <a:sym typeface="+mn-ea"/>
            </a:endParaRPr>
          </a:p>
          <a:p>
            <a:pPr algn="l">
              <a:spcBef>
                <a:spcPct val="20000"/>
              </a:spcBef>
            </a:pPr>
            <a:r>
              <a:rPr sz="2400" dirty="0">
                <a:ea typeface="隶书" panose="02010509060101010101" pitchFamily="1" charset="-122"/>
                <a:sym typeface="+mn-ea"/>
              </a:rPr>
              <a:t>(3) 运行和调试源代码</a:t>
            </a:r>
            <a:endParaRPr sz="2400" dirty="0">
              <a:ea typeface="隶书" panose="02010509060101010101" pitchFamily="1" charset="-122"/>
              <a:sym typeface="+mn-ea"/>
            </a:endParaRPr>
          </a:p>
          <a:p>
            <a:pPr marL="342900" indent="-342900" algn="l">
              <a:spcBef>
                <a:spcPct val="20000"/>
              </a:spcBef>
              <a:buFont typeface="Arial" panose="020B0604020202020204" pitchFamily="34" charset="0"/>
              <a:buChar char="•"/>
            </a:pPr>
            <a:r>
              <a:rPr sz="2400" dirty="0">
                <a:ea typeface="隶书" panose="02010509060101010101" pitchFamily="1" charset="-122"/>
                <a:sym typeface="+mn-ea"/>
              </a:rPr>
              <a:t>Proteus运行和调试源代码的步骤如下：</a:t>
            </a:r>
            <a:endParaRPr sz="2400" dirty="0">
              <a:ea typeface="隶书" panose="02010509060101010101" pitchFamily="1" charset="-122"/>
              <a:sym typeface="+mn-ea"/>
            </a:endParaRPr>
          </a:p>
          <a:p>
            <a:pPr marL="343535" indent="-343535" algn="l">
              <a:spcBef>
                <a:spcPct val="20000"/>
              </a:spcBef>
            </a:pPr>
            <a:r>
              <a:rPr sz="2400" dirty="0">
                <a:ea typeface="隶书" panose="02010509060101010101" pitchFamily="1" charset="-122"/>
                <a:sym typeface="+mn-ea"/>
              </a:rPr>
              <a:t>① 单击“源代码”（Source Code）标签，右击“工程”（Projects）下的“80C32(U1)”,在弹出菜单中选择“Add Files”（添加文件）菜单项，在添加文件对话框中选择“D:\MCS51\ 201_LED”文件夹中的“main.c”文件。</a:t>
            </a: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146030" cy="261620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1.3  </a:t>
            </a:r>
            <a:r>
              <a:rPr sz="2400" dirty="0">
                <a:ea typeface="隶书" panose="02010509060101010101" pitchFamily="1" charset="-122"/>
                <a:sym typeface="+mn-ea"/>
              </a:rPr>
              <a:t>Proteus使用</a:t>
            </a:r>
            <a:endParaRPr sz="2400" dirty="0">
              <a:ea typeface="隶书" panose="02010509060101010101" pitchFamily="1" charset="-122"/>
              <a:sym typeface="+mn-ea"/>
            </a:endParaRPr>
          </a:p>
          <a:p>
            <a:pPr algn="l">
              <a:spcBef>
                <a:spcPct val="20000"/>
              </a:spcBef>
            </a:pPr>
            <a:r>
              <a:rPr sz="2400" dirty="0">
                <a:ea typeface="隶书" panose="02010509060101010101" pitchFamily="1" charset="-122"/>
                <a:sym typeface="+mn-ea"/>
              </a:rPr>
              <a:t>(3) 运行和调试源代码</a:t>
            </a:r>
            <a:endParaRPr sz="2400" dirty="0">
              <a:ea typeface="隶书" panose="02010509060101010101" pitchFamily="1" charset="-122"/>
              <a:sym typeface="+mn-ea"/>
            </a:endParaRPr>
          </a:p>
          <a:p>
            <a:pPr marL="342900" indent="-342900" algn="l">
              <a:spcBef>
                <a:spcPct val="20000"/>
              </a:spcBef>
              <a:buFont typeface="Arial" panose="020B0604020202020204" pitchFamily="34" charset="0"/>
              <a:buChar char="•"/>
            </a:pPr>
            <a:r>
              <a:rPr sz="2400" dirty="0">
                <a:ea typeface="隶书" panose="02010509060101010101" pitchFamily="1" charset="-122"/>
                <a:sym typeface="+mn-ea"/>
              </a:rPr>
              <a:t>Proteus运行和调试源代码的步骤如下：</a:t>
            </a:r>
            <a:endParaRPr sz="2400" dirty="0">
              <a:ea typeface="隶书" panose="02010509060101010101" pitchFamily="1" charset="-122"/>
              <a:sym typeface="+mn-ea"/>
            </a:endParaRPr>
          </a:p>
          <a:p>
            <a:pPr marL="343535" indent="-343535" algn="l">
              <a:spcBef>
                <a:spcPct val="20000"/>
              </a:spcBef>
            </a:pPr>
            <a:r>
              <a:rPr sz="2400" dirty="0">
                <a:ea typeface="隶书" panose="02010509060101010101" pitchFamily="1" charset="-122"/>
                <a:sym typeface="+mn-ea"/>
              </a:rPr>
              <a:t>② 单击“系统”（System）菜单中的“编译器配置”（Compilers Configuration）菜单项，打开“编译器”对话框，确认“Keil for 8051”编译器已安装，如图1.28所示。</a:t>
            </a: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grpSp>
        <p:nvGrpSpPr>
          <p:cNvPr id="89" name="组合 89"/>
          <p:cNvGrpSpPr/>
          <p:nvPr/>
        </p:nvGrpSpPr>
        <p:grpSpPr>
          <a:xfrm>
            <a:off x="2817495" y="4190365"/>
            <a:ext cx="6558915" cy="2102485"/>
            <a:chOff x="1301" y="397183"/>
            <a:chExt cx="8330" cy="2162"/>
          </a:xfrm>
        </p:grpSpPr>
        <p:pic>
          <p:nvPicPr>
            <p:cNvPr id="85" name="图片 6"/>
            <p:cNvPicPr>
              <a:picLocks noChangeAspect="1"/>
            </p:cNvPicPr>
            <p:nvPr/>
          </p:nvPicPr>
          <p:blipFill>
            <a:blip r:embed="rId2"/>
            <a:stretch>
              <a:fillRect/>
            </a:stretch>
          </p:blipFill>
          <p:spPr>
            <a:xfrm>
              <a:off x="1301" y="397183"/>
              <a:ext cx="8330" cy="2162"/>
            </a:xfrm>
            <a:prstGeom prst="rect">
              <a:avLst/>
            </a:prstGeom>
            <a:noFill/>
            <a:ln>
              <a:noFill/>
            </a:ln>
          </p:spPr>
        </p:pic>
        <p:sp>
          <p:nvSpPr>
            <p:cNvPr id="86" name="圆角矩形 2614"/>
            <p:cNvSpPr/>
            <p:nvPr/>
          </p:nvSpPr>
          <p:spPr>
            <a:xfrm>
              <a:off x="1522" y="398084"/>
              <a:ext cx="3403" cy="245"/>
            </a:xfrm>
            <a:prstGeom prst="roundRect">
              <a:avLst>
                <a:gd name="adj" fmla="val 50000"/>
              </a:avLst>
            </a:prstGeom>
            <a:noFill/>
            <a:ln w="12700">
              <a:solidFill>
                <a:schemeClr val="bg2"/>
              </a:solidFill>
              <a:miter lim="800000"/>
            </a:ln>
          </p:spPr>
          <p:txBody>
            <a:bodyPr rot="0" spcFirstLastPara="0" vertOverflow="overflow" horzOverflow="overflow" vert="horz" wrap="square" lIns="18000" tIns="18000" rIns="18000" bIns="18000" numCol="1" spcCol="0" rtlCol="0" fromWordArt="0" anchor="t" anchorCtr="0" forceAA="0" upright="1" compatLnSpc="1">
              <a:noAutofit/>
            </a:bodyPr>
            <a:lstStyle/>
            <a:p>
              <a:pPr indent="266700" algn="ctr">
                <a:lnSpc>
                  <a:spcPct val="100000"/>
                </a:lnSpc>
              </a:pPr>
              <a:r>
                <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rPr>
                <a:t> </a:t>
              </a:r>
              <a:endPar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88" name="圆角矩形 2614"/>
            <p:cNvSpPr/>
            <p:nvPr/>
          </p:nvSpPr>
          <p:spPr>
            <a:xfrm>
              <a:off x="4372" y="398864"/>
              <a:ext cx="807" cy="244"/>
            </a:xfrm>
            <a:prstGeom prst="roundRect">
              <a:avLst>
                <a:gd name="adj" fmla="val 50000"/>
              </a:avLst>
            </a:prstGeom>
            <a:noFill/>
            <a:ln w="12700">
              <a:solidFill>
                <a:schemeClr val="tx1"/>
              </a:solidFill>
              <a:miter lim="800000"/>
            </a:ln>
          </p:spPr>
          <p:txBody>
            <a:bodyPr rot="0" spcFirstLastPara="0" vertOverflow="overflow" horzOverflow="overflow" vert="horz" wrap="square" lIns="18000" tIns="18000" rIns="18000" bIns="18000" numCol="1" spcCol="0" rtlCol="0" fromWordArt="0" anchor="t" anchorCtr="0" forceAA="0" upright="1" compatLnSpc="1">
              <a:noAutofit/>
            </a:bodyPr>
            <a:lstStyle/>
            <a:p>
              <a:pPr indent="266700" algn="ctr">
                <a:lnSpc>
                  <a:spcPct val="100000"/>
                </a:lnSpc>
              </a:pPr>
              <a:r>
                <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rPr>
                <a:t> </a:t>
              </a:r>
              <a:endPar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endParaRPr>
            </a:p>
          </p:txBody>
        </p:sp>
      </p:grpSp>
    </p:spTree>
  </p:cSld>
  <p:clrMapOvr>
    <a:masterClrMapping/>
  </p:clrMapOvr>
  <p:transition>
    <p:random/>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2" name="图片 7"/>
          <p:cNvPicPr>
            <a:picLocks noChangeAspect="1"/>
          </p:cNvPicPr>
          <p:nvPr/>
        </p:nvPicPr>
        <p:blipFill>
          <a:blip r:embed="rId1"/>
          <a:stretch>
            <a:fillRect/>
          </a:stretch>
        </p:blipFill>
        <p:spPr>
          <a:xfrm>
            <a:off x="2039620" y="4190365"/>
            <a:ext cx="8100060" cy="2103120"/>
          </a:xfrm>
          <a:prstGeom prst="rect">
            <a:avLst/>
          </a:prstGeom>
          <a:noFill/>
          <a:ln>
            <a:noFill/>
          </a:ln>
        </p:spPr>
      </p:pic>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146030" cy="261620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1.3  </a:t>
            </a:r>
            <a:r>
              <a:rPr sz="2400" dirty="0">
                <a:ea typeface="隶书" panose="02010509060101010101" pitchFamily="1" charset="-122"/>
                <a:sym typeface="+mn-ea"/>
              </a:rPr>
              <a:t>Proteus使用</a:t>
            </a:r>
            <a:endParaRPr sz="2400" dirty="0">
              <a:ea typeface="隶书" panose="02010509060101010101" pitchFamily="1" charset="-122"/>
              <a:sym typeface="+mn-ea"/>
            </a:endParaRPr>
          </a:p>
          <a:p>
            <a:pPr algn="l">
              <a:spcBef>
                <a:spcPct val="20000"/>
              </a:spcBef>
            </a:pPr>
            <a:r>
              <a:rPr sz="2400" dirty="0">
                <a:ea typeface="隶书" panose="02010509060101010101" pitchFamily="1" charset="-122"/>
                <a:sym typeface="+mn-ea"/>
              </a:rPr>
              <a:t>(3) 运行和调试源代码</a:t>
            </a:r>
            <a:endParaRPr sz="2400" dirty="0">
              <a:ea typeface="隶书" panose="02010509060101010101" pitchFamily="1" charset="-122"/>
              <a:sym typeface="+mn-ea"/>
            </a:endParaRPr>
          </a:p>
          <a:p>
            <a:pPr marL="342900" indent="-342900" algn="l">
              <a:spcBef>
                <a:spcPct val="20000"/>
              </a:spcBef>
              <a:buFont typeface="Arial" panose="020B0604020202020204" pitchFamily="34" charset="0"/>
              <a:buChar char="•"/>
            </a:pPr>
            <a:r>
              <a:rPr sz="2400" dirty="0">
                <a:ea typeface="隶书" panose="02010509060101010101" pitchFamily="1" charset="-122"/>
                <a:sym typeface="+mn-ea"/>
              </a:rPr>
              <a:t>Proteus运行和调试源代码的步骤如下：</a:t>
            </a:r>
            <a:endParaRPr sz="2400" dirty="0">
              <a:ea typeface="隶书" panose="02010509060101010101" pitchFamily="1" charset="-122"/>
              <a:sym typeface="+mn-ea"/>
            </a:endParaRPr>
          </a:p>
          <a:p>
            <a:pPr marL="343535" indent="-343535" algn="l">
              <a:spcBef>
                <a:spcPct val="20000"/>
              </a:spcBef>
            </a:pPr>
            <a:r>
              <a:rPr sz="2400" dirty="0">
                <a:ea typeface="隶书" panose="02010509060101010101" pitchFamily="1" charset="-122"/>
                <a:sym typeface="+mn-ea"/>
              </a:rPr>
              <a:t>③ 单击“构建”（Build）菜单下的“构建工程”（Build Project）菜单项，将main.c编译成目标文件main.obj，并连接成程序文件debug.omf，如图1.29所示。</a:t>
            </a: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2"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5535295" cy="487426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1.3  </a:t>
            </a:r>
            <a:r>
              <a:rPr sz="2400" dirty="0">
                <a:ea typeface="隶书" panose="02010509060101010101" pitchFamily="1" charset="-122"/>
                <a:sym typeface="+mn-ea"/>
              </a:rPr>
              <a:t>Proteus使用</a:t>
            </a:r>
            <a:endParaRPr sz="2400" dirty="0">
              <a:ea typeface="隶书" panose="02010509060101010101" pitchFamily="1" charset="-122"/>
              <a:sym typeface="+mn-ea"/>
            </a:endParaRPr>
          </a:p>
          <a:p>
            <a:pPr algn="l">
              <a:spcBef>
                <a:spcPct val="20000"/>
              </a:spcBef>
            </a:pPr>
            <a:r>
              <a:rPr sz="2400" dirty="0">
                <a:ea typeface="隶书" panose="02010509060101010101" pitchFamily="1" charset="-122"/>
                <a:sym typeface="+mn-ea"/>
              </a:rPr>
              <a:t>(3) 运行和调试源代码</a:t>
            </a:r>
            <a:endParaRPr sz="2400" dirty="0">
              <a:ea typeface="隶书" panose="02010509060101010101" pitchFamily="1" charset="-122"/>
              <a:sym typeface="+mn-ea"/>
            </a:endParaRPr>
          </a:p>
          <a:p>
            <a:pPr marL="342900" indent="-342900" algn="l">
              <a:spcBef>
                <a:spcPct val="20000"/>
              </a:spcBef>
              <a:buFont typeface="Arial" panose="020B0604020202020204" pitchFamily="34" charset="0"/>
              <a:buChar char="•"/>
            </a:pPr>
            <a:r>
              <a:rPr sz="2400" dirty="0">
                <a:ea typeface="隶书" panose="02010509060101010101" pitchFamily="1" charset="-122"/>
                <a:sym typeface="+mn-ea"/>
              </a:rPr>
              <a:t>Proteus运行和调试源代码的步骤如下：</a:t>
            </a:r>
            <a:endParaRPr sz="2400" dirty="0">
              <a:ea typeface="隶书" panose="02010509060101010101" pitchFamily="1" charset="-122"/>
              <a:sym typeface="+mn-ea"/>
            </a:endParaRPr>
          </a:p>
          <a:p>
            <a:pPr marL="343535" indent="-343535" algn="l">
              <a:spcBef>
                <a:spcPct val="20000"/>
              </a:spcBef>
            </a:pPr>
            <a:r>
              <a:rPr sz="2400" dirty="0">
                <a:ea typeface="隶书" panose="02010509060101010101" pitchFamily="1" charset="-122"/>
                <a:sym typeface="+mn-ea"/>
              </a:rPr>
              <a:t>④ 在“原理图绘制”标签中双击原理图中的“80C32”，打开“编辑元件”对话框，确认“Program File”为“80C32\Debug\Debug.OMF”，如图1.30所示。</a:t>
            </a: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grpSp>
        <p:nvGrpSpPr>
          <p:cNvPr id="109" name="组合 109"/>
          <p:cNvGrpSpPr/>
          <p:nvPr/>
        </p:nvGrpSpPr>
        <p:grpSpPr>
          <a:xfrm>
            <a:off x="6569075" y="2122805"/>
            <a:ext cx="4818380" cy="4186555"/>
            <a:chOff x="2306" y="407793"/>
            <a:chExt cx="6320" cy="4944"/>
          </a:xfrm>
        </p:grpSpPr>
        <p:pic>
          <p:nvPicPr>
            <p:cNvPr id="101" name="图片 8"/>
            <p:cNvPicPr>
              <a:picLocks noChangeAspect="1"/>
            </p:cNvPicPr>
            <p:nvPr/>
          </p:nvPicPr>
          <p:blipFill>
            <a:blip r:embed="rId2"/>
            <a:stretch>
              <a:fillRect/>
            </a:stretch>
          </p:blipFill>
          <p:spPr>
            <a:xfrm>
              <a:off x="2306" y="407793"/>
              <a:ext cx="6321" cy="4944"/>
            </a:xfrm>
            <a:prstGeom prst="rect">
              <a:avLst/>
            </a:prstGeom>
            <a:noFill/>
            <a:ln>
              <a:noFill/>
            </a:ln>
          </p:spPr>
        </p:pic>
        <p:sp>
          <p:nvSpPr>
            <p:cNvPr id="108" name="圆角矩形 2614"/>
            <p:cNvSpPr/>
            <p:nvPr/>
          </p:nvSpPr>
          <p:spPr>
            <a:xfrm>
              <a:off x="4252" y="409497"/>
              <a:ext cx="1722" cy="244"/>
            </a:xfrm>
            <a:prstGeom prst="roundRect">
              <a:avLst>
                <a:gd name="adj" fmla="val 50000"/>
              </a:avLst>
            </a:prstGeom>
            <a:noFill/>
            <a:ln w="12700">
              <a:solidFill>
                <a:schemeClr val="bg2"/>
              </a:solidFill>
              <a:miter lim="800000"/>
            </a:ln>
          </p:spPr>
          <p:txBody>
            <a:bodyPr rot="0" spcFirstLastPara="0" vertOverflow="overflow" horzOverflow="overflow" vert="horz" wrap="square" lIns="18000" tIns="18000" rIns="18000" bIns="18000" numCol="1" spcCol="0" rtlCol="0" fromWordArt="0" anchor="t" anchorCtr="0" forceAA="0" upright="1" compatLnSpc="1">
              <a:noAutofit/>
            </a:bodyPr>
            <a:lstStyle/>
            <a:p>
              <a:pPr indent="266700" algn="ctr">
                <a:lnSpc>
                  <a:spcPct val="100000"/>
                </a:lnSpc>
              </a:pPr>
              <a:r>
                <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rPr>
                <a:t> </a:t>
              </a:r>
              <a:endParaRPr lang="en-US" altLang="zh-CN" sz="1050" kern="100">
                <a:latin typeface="Times New Roman" panose="02020603050405020304"/>
                <a:ea typeface="宋体" panose="02010600030101010101" pitchFamily="2" charset="-122"/>
                <a:cs typeface="Times New Roman" panose="02020603050405020304"/>
                <a:sym typeface="Times New Roman" panose="02020603050405020304"/>
              </a:endParaRPr>
            </a:p>
          </p:txBody>
        </p:sp>
      </p:grpSp>
    </p:spTree>
  </p:cSld>
  <p:clrMapOvr>
    <a:masterClrMapping/>
  </p:clrMapOvr>
  <p:transition>
    <p:random/>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107930" cy="2905125"/>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1.3  </a:t>
            </a:r>
            <a:r>
              <a:rPr sz="2400" dirty="0">
                <a:ea typeface="隶书" panose="02010509060101010101" pitchFamily="1" charset="-122"/>
                <a:sym typeface="+mn-ea"/>
              </a:rPr>
              <a:t>Proteus使用</a:t>
            </a:r>
            <a:endParaRPr sz="2400" dirty="0">
              <a:ea typeface="隶书" panose="02010509060101010101" pitchFamily="1" charset="-122"/>
              <a:sym typeface="+mn-ea"/>
            </a:endParaRPr>
          </a:p>
          <a:p>
            <a:pPr algn="l">
              <a:spcBef>
                <a:spcPct val="20000"/>
              </a:spcBef>
            </a:pPr>
            <a:r>
              <a:rPr sz="2400" dirty="0">
                <a:ea typeface="隶书" panose="02010509060101010101" pitchFamily="1" charset="-122"/>
                <a:sym typeface="+mn-ea"/>
              </a:rPr>
              <a:t>(3) 运行和调试源代码</a:t>
            </a:r>
            <a:endParaRPr sz="2400" dirty="0">
              <a:ea typeface="隶书" panose="02010509060101010101" pitchFamily="1" charset="-122"/>
              <a:sym typeface="+mn-ea"/>
            </a:endParaRPr>
          </a:p>
          <a:p>
            <a:pPr marL="342900" indent="-342900" algn="l">
              <a:spcBef>
                <a:spcPct val="20000"/>
              </a:spcBef>
              <a:buFont typeface="Arial" panose="020B0604020202020204" pitchFamily="34" charset="0"/>
              <a:buChar char="•"/>
            </a:pPr>
            <a:r>
              <a:rPr sz="2400" dirty="0">
                <a:ea typeface="隶书" panose="02010509060101010101" pitchFamily="1" charset="-122"/>
                <a:sym typeface="+mn-ea"/>
              </a:rPr>
              <a:t>Proteus运行和调试源代码的步骤如下：</a:t>
            </a:r>
            <a:endParaRPr sz="2400" dirty="0">
              <a:ea typeface="隶书" panose="02010509060101010101" pitchFamily="1" charset="-122"/>
              <a:sym typeface="+mn-ea"/>
            </a:endParaRPr>
          </a:p>
          <a:p>
            <a:pPr marL="343535" indent="-343535" algn="l">
              <a:spcBef>
                <a:spcPct val="20000"/>
              </a:spcBef>
            </a:pPr>
            <a:r>
              <a:rPr sz="2400" dirty="0">
                <a:ea typeface="隶书" panose="02010509060101010101" pitchFamily="1" charset="-122"/>
                <a:sym typeface="+mn-ea"/>
              </a:rPr>
              <a:t>⑤ 单击左下角仿真控制按钮中的“开始仿真”按钮，或单击“调试”（Debug）菜单下的“开始仿真”（Start VSM Debugging）菜单项，进入调试状态，源代码标签分别显示源代码（Source Code）、变量（Variables）和原理图动画（Schematic Animation）。</a:t>
            </a: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027920" cy="487426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1.3  </a:t>
            </a:r>
            <a:r>
              <a:rPr sz="2400" dirty="0">
                <a:ea typeface="隶书" panose="02010509060101010101" pitchFamily="1" charset="-122"/>
                <a:sym typeface="+mn-ea"/>
              </a:rPr>
              <a:t>Proteus使用</a:t>
            </a:r>
            <a:endParaRPr sz="2400" dirty="0">
              <a:ea typeface="隶书" panose="02010509060101010101" pitchFamily="1" charset="-122"/>
              <a:sym typeface="+mn-ea"/>
            </a:endParaRPr>
          </a:p>
          <a:p>
            <a:pPr algn="l">
              <a:spcBef>
                <a:spcPct val="20000"/>
              </a:spcBef>
            </a:pPr>
            <a:r>
              <a:rPr sz="2400" dirty="0">
                <a:ea typeface="隶书" panose="02010509060101010101" pitchFamily="1" charset="-122"/>
                <a:sym typeface="+mn-ea"/>
              </a:rPr>
              <a:t>(3) 运行和调试源代码</a:t>
            </a:r>
            <a:endParaRPr sz="2400" dirty="0">
              <a:ea typeface="隶书" panose="02010509060101010101" pitchFamily="1" charset="-122"/>
              <a:sym typeface="+mn-ea"/>
            </a:endParaRPr>
          </a:p>
          <a:p>
            <a:pPr marL="342900" indent="-342900" algn="l">
              <a:spcBef>
                <a:spcPct val="20000"/>
              </a:spcBef>
              <a:buFont typeface="Arial" panose="020B0604020202020204" pitchFamily="34" charset="0"/>
              <a:buChar char="•"/>
            </a:pPr>
            <a:r>
              <a:rPr sz="2400" dirty="0">
                <a:ea typeface="隶书" panose="02010509060101010101" pitchFamily="1" charset="-122"/>
                <a:sym typeface="+mn-ea"/>
              </a:rPr>
              <a:t>Proteus运行和调试源代码的步骤如下：</a:t>
            </a:r>
            <a:endParaRPr sz="2400" dirty="0">
              <a:ea typeface="隶书" panose="02010509060101010101" pitchFamily="1" charset="-122"/>
              <a:sym typeface="+mn-ea"/>
            </a:endParaRPr>
          </a:p>
          <a:p>
            <a:pPr marL="343535" indent="-343535" algn="l">
              <a:spcBef>
                <a:spcPct val="20000"/>
              </a:spcBef>
              <a:buFont typeface="Arial" panose="020B0604020202020204" pitchFamily="34" charset="0"/>
              <a:buChar char="•"/>
            </a:pPr>
            <a:r>
              <a:rPr sz="2400" dirty="0">
                <a:ea typeface="隶书" panose="02010509060101010101" pitchFamily="1" charset="-122"/>
                <a:sym typeface="+mn-ea"/>
              </a:rPr>
              <a:t>仿真控制按钮和调试工具按钮如图1.31所示。</a:t>
            </a: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2" name="图片 1"/>
          <p:cNvPicPr>
            <a:picLocks noChangeAspect="1"/>
          </p:cNvPicPr>
          <p:nvPr/>
        </p:nvPicPr>
        <p:blipFill>
          <a:blip r:embed="rId2"/>
          <a:stretch>
            <a:fillRect/>
          </a:stretch>
        </p:blipFill>
        <p:spPr>
          <a:xfrm>
            <a:off x="2193925" y="3484245"/>
            <a:ext cx="7826375" cy="2406650"/>
          </a:xfrm>
          <a:prstGeom prst="rect">
            <a:avLst/>
          </a:prstGeom>
        </p:spPr>
      </p:pic>
    </p:spTree>
  </p:cSld>
  <p:clrMapOvr>
    <a:masterClrMapping/>
  </p:clrMapOvr>
  <p:transition>
    <p:random/>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234930" cy="3683000"/>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1.3  </a:t>
            </a:r>
            <a:r>
              <a:rPr sz="2400" dirty="0">
                <a:ea typeface="隶书" panose="02010509060101010101" pitchFamily="1" charset="-122"/>
                <a:sym typeface="+mn-ea"/>
              </a:rPr>
              <a:t>Proteus使用</a:t>
            </a:r>
            <a:endParaRPr sz="2400" dirty="0">
              <a:ea typeface="隶书" panose="02010509060101010101" pitchFamily="1" charset="-122"/>
              <a:sym typeface="+mn-ea"/>
            </a:endParaRPr>
          </a:p>
          <a:p>
            <a:pPr algn="l">
              <a:spcBef>
                <a:spcPct val="20000"/>
              </a:spcBef>
            </a:pPr>
            <a:r>
              <a:rPr sz="2400" dirty="0">
                <a:ea typeface="隶书" panose="02010509060101010101" pitchFamily="1" charset="-122"/>
                <a:sym typeface="+mn-ea"/>
              </a:rPr>
              <a:t>(3) 运行和调试源代码</a:t>
            </a:r>
            <a:endParaRPr sz="2400" dirty="0">
              <a:ea typeface="隶书" panose="02010509060101010101" pitchFamily="1" charset="-122"/>
              <a:sym typeface="+mn-ea"/>
            </a:endParaRPr>
          </a:p>
          <a:p>
            <a:pPr marL="342900" indent="-342900" algn="l">
              <a:spcBef>
                <a:spcPct val="20000"/>
              </a:spcBef>
              <a:buFont typeface="Arial" panose="020B0604020202020204" pitchFamily="34" charset="0"/>
              <a:buChar char="•"/>
            </a:pPr>
            <a:r>
              <a:rPr sz="2400" dirty="0">
                <a:ea typeface="隶书" panose="02010509060101010101" pitchFamily="1" charset="-122"/>
                <a:sym typeface="+mn-ea"/>
              </a:rPr>
              <a:t>Proteus运行和调试源代码的步骤如下：</a:t>
            </a:r>
            <a:endParaRPr sz="2400" dirty="0">
              <a:ea typeface="隶书" panose="02010509060101010101" pitchFamily="1" charset="-122"/>
              <a:sym typeface="+mn-ea"/>
            </a:endParaRPr>
          </a:p>
          <a:p>
            <a:pPr marL="343535" indent="-343535" algn="l">
              <a:spcBef>
                <a:spcPct val="20000"/>
              </a:spcBef>
            </a:pPr>
            <a:r>
              <a:rPr sz="2400" dirty="0">
                <a:ea typeface="隶书" panose="02010509060101010101" pitchFamily="1" charset="-122"/>
                <a:sym typeface="+mn-ea"/>
              </a:rPr>
              <a:t>⑥ 单击调试工具按钮中的“运行仿真”按钮，运行程序，L1~L8向右流水显示。</a:t>
            </a:r>
            <a:endParaRPr sz="2400" dirty="0">
              <a:ea typeface="隶书" panose="02010509060101010101" pitchFamily="1" charset="-122"/>
              <a:sym typeface="+mn-ea"/>
            </a:endParaRPr>
          </a:p>
          <a:p>
            <a:pPr marL="343535" indent="-343535" algn="l">
              <a:spcBef>
                <a:spcPct val="20000"/>
              </a:spcBef>
            </a:pPr>
            <a:r>
              <a:rPr sz="2400" dirty="0">
                <a:ea typeface="隶书" panose="02010509060101010101" pitchFamily="1" charset="-122"/>
                <a:sym typeface="+mn-ea"/>
              </a:rPr>
              <a:t>⑦ 单击S4键，L1~L8向左流水显示，L10点亮。</a:t>
            </a:r>
            <a:endParaRPr sz="2400" dirty="0">
              <a:ea typeface="隶书" panose="02010509060101010101" pitchFamily="1" charset="-122"/>
              <a:sym typeface="+mn-ea"/>
            </a:endParaRPr>
          </a:p>
          <a:p>
            <a:pPr marL="343535" indent="-343535" algn="l">
              <a:spcBef>
                <a:spcPct val="20000"/>
              </a:spcBef>
            </a:pPr>
            <a:r>
              <a:rPr sz="2400" dirty="0">
                <a:ea typeface="隶书" panose="02010509060101010101" pitchFamily="1" charset="-122"/>
                <a:sym typeface="+mn-ea"/>
              </a:rPr>
              <a:t>⑧ 单击S5键，L1~L8恢复向右流水显示，L10熄灭。</a:t>
            </a:r>
            <a:endParaRPr sz="2400" dirty="0">
              <a:ea typeface="隶书" panose="02010509060101010101" pitchFamily="1" charset="-122"/>
              <a:sym typeface="+mn-ea"/>
            </a:endParaRPr>
          </a:p>
          <a:p>
            <a:pPr marL="343535" indent="-343535" algn="l">
              <a:spcBef>
                <a:spcPct val="20000"/>
              </a:spcBef>
            </a:pPr>
            <a:r>
              <a:rPr sz="2400" dirty="0">
                <a:ea typeface="隶书" panose="02010509060101010101" pitchFamily="1" charset="-122"/>
                <a:sym typeface="+mn-ea"/>
              </a:rPr>
              <a:t>⑨ 单击仿真控制按钮中的“停止仿真”按钮，停止程序运行。</a:t>
            </a:r>
            <a:endParaRPr sz="2400" dirty="0">
              <a:ea typeface="隶书" panose="02010509060101010101" pitchFamily="1" charset="-122"/>
              <a:sym typeface="+mn-ea"/>
            </a:endParaRPr>
          </a:p>
          <a:p>
            <a:pPr marL="343535" indent="-343535" algn="l">
              <a:spcBef>
                <a:spcPct val="20000"/>
              </a:spcBef>
              <a:buFont typeface="Arial" panose="020B0604020202020204" pitchFamily="34" charset="0"/>
              <a:buChar char="•"/>
            </a:pPr>
            <a:r>
              <a:rPr sz="2400" dirty="0">
                <a:ea typeface="隶书" panose="02010509060101010101" pitchFamily="1" charset="-122"/>
                <a:sym typeface="+mn-ea"/>
              </a:rPr>
              <a:t>调试工具按钮中其他按钮的使用将在后续内容中介绍。</a:t>
            </a: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15">
                                            <p:txEl>
                                              <p:pRg st="5" end="5"/>
                                            </p:txEl>
                                          </p:spTgt>
                                        </p:tgtEl>
                                        <p:attrNameLst>
                                          <p:attrName>style.visibility</p:attrName>
                                        </p:attrNameLst>
                                      </p:cBhvr>
                                      <p:to>
                                        <p:strVal val="visible"/>
                                      </p:to>
                                    </p:set>
                                    <p:animEffect transition="in" filter="blinds(horizontal)">
                                      <p:cBhvr>
                                        <p:cTn id="7" dur="500"/>
                                        <p:tgtEl>
                                          <p:spTgt spid="13315">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3315">
                                            <p:txEl>
                                              <p:pRg st="6" end="6"/>
                                            </p:txEl>
                                          </p:spTgt>
                                        </p:tgtEl>
                                        <p:attrNameLst>
                                          <p:attrName>style.visibility</p:attrName>
                                        </p:attrNameLst>
                                      </p:cBhvr>
                                      <p:to>
                                        <p:strVal val="visible"/>
                                      </p:to>
                                    </p:set>
                                    <p:animEffect transition="in" filter="blinds(horizontal)">
                                      <p:cBhvr>
                                        <p:cTn id="10" dur="500"/>
                                        <p:tgtEl>
                                          <p:spTgt spid="13315">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3315">
                                            <p:txEl>
                                              <p:pRg st="7" end="7"/>
                                            </p:txEl>
                                          </p:spTgt>
                                        </p:tgtEl>
                                        <p:attrNameLst>
                                          <p:attrName>style.visibility</p:attrName>
                                        </p:attrNameLst>
                                      </p:cBhvr>
                                      <p:to>
                                        <p:strVal val="visible"/>
                                      </p:to>
                                    </p:set>
                                    <p:animEffect transition="in" filter="blinds(horizontal)">
                                      <p:cBhvr>
                                        <p:cTn id="15" dur="500"/>
                                        <p:tgtEl>
                                          <p:spTgt spid="1331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107930" cy="2905125"/>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1.3  </a:t>
            </a:r>
            <a:r>
              <a:rPr sz="2400" dirty="0">
                <a:ea typeface="隶书" panose="02010509060101010101" pitchFamily="1" charset="-122"/>
                <a:sym typeface="+mn-ea"/>
              </a:rPr>
              <a:t>Proteus使用</a:t>
            </a:r>
            <a:endParaRPr sz="2400" dirty="0">
              <a:ea typeface="隶书" panose="02010509060101010101" pitchFamily="1" charset="-122"/>
              <a:sym typeface="+mn-ea"/>
            </a:endParaRPr>
          </a:p>
          <a:p>
            <a:pPr algn="l">
              <a:spcBef>
                <a:spcPct val="20000"/>
              </a:spcBef>
            </a:pPr>
            <a:r>
              <a:rPr sz="2400" dirty="0">
                <a:ea typeface="隶书" panose="02010509060101010101" pitchFamily="1" charset="-122"/>
                <a:sym typeface="+mn-ea"/>
              </a:rPr>
              <a:t>(3) 运行和调试源代码</a:t>
            </a:r>
            <a:endParaRPr sz="2400" dirty="0">
              <a:ea typeface="隶书" panose="02010509060101010101" pitchFamily="1" charset="-122"/>
              <a:sym typeface="+mn-ea"/>
            </a:endParaRPr>
          </a:p>
          <a:p>
            <a:pPr marL="343535" indent="-343535" algn="l">
              <a:spcBef>
                <a:spcPct val="20000"/>
              </a:spcBef>
              <a:buFont typeface="Arial" panose="020B0604020202020204" pitchFamily="34" charset="0"/>
              <a:buChar char="•"/>
            </a:pPr>
            <a:r>
              <a:rPr sz="2400" dirty="0">
                <a:ea typeface="隶书" panose="02010509060101010101" pitchFamily="1" charset="-122"/>
                <a:sym typeface="+mn-ea"/>
              </a:rPr>
              <a:t>调试状态的“调试”菜单中包含图1.32所示的调试菜单项和8051 CPU子菜单项。</a:t>
            </a: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grpSp>
        <p:nvGrpSpPr>
          <p:cNvPr id="2633" name="组合 2633"/>
          <p:cNvGrpSpPr/>
          <p:nvPr/>
        </p:nvGrpSpPr>
        <p:grpSpPr>
          <a:xfrm>
            <a:off x="2580640" y="3081020"/>
            <a:ext cx="7150735" cy="1885315"/>
            <a:chOff x="1513" y="437760"/>
            <a:chExt cx="7761" cy="1768"/>
          </a:xfrm>
        </p:grpSpPr>
        <p:pic>
          <p:nvPicPr>
            <p:cNvPr id="5193" name="图片 6"/>
            <p:cNvPicPr>
              <a:picLocks noChangeAspect="1"/>
            </p:cNvPicPr>
            <p:nvPr/>
          </p:nvPicPr>
          <p:blipFill>
            <a:blip r:embed="rId2"/>
            <a:stretch>
              <a:fillRect/>
            </a:stretch>
          </p:blipFill>
          <p:spPr>
            <a:xfrm>
              <a:off x="1513" y="438122"/>
              <a:ext cx="3827" cy="1395"/>
            </a:xfrm>
            <a:prstGeom prst="rect">
              <a:avLst/>
            </a:prstGeom>
          </p:spPr>
        </p:pic>
        <p:pic>
          <p:nvPicPr>
            <p:cNvPr id="5194" name="图片 7"/>
            <p:cNvPicPr>
              <a:picLocks noChangeAspect="1"/>
            </p:cNvPicPr>
            <p:nvPr/>
          </p:nvPicPr>
          <p:blipFill>
            <a:blip r:embed="rId3"/>
            <a:stretch>
              <a:fillRect/>
            </a:stretch>
          </p:blipFill>
          <p:spPr>
            <a:xfrm>
              <a:off x="5674" y="437760"/>
              <a:ext cx="3600" cy="1769"/>
            </a:xfrm>
            <a:prstGeom prst="rect">
              <a:avLst/>
            </a:prstGeom>
          </p:spPr>
        </p:pic>
        <p:sp>
          <p:nvSpPr>
            <p:cNvPr id="2528" name="圆角矩形 2816"/>
            <p:cNvSpPr/>
            <p:nvPr/>
          </p:nvSpPr>
          <p:spPr>
            <a:xfrm>
              <a:off x="1941" y="438840"/>
              <a:ext cx="1220" cy="246"/>
            </a:xfrm>
            <a:prstGeom prst="roundRect">
              <a:avLst>
                <a:gd name="adj" fmla="val 50000"/>
              </a:avLst>
            </a:prstGeom>
            <a:noFill/>
            <a:ln w="12700">
              <a:solidFill>
                <a:schemeClr val="bg2"/>
              </a:solidFill>
              <a:miter lim="800000"/>
            </a:ln>
          </p:spPr>
        </p:sp>
        <p:sp>
          <p:nvSpPr>
            <p:cNvPr id="2566" name="圆角矩形 2816"/>
            <p:cNvSpPr/>
            <p:nvPr/>
          </p:nvSpPr>
          <p:spPr>
            <a:xfrm>
              <a:off x="6045" y="439184"/>
              <a:ext cx="1573" cy="244"/>
            </a:xfrm>
            <a:prstGeom prst="roundRect">
              <a:avLst>
                <a:gd name="adj" fmla="val 50000"/>
              </a:avLst>
            </a:prstGeom>
            <a:noFill/>
            <a:ln w="12700">
              <a:solidFill>
                <a:schemeClr val="bg2"/>
              </a:solidFill>
              <a:miter lim="800000"/>
            </a:ln>
          </p:spPr>
        </p:sp>
      </p:grpSp>
    </p:spTree>
  </p:cSld>
  <p:clrMapOvr>
    <a:masterClrMapping/>
  </p:clrMapOvr>
  <p:transition>
    <p:random/>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矩形 6147"/>
          <p:cNvSpPr/>
          <p:nvPr/>
        </p:nvSpPr>
        <p:spPr>
          <a:xfrm>
            <a:off x="2438400" y="576000"/>
            <a:ext cx="7307263" cy="1143000"/>
          </a:xfrm>
          <a:prstGeom prst="rect">
            <a:avLst/>
          </a:prstGeom>
          <a:noFill/>
          <a:ln w="9525">
            <a:noFill/>
          </a:ln>
        </p:spPr>
        <p:txBody>
          <a:bodyPr lIns="92075" tIns="46038" rIns="92075" bIns="46038" anchor="ctr" anchorCtr="0"/>
          <a:p>
            <a:pPr algn="ctr"/>
            <a:r>
              <a:rPr lang="zh-CN" altLang="en-US" sz="3000" dirty="0">
                <a:latin typeface="Times New Roman" panose="02020603050405020304" pitchFamily="2" charset="0"/>
                <a:ea typeface="隶书" panose="02010509060101010101" pitchFamily="1" charset="-122"/>
              </a:rPr>
              <a:t>第</a:t>
            </a:r>
            <a:r>
              <a:rPr lang="en-US" altLang="zh-CN" sz="3000" dirty="0">
                <a:latin typeface="Times New Roman" panose="02020603050405020304" pitchFamily="2" charset="0"/>
                <a:ea typeface="隶书" panose="02010509060101010101" pitchFamily="1" charset="-122"/>
              </a:rPr>
              <a:t>1</a:t>
            </a:r>
            <a:r>
              <a:rPr lang="zh-CN" altLang="en-US" sz="3000" dirty="0">
                <a:latin typeface="Times New Roman" panose="02020603050405020304" pitchFamily="2" charset="0"/>
                <a:ea typeface="隶书" panose="02010509060101010101" pitchFamily="1" charset="-122"/>
              </a:rPr>
              <a:t>章  </a:t>
            </a:r>
            <a:r>
              <a:rPr sz="3000" dirty="0">
                <a:ea typeface="隶书" panose="02010509060101010101" pitchFamily="1" charset="-122"/>
                <a:sym typeface="+mn-ea"/>
              </a:rPr>
              <a:t>设计基础</a:t>
            </a:r>
            <a:endParaRPr lang="zh-CN" altLang="en-US" sz="3000" dirty="0">
              <a:latin typeface="Times New Roman" panose="02020603050405020304" pitchFamily="2" charset="0"/>
              <a:ea typeface="隶书" panose="02010509060101010101" pitchFamily="1" charset="-122"/>
            </a:endParaRPr>
          </a:p>
        </p:txBody>
      </p:sp>
      <p:sp>
        <p:nvSpPr>
          <p:cNvPr id="13315" name="矩形 6148"/>
          <p:cNvSpPr/>
          <p:nvPr/>
        </p:nvSpPr>
        <p:spPr>
          <a:xfrm>
            <a:off x="1033780" y="1619885"/>
            <a:ext cx="10107930" cy="2905125"/>
          </a:xfrm>
          <a:prstGeom prst="rect">
            <a:avLst/>
          </a:prstGeom>
          <a:noFill/>
          <a:ln w="9525">
            <a:noFill/>
          </a:ln>
        </p:spPr>
        <p:txBody>
          <a:bodyPr lIns="92075" tIns="46038" rIns="92075" bIns="46038" anchor="t" anchorCtr="0"/>
          <a:p>
            <a:pPr marL="342900" indent="-342900" algn="just">
              <a:spcBef>
                <a:spcPct val="20000"/>
              </a:spcBef>
            </a:pPr>
            <a:r>
              <a:rPr lang="en-US" altLang="zh-CN" sz="2400" dirty="0">
                <a:latin typeface="Times New Roman" panose="02020603050405020304" pitchFamily="2" charset="0"/>
                <a:ea typeface="隶书" panose="02010509060101010101" pitchFamily="1" charset="-122"/>
              </a:rPr>
              <a:t>1.3  </a:t>
            </a:r>
            <a:r>
              <a:rPr sz="2400" dirty="0">
                <a:ea typeface="隶书" panose="02010509060101010101" pitchFamily="1" charset="-122"/>
                <a:sym typeface="+mn-ea"/>
              </a:rPr>
              <a:t>Proteus使用</a:t>
            </a:r>
            <a:endParaRPr sz="2400" dirty="0">
              <a:ea typeface="隶书" panose="02010509060101010101" pitchFamily="1" charset="-122"/>
              <a:sym typeface="+mn-ea"/>
            </a:endParaRPr>
          </a:p>
          <a:p>
            <a:pPr algn="l">
              <a:spcBef>
                <a:spcPct val="20000"/>
              </a:spcBef>
            </a:pPr>
            <a:r>
              <a:rPr sz="2400" dirty="0">
                <a:ea typeface="隶书" panose="02010509060101010101" pitchFamily="1" charset="-122"/>
                <a:sym typeface="+mn-ea"/>
              </a:rPr>
              <a:t>(3) 运行和调试源代码</a:t>
            </a:r>
            <a:endParaRPr sz="2400" dirty="0">
              <a:ea typeface="隶书" panose="02010509060101010101" pitchFamily="1" charset="-122"/>
              <a:sym typeface="+mn-ea"/>
            </a:endParaRPr>
          </a:p>
          <a:p>
            <a:pPr marL="343535" indent="-343535" algn="l">
              <a:spcBef>
                <a:spcPct val="20000"/>
              </a:spcBef>
              <a:buFont typeface="Arial" panose="020B0604020202020204" pitchFamily="34" charset="0"/>
              <a:buChar char="•"/>
            </a:pPr>
            <a:r>
              <a:rPr sz="2400" dirty="0">
                <a:ea typeface="隶书" panose="02010509060101010101" pitchFamily="1" charset="-122"/>
                <a:sym typeface="+mn-ea"/>
              </a:rPr>
              <a:t>8051 CPU子菜单项中变量（Variables）子菜单项对应的内容如图1.33所示，右击其中的项目，从弹出菜单中可以选择变量值的显示形式：Binary（二进制）、Hexadecimal（十六进制）和Unsigned Integer（无符号整数）等。</a:t>
            </a:r>
            <a:endParaRPr sz="2400" dirty="0">
              <a:ea typeface="隶书" panose="02010509060101010101" pitchFamily="1" charset="-122"/>
              <a:sym typeface="+mn-ea"/>
            </a:endParaRPr>
          </a:p>
        </p:txBody>
      </p:sp>
      <p:sp>
        <p:nvSpPr>
          <p:cNvPr id="18435" name="文本框 6151"/>
          <p:cNvSpPr txBox="1"/>
          <p:nvPr/>
        </p:nvSpPr>
        <p:spPr>
          <a:xfrm>
            <a:off x="9191625" y="6507480"/>
            <a:ext cx="1296988" cy="336550"/>
          </a:xfrm>
          <a:prstGeom prst="rect">
            <a:avLst/>
          </a:prstGeom>
          <a:noFill/>
          <a:ln w="9525">
            <a:noFill/>
          </a:ln>
        </p:spPr>
        <p:txBody>
          <a:bodyPr anchor="t" anchorCtr="0">
            <a:spAutoFit/>
          </a:bodyPr>
          <a:p>
            <a:r>
              <a:rPr lang="zh-CN" altLang="en-US" sz="1600" dirty="0">
                <a:latin typeface="Times New Roman" panose="02020603050405020304" pitchFamily="2" charset="0"/>
                <a:ea typeface="宋体" panose="02010600030101010101" pitchFamily="2" charset="-122"/>
                <a:hlinkClick r:id="" action="ppaction://hlinkshowjump?jump=previousslide"/>
              </a:rPr>
              <a:t>前页</a:t>
            </a:r>
            <a:r>
              <a:rPr lang="zh-CN" altLang="en-US" sz="1600" dirty="0">
                <a:latin typeface="Times New Roman" panose="02020603050405020304" pitchFamily="2" charset="0"/>
                <a:ea typeface="宋体" panose="02010600030101010101" pitchFamily="2" charset="-122"/>
              </a:rPr>
              <a:t>   </a:t>
            </a:r>
            <a:r>
              <a:rPr lang="zh-CN" altLang="en-US" sz="1600" dirty="0">
                <a:latin typeface="Times New Roman" panose="02020603050405020304" pitchFamily="2" charset="0"/>
                <a:ea typeface="宋体" panose="02010600030101010101" pitchFamily="2" charset="-122"/>
                <a:hlinkClick r:id="rId1" action="ppaction://hlinksldjump"/>
              </a:rPr>
              <a:t>返回</a:t>
            </a:r>
            <a:endParaRPr lang="zh-CN" altLang="en-US" sz="1600" dirty="0">
              <a:latin typeface="Times New Roman" panose="02020603050405020304" pitchFamily="2" charset="0"/>
              <a:ea typeface="宋体" panose="02010600030101010101" pitchFamily="2" charset="-122"/>
            </a:endParaRPr>
          </a:p>
        </p:txBody>
      </p:sp>
      <p:sp>
        <p:nvSpPr>
          <p:cNvPr id="8197" name="日期占位符 1"/>
          <p:cNvSpPr/>
          <p:nvPr>
            <p:ph type="dt" sz="half" idx="10"/>
          </p:nvPr>
        </p:nvSpPr>
        <p:spPr>
          <a:xfrm>
            <a:off x="10910888" y="6535738"/>
            <a:ext cx="949325" cy="293687"/>
          </a:xfrm>
        </p:spPr>
        <p:txBody>
          <a:bodyPr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sz="2800" b="0" u="none" kern="1200" baseline="0">
                <a:solidFill>
                  <a:schemeClr val="tx1"/>
                </a:solidFill>
                <a:latin typeface="Times New Roman" panose="02020603050405020304" pitchFamily="2" charset="0"/>
                <a:ea typeface="宋体" panose="02010600030101010101" pitchFamily="2" charset="-122"/>
                <a:cs typeface="+mn-cs"/>
              </a:defRPr>
            </a:lvl5pPr>
          </a:lstStyle>
          <a:p>
            <a:pPr lvl="0" algn="ctr">
              <a:spcBef>
                <a:spcPct val="50000"/>
              </a:spcBef>
            </a:pPr>
            <a:fld id="{BB962C8B-B14F-4D97-AF65-F5344CB8AC3E}" type="datetime11">
              <a:rPr lang="zh-CN" altLang="en-US" sz="1400" dirty="0">
                <a:solidFill>
                  <a:srgbClr val="FFFFFF"/>
                </a:solidFill>
              </a:rPr>
            </a:fld>
            <a:endParaRPr lang="zh-CN" altLang="en-US" sz="1400" dirty="0">
              <a:solidFill>
                <a:srgbClr val="FFFFFF"/>
              </a:solidFill>
            </a:endParaRPr>
          </a:p>
        </p:txBody>
      </p:sp>
      <p:sp>
        <p:nvSpPr>
          <p:cNvPr id="7170" name="Rectangle 7"/>
          <p:cNvSpPr/>
          <p:nvPr/>
        </p:nvSpPr>
        <p:spPr>
          <a:xfrm>
            <a:off x="1524000" y="0"/>
            <a:ext cx="9144000" cy="769938"/>
          </a:xfrm>
          <a:prstGeom prst="rect">
            <a:avLst/>
          </a:prstGeom>
          <a:noFill/>
          <a:ln w="9525">
            <a:noFill/>
          </a:ln>
        </p:spPr>
        <p:txBody>
          <a:bodyPr lIns="92075" tIns="46038" rIns="92075" bIns="46038" anchor="ctr" anchorCtr="0"/>
          <a:p>
            <a:pPr algn="ctr"/>
            <a:r>
              <a:rPr lang="zh-CN" altLang="en-US" sz="2000" dirty="0">
                <a:ea typeface="隶书" panose="02010509060101010101" pitchFamily="1" charset="-122"/>
                <a:sym typeface="+mn-ea"/>
              </a:rPr>
              <a:t>基于Proteus的单片机设计与调试</a:t>
            </a:r>
            <a:endParaRPr lang="zh-CN" altLang="en-US" sz="2000" b="1" dirty="0">
              <a:latin typeface="隶书" panose="02010509060101010101" pitchFamily="1" charset="-122"/>
              <a:ea typeface="隶书" panose="02010509060101010101" pitchFamily="1" charset="-122"/>
            </a:endParaRPr>
          </a:p>
        </p:txBody>
      </p:sp>
      <p:sp>
        <p:nvSpPr>
          <p:cNvPr id="7171" name="Rectangle 9"/>
          <p:cNvSpPr/>
          <p:nvPr/>
        </p:nvSpPr>
        <p:spPr>
          <a:xfrm>
            <a:off x="6022975" y="6494463"/>
            <a:ext cx="2994025" cy="337185"/>
          </a:xfrm>
          <a:prstGeom prst="rect">
            <a:avLst/>
          </a:prstGeom>
          <a:noFill/>
          <a:ln w="9525">
            <a:noFill/>
          </a:ln>
        </p:spPr>
        <p:txBody>
          <a:bodyPr anchor="t" anchorCtr="0">
            <a:spAutoFit/>
          </a:bodyPr>
          <a:p>
            <a:r>
              <a:rPr lang="zh-CN" altLang="en-US" sz="1600" dirty="0">
                <a:latin typeface="隶书" panose="02010509060101010101" pitchFamily="1" charset="-122"/>
                <a:ea typeface="隶书" panose="02010509060101010101" pitchFamily="1" charset="-122"/>
              </a:rPr>
              <a:t>郭书军   </a:t>
            </a:r>
            <a:r>
              <a:rPr lang="en-US" altLang="zh-CN" sz="1600" dirty="0">
                <a:latin typeface="隶书" panose="02010509060101010101" pitchFamily="1" charset="-122"/>
                <a:ea typeface="隶书" panose="02010509060101010101" pitchFamily="1" charset="-122"/>
              </a:rPr>
              <a:t>QQ</a:t>
            </a:r>
            <a:r>
              <a:rPr lang="zh-CN" altLang="en-US" sz="1600" dirty="0">
                <a:latin typeface="隶书" panose="02010509060101010101" pitchFamily="1" charset="-122"/>
                <a:ea typeface="隶书" panose="02010509060101010101" pitchFamily="1" charset="-122"/>
              </a:rPr>
              <a:t>群：</a:t>
            </a:r>
            <a:r>
              <a:rPr lang="zh-CN" sz="1600">
                <a:solidFill>
                  <a:srgbClr val="FFFFFF"/>
                </a:solidFill>
                <a:uFillTx/>
                <a:ea typeface="隶书" panose="02010509060101010101" pitchFamily="1" charset="-122"/>
                <a:cs typeface="Times New Roman" panose="02020603050405020304" pitchFamily="2" charset="0"/>
                <a:sym typeface="+mn-ea"/>
              </a:rPr>
              <a:t>468349239</a:t>
            </a:r>
            <a:endParaRPr lang="en-US" altLang="zh-CN" sz="1600" dirty="0">
              <a:latin typeface="隶书" panose="02010509060101010101" pitchFamily="1" charset="-122"/>
              <a:ea typeface="隶书" panose="02010509060101010101" pitchFamily="1" charset="-122"/>
            </a:endParaRPr>
          </a:p>
        </p:txBody>
      </p:sp>
      <p:pic>
        <p:nvPicPr>
          <p:cNvPr id="179" name="图片 8"/>
          <p:cNvPicPr>
            <a:picLocks noChangeAspect="1"/>
          </p:cNvPicPr>
          <p:nvPr/>
        </p:nvPicPr>
        <p:blipFill>
          <a:blip r:embed="rId2"/>
          <a:stretch>
            <a:fillRect/>
          </a:stretch>
        </p:blipFill>
        <p:spPr>
          <a:xfrm>
            <a:off x="3116580" y="4084320"/>
            <a:ext cx="5965190" cy="2298700"/>
          </a:xfrm>
          <a:prstGeom prst="rect">
            <a:avLst/>
          </a:prstGeom>
          <a:noFill/>
          <a:ln>
            <a:noFill/>
          </a:ln>
        </p:spPr>
      </p:pic>
    </p:spTree>
  </p:cSld>
  <p:clrMapOvr>
    <a:masterClrMapping/>
  </p:clrMapOvr>
  <p:transition>
    <p:random/>
  </p:transition>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2205,&quot;width&quot;:2190}"/>
</p:tagLst>
</file>

<file path=ppt/tags/tag10.xml><?xml version="1.0" encoding="utf-8"?>
<p:tagLst xmlns:p="http://schemas.openxmlformats.org/presentationml/2006/main">
  <p:tag name="KSO_WM_UNIT_PLACING_PICTURE_USER_VIEWPORT" val="{&quot;height&quot;:5834,&quot;width&quot;:8336}"/>
</p:tagLst>
</file>

<file path=ppt/tags/tag11.xml><?xml version="1.0" encoding="utf-8"?>
<p:tagLst xmlns:p="http://schemas.openxmlformats.org/presentationml/2006/main">
  <p:tag name="KSO_WM_UNIT_PLACING_PICTURE_USER_VIEWPORT" val="{&quot;height&quot;:5834,&quot;width&quot;:8336}"/>
</p:tagLst>
</file>

<file path=ppt/tags/tag12.xml><?xml version="1.0" encoding="utf-8"?>
<p:tagLst xmlns:p="http://schemas.openxmlformats.org/presentationml/2006/main">
  <p:tag name="KSO_WM_UNIT_PLACING_PICTURE_USER_VIEWPORT" val="{&quot;height&quot;:2205,&quot;width&quot;:2190}"/>
</p:tagLst>
</file>

<file path=ppt/tags/tag13.xml><?xml version="1.0" encoding="utf-8"?>
<p:tagLst xmlns:p="http://schemas.openxmlformats.org/presentationml/2006/main">
  <p:tag name="KSO_WM_UNIT_PLACING_PICTURE_USER_VIEWPORT" val="{&quot;height&quot;:2205,&quot;width&quot;:2190}"/>
</p:tagLst>
</file>

<file path=ppt/tags/tag14.xml><?xml version="1.0" encoding="utf-8"?>
<p:tagLst xmlns:p="http://schemas.openxmlformats.org/presentationml/2006/main">
  <p:tag name="KSO_WM_UNIT_PLACING_PICTURE_USER_VIEWPORT" val="{&quot;height&quot;:2205,&quot;width&quot;:2190}"/>
</p:tagLst>
</file>

<file path=ppt/tags/tag15.xml><?xml version="1.0" encoding="utf-8"?>
<p:tagLst xmlns:p="http://schemas.openxmlformats.org/presentationml/2006/main">
  <p:tag name="KSO_WM_UNIT_PLACING_PICTURE_USER_VIEWPORT" val="{&quot;height&quot;:2205,&quot;width&quot;:2190}"/>
</p:tagLst>
</file>

<file path=ppt/tags/tag16.xml><?xml version="1.0" encoding="utf-8"?>
<p:tagLst xmlns:p="http://schemas.openxmlformats.org/presentationml/2006/main">
  <p:tag name="KSO_WM_UNIT_PLACING_PICTURE_USER_VIEWPORT" val="{&quot;height&quot;:2205,&quot;width&quot;:2190}"/>
</p:tagLst>
</file>

<file path=ppt/tags/tag17.xml><?xml version="1.0" encoding="utf-8"?>
<p:tagLst xmlns:p="http://schemas.openxmlformats.org/presentationml/2006/main">
  <p:tag name="KSO_WM_UNIT_PLACING_PICTURE_USER_VIEWPORT" val="{&quot;height&quot;:2205,&quot;width&quot;:2190}"/>
</p:tagLst>
</file>

<file path=ppt/tags/tag18.xml><?xml version="1.0" encoding="utf-8"?>
<p:tagLst xmlns:p="http://schemas.openxmlformats.org/presentationml/2006/main">
  <p:tag name="KSO_WM_UNIT_PLACING_PICTURE_USER_VIEWPORT" val="{&quot;height&quot;:2205,&quot;width&quot;:2190}"/>
</p:tagLst>
</file>

<file path=ppt/tags/tag19.xml><?xml version="1.0" encoding="utf-8"?>
<p:tagLst xmlns:p="http://schemas.openxmlformats.org/presentationml/2006/main">
  <p:tag name="KSO_WM_UNIT_PLACING_PICTURE_USER_VIEWPORT" val="{&quot;height&quot;:2205,&quot;width&quot;:2190}"/>
</p:tagLst>
</file>

<file path=ppt/tags/tag2.xml><?xml version="1.0" encoding="utf-8"?>
<p:tagLst xmlns:p="http://schemas.openxmlformats.org/presentationml/2006/main">
  <p:tag name="KSO_WM_UNIT_PLACING_PICTURE_USER_VIEWPORT" val="{&quot;height&quot;:2205,&quot;width&quot;:2190}"/>
</p:tagLst>
</file>

<file path=ppt/tags/tag20.xml><?xml version="1.0" encoding="utf-8"?>
<p:tagLst xmlns:p="http://schemas.openxmlformats.org/presentationml/2006/main">
  <p:tag name="KSO_WM_UNIT_PLACING_PICTURE_USER_VIEWPORT" val="{&quot;height&quot;:2205,&quot;width&quot;:2190}"/>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UNIT_PLACING_PICTURE_USER_VIEWPORT" val="{&quot;height&quot;:2205,&quot;width&quot;:2190}"/>
</p:tagLst>
</file>

<file path=ppt/tags/tag23.xml><?xml version="1.0" encoding="utf-8"?>
<p:tagLst xmlns:p="http://schemas.openxmlformats.org/presentationml/2006/main">
  <p:tag name="KSO_WM_UNIT_PLACING_PICTURE_USER_VIEWPORT" val="{&quot;height&quot;:3535,&quot;width&quot;:15402}"/>
</p:tagLst>
</file>

<file path=ppt/tags/tag24.xml><?xml version="1.0" encoding="utf-8"?>
<p:tagLst xmlns:p="http://schemas.openxmlformats.org/presentationml/2006/main">
  <p:tag name="KSO_WM_UNIT_PLACING_PICTURE_USER_VIEWPORT" val="{&quot;height&quot;:2205,&quot;width&quot;:2190}"/>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UNIT_PLACING_PICTURE_USER_VIEWPORT" val="{&quot;height&quot;:2205,&quot;width&quot;:2190}"/>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UNIT_PLACING_PICTURE_USER_VIEWPORT" val="{&quot;height&quot;:2160,&quot;width&quot;:10110}"/>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UNIT_PLACING_PICTURE_USER_VIEWPORT" val="{&quot;height&quot;:2205,&quot;width&quot;:2190}"/>
</p:tagLst>
</file>

<file path=ppt/tags/tag34.xml><?xml version="1.0" encoding="utf-8"?>
<p:tagLst xmlns:p="http://schemas.openxmlformats.org/presentationml/2006/main">
  <p:tag name="KSO_WM_UNIT_PLACING_PICTURE_USER_VIEWPORT" val="{&quot;height&quot;:2205,&quot;width&quot;:2190}"/>
</p:tagLst>
</file>

<file path=ppt/tags/tag35.xml><?xml version="1.0" encoding="utf-8"?>
<p:tagLst xmlns:p="http://schemas.openxmlformats.org/presentationml/2006/main">
  <p:tag name="KSO_WM_UNIT_PLACING_PICTURE_USER_VIEWPORT" val="{&quot;height&quot;:2205,&quot;width&quot;:2190}"/>
</p:tagLst>
</file>

<file path=ppt/tags/tag36.xml><?xml version="1.0" encoding="utf-8"?>
<p:tagLst xmlns:p="http://schemas.openxmlformats.org/presentationml/2006/main">
  <p:tag name="KSO_WM_UNIT_PLACING_PICTURE_USER_VIEWPORT" val="{&quot;height&quot;:1905,&quot;width&quot;:1905}"/>
</p:tagLst>
</file>

<file path=ppt/tags/tag37.xml><?xml version="1.0" encoding="utf-8"?>
<p:tagLst xmlns:p="http://schemas.openxmlformats.org/presentationml/2006/main">
  <p:tag name="COMMONDATA" val="eyJoZGlkIjoiZTlhMjg2MDRlNTRmMTgwNDE5MTU3ODY0ZTg5Y2ZhMTUifQ=="/>
  <p:tag name="KSO_WPP_MARK_KEY" val="a0f9b05e-5159-4f8c-a675-109b5d35c314"/>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UNIT_PLACING_PICTURE_USER_VIEWPORT" val="{&quot;height&quot;:3105,&quot;width&quot;:10125}"/>
</p:tagLst>
</file>

<file path=ppt/tags/tag7.xml><?xml version="1.0" encoding="utf-8"?>
<p:tagLst xmlns:p="http://schemas.openxmlformats.org/presentationml/2006/main">
  <p:tag name="KSO_WM_UNIT_PLACING_PICTURE_USER_VIEWPORT" val="{&quot;height&quot;:3120,&quot;width&quot;:10020}"/>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UNIT_PLACING_PICTURE_USER_VIEWPORT" val="{&quot;height&quot;:3510,&quot;width&quot;:10050}"/>
</p:tagLst>
</file>

<file path=ppt/theme/theme1.xml><?xml version="1.0" encoding="utf-8"?>
<a:theme xmlns:a="http://schemas.openxmlformats.org/drawingml/2006/main" name="时代型模板">
  <a:themeElements>
    <a:clrScheme name="">
      <a:dk1>
        <a:srgbClr val="FFFFFF"/>
      </a:dk1>
      <a:lt1>
        <a:srgbClr val="0066CC"/>
      </a:lt1>
      <a:dk2>
        <a:srgbClr val="CBCBCB"/>
      </a:dk2>
      <a:lt2>
        <a:srgbClr val="000000"/>
      </a:lt2>
      <a:accent1>
        <a:srgbClr val="009999"/>
      </a:accent1>
      <a:accent2>
        <a:srgbClr val="FF9933"/>
      </a:accent2>
      <a:accent3>
        <a:srgbClr val="AAB9E2"/>
      </a:accent3>
      <a:accent4>
        <a:srgbClr val="DCDCDC"/>
      </a:accent4>
      <a:accent5>
        <a:srgbClr val="AACACA"/>
      </a:accent5>
      <a:accent6>
        <a:srgbClr val="E5892D"/>
      </a:accent6>
      <a:hlink>
        <a:srgbClr val="330099"/>
      </a:hlink>
      <a:folHlink>
        <a:srgbClr val="CBCBCB"/>
      </a:folHlink>
    </a:clrScheme>
    <a:fontScheme nam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66CC"/>
        </a:lt1>
        <a:dk2>
          <a:srgbClr val="CBCBCB"/>
        </a:dk2>
        <a:lt2>
          <a:srgbClr val="000000"/>
        </a:lt2>
        <a:accent1>
          <a:srgbClr val="009999"/>
        </a:accent1>
        <a:accent2>
          <a:srgbClr val="FF9933"/>
        </a:accent2>
        <a:accent3>
          <a:srgbClr val="AAB9E2"/>
        </a:accent3>
        <a:accent4>
          <a:srgbClr val="DCDCDC"/>
        </a:accent4>
        <a:accent5>
          <a:srgbClr val="AACACA"/>
        </a:accent5>
        <a:accent6>
          <a:srgbClr val="E5892D"/>
        </a:accent6>
        <a:hlink>
          <a:srgbClr val="330099"/>
        </a:hlink>
        <a:folHlink>
          <a:srgbClr val="CBCBCB"/>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9FF"/>
        </a:accent5>
        <a:accent6>
          <a:srgbClr val="0089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2F2F2"/>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时代型模板">
  <a:themeElements>
    <a:clrScheme name="">
      <a:dk1>
        <a:srgbClr val="FFFFFF"/>
      </a:dk1>
      <a:lt1>
        <a:srgbClr val="0066CC"/>
      </a:lt1>
      <a:dk2>
        <a:srgbClr val="CBCBCB"/>
      </a:dk2>
      <a:lt2>
        <a:srgbClr val="000000"/>
      </a:lt2>
      <a:accent1>
        <a:srgbClr val="009999"/>
      </a:accent1>
      <a:accent2>
        <a:srgbClr val="FF9933"/>
      </a:accent2>
      <a:accent3>
        <a:srgbClr val="AAB9E2"/>
      </a:accent3>
      <a:accent4>
        <a:srgbClr val="DCDCDC"/>
      </a:accent4>
      <a:accent5>
        <a:srgbClr val="AACACA"/>
      </a:accent5>
      <a:accent6>
        <a:srgbClr val="E5892D"/>
      </a:accent6>
      <a:hlink>
        <a:srgbClr val="330099"/>
      </a:hlink>
      <a:folHlink>
        <a:srgbClr val="CBCBCB"/>
      </a:folHlink>
    </a:clrScheme>
    <a:fontScheme nam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66CC"/>
        </a:lt1>
        <a:dk2>
          <a:srgbClr val="CBCBCB"/>
        </a:dk2>
        <a:lt2>
          <a:srgbClr val="000000"/>
        </a:lt2>
        <a:accent1>
          <a:srgbClr val="009999"/>
        </a:accent1>
        <a:accent2>
          <a:srgbClr val="FF9933"/>
        </a:accent2>
        <a:accent3>
          <a:srgbClr val="AAB9E2"/>
        </a:accent3>
        <a:accent4>
          <a:srgbClr val="DCDCDC"/>
        </a:accent4>
        <a:accent5>
          <a:srgbClr val="AACACA"/>
        </a:accent5>
        <a:accent6>
          <a:srgbClr val="E5892D"/>
        </a:accent6>
        <a:hlink>
          <a:srgbClr val="330099"/>
        </a:hlink>
        <a:folHlink>
          <a:srgbClr val="CBCBCB"/>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9FF"/>
        </a:accent5>
        <a:accent6>
          <a:srgbClr val="0089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2F2F2"/>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时代型模板">
  <a:themeElements>
    <a:clrScheme name="">
      <a:dk1>
        <a:srgbClr val="FFFFFF"/>
      </a:dk1>
      <a:lt1>
        <a:srgbClr val="0066CC"/>
      </a:lt1>
      <a:dk2>
        <a:srgbClr val="CBCBCB"/>
      </a:dk2>
      <a:lt2>
        <a:srgbClr val="000000"/>
      </a:lt2>
      <a:accent1>
        <a:srgbClr val="009999"/>
      </a:accent1>
      <a:accent2>
        <a:srgbClr val="FF9933"/>
      </a:accent2>
      <a:accent3>
        <a:srgbClr val="AAB9E2"/>
      </a:accent3>
      <a:accent4>
        <a:srgbClr val="DCDCDC"/>
      </a:accent4>
      <a:accent5>
        <a:srgbClr val="AACACA"/>
      </a:accent5>
      <a:accent6>
        <a:srgbClr val="E5892D"/>
      </a:accent6>
      <a:hlink>
        <a:srgbClr val="330099"/>
      </a:hlink>
      <a:folHlink>
        <a:srgbClr val="CBCBCB"/>
      </a:folHlink>
    </a:clrScheme>
    <a:fontScheme nam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0066CC"/>
        </a:lt1>
        <a:dk2>
          <a:srgbClr val="CBCBCB"/>
        </a:dk2>
        <a:lt2>
          <a:srgbClr val="000000"/>
        </a:lt2>
        <a:accent1>
          <a:srgbClr val="009999"/>
        </a:accent1>
        <a:accent2>
          <a:srgbClr val="FF9933"/>
        </a:accent2>
        <a:accent3>
          <a:srgbClr val="AAB9E2"/>
        </a:accent3>
        <a:accent4>
          <a:srgbClr val="DCDCDC"/>
        </a:accent4>
        <a:accent5>
          <a:srgbClr val="AACACA"/>
        </a:accent5>
        <a:accent6>
          <a:srgbClr val="E5892D"/>
        </a:accent6>
        <a:hlink>
          <a:srgbClr val="330099"/>
        </a:hlink>
        <a:folHlink>
          <a:srgbClr val="CBCBCB"/>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68686"/>
        </a:lt2>
        <a:accent1>
          <a:srgbClr val="3366FF"/>
        </a:accent1>
        <a:accent2>
          <a:srgbClr val="009900"/>
        </a:accent2>
        <a:accent3>
          <a:srgbClr val="FFFFFF"/>
        </a:accent3>
        <a:accent4>
          <a:srgbClr val="000000"/>
        </a:accent4>
        <a:accent5>
          <a:srgbClr val="ADB9FF"/>
        </a:accent5>
        <a:accent6>
          <a:srgbClr val="008900"/>
        </a:accent6>
        <a:hlink>
          <a:srgbClr val="FF0033"/>
        </a:hlink>
        <a:folHlink>
          <a:srgbClr val="CCCCCC"/>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68686"/>
        </a:lt2>
        <a:accent1>
          <a:srgbClr val="EAEAEA"/>
        </a:accent1>
        <a:accent2>
          <a:srgbClr val="5F5F5F"/>
        </a:accent2>
        <a:accent3>
          <a:srgbClr val="FFFFFF"/>
        </a:accent3>
        <a:accent4>
          <a:srgbClr val="000000"/>
        </a:accent4>
        <a:accent5>
          <a:srgbClr val="F2F2F2"/>
        </a:accent5>
        <a:accent6>
          <a:srgbClr val="555555"/>
        </a:accent6>
        <a:hlink>
          <a:srgbClr val="969696"/>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
      <a:dk1>
        <a:srgbClr val="FFFFFF"/>
      </a:dk1>
      <a:lt1>
        <a:srgbClr val="0066CC"/>
      </a:lt1>
      <a:dk2>
        <a:srgbClr val="CBCBCB"/>
      </a:dk2>
      <a:lt2>
        <a:srgbClr val="000000"/>
      </a:lt2>
      <a:accent1>
        <a:srgbClr val="009999"/>
      </a:accent1>
      <a:accent2>
        <a:srgbClr val="FF9933"/>
      </a:accent2>
      <a:accent3>
        <a:srgbClr val="AAB9E2"/>
      </a:accent3>
      <a:accent4>
        <a:srgbClr val="DCDCDC"/>
      </a:accent4>
      <a:accent5>
        <a:srgbClr val="AACACA"/>
      </a:accent5>
      <a:accent6>
        <a:srgbClr val="E5892D"/>
      </a:accent6>
      <a:hlink>
        <a:srgbClr val="330099"/>
      </a:hlink>
      <a:folHlink>
        <a:srgbClr val="CBCBCB"/>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C:\Program Files\Microsoft Office\Templates\演示文稿设计\时代型模板.pot</Template>
  <TotalTime>0</TotalTime>
  <Words>91510</Words>
  <Application>WPS 演示</Application>
  <PresentationFormat>全屏显示(4:3)</PresentationFormat>
  <Paragraphs>7078</Paragraphs>
  <Slides>376</Slides>
  <Notes>0</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376</vt:i4>
      </vt:variant>
    </vt:vector>
  </HeadingPairs>
  <TitlesOfParts>
    <vt:vector size="390" baseType="lpstr">
      <vt:lpstr>Arial</vt:lpstr>
      <vt:lpstr>宋体</vt:lpstr>
      <vt:lpstr>Wingdings</vt:lpstr>
      <vt:lpstr>Times New Roman</vt:lpstr>
      <vt:lpstr>隶书</vt:lpstr>
      <vt:lpstr>幼圆</vt:lpstr>
      <vt:lpstr>微软雅黑</vt:lpstr>
      <vt:lpstr>Arial Unicode MS</vt:lpstr>
      <vt:lpstr>Symbol</vt:lpstr>
      <vt:lpstr>Times New Roman</vt:lpstr>
      <vt:lpstr>Courier New</vt:lpstr>
      <vt:lpstr>时代型模板</vt:lpstr>
      <vt:lpstr>1_时代型模板</vt:lpstr>
      <vt:lpstr>3_时代型模板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P310</dc:creator>
  <cp:lastModifiedBy>WPS_1609720056</cp:lastModifiedBy>
  <cp:revision>592</cp:revision>
  <dcterms:created xsi:type="dcterms:W3CDTF">2002-07-04T02:37:00Z</dcterms:created>
  <dcterms:modified xsi:type="dcterms:W3CDTF">2023-04-12T09:37:12Z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203C651834FF45CDBB74C643DD32664E</vt:lpwstr>
  </property>
</Properties>
</file>